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2" r:id="rId2"/>
    <p:sldMasterId id="2147483691" r:id="rId3"/>
  </p:sldMasterIdLst>
  <p:notesMasterIdLst>
    <p:notesMasterId r:id="rId23"/>
  </p:notesMasterIdLst>
  <p:sldIdLst>
    <p:sldId id="256" r:id="rId4"/>
    <p:sldId id="278" r:id="rId5"/>
    <p:sldId id="270" r:id="rId6"/>
    <p:sldId id="257" r:id="rId7"/>
    <p:sldId id="263" r:id="rId8"/>
    <p:sldId id="258" r:id="rId9"/>
    <p:sldId id="272" r:id="rId10"/>
    <p:sldId id="274" r:id="rId11"/>
    <p:sldId id="259" r:id="rId12"/>
    <p:sldId id="269" r:id="rId13"/>
    <p:sldId id="260" r:id="rId14"/>
    <p:sldId id="276" r:id="rId15"/>
    <p:sldId id="277" r:id="rId16"/>
    <p:sldId id="261" r:id="rId17"/>
    <p:sldId id="279" r:id="rId18"/>
    <p:sldId id="265" r:id="rId19"/>
    <p:sldId id="266" r:id="rId20"/>
    <p:sldId id="262" r:id="rId21"/>
    <p:sldId id="273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AC44D-DCDC-4C1E-82B9-4A046B796A8F}" type="datetimeFigureOut">
              <a:rPr lang="nl-NL" smtClean="0"/>
              <a:t>19-3-2024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04DA3-432F-4ED2-AB8C-D1E680767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70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0" name="Rechthoek 9"/>
          <p:cNvSpPr/>
          <p:nvPr userDrawn="1"/>
        </p:nvSpPr>
        <p:spPr>
          <a:xfrm>
            <a:off x="0" y="3430800"/>
            <a:ext cx="12192000" cy="3429000"/>
          </a:xfrm>
          <a:prstGeom prst="rect">
            <a:avLst/>
          </a:pr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00000" y="3960000"/>
            <a:ext cx="9792000" cy="5400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189"/>
              </a:lnSpc>
              <a:defRPr sz="255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00000" y="4500000"/>
            <a:ext cx="9792000" cy="5400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3189"/>
              </a:lnSpc>
              <a:spcBef>
                <a:spcPts val="0"/>
              </a:spcBef>
              <a:buNone/>
              <a:defRPr sz="255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0"/>
          </p:nvPr>
        </p:nvSpPr>
        <p:spPr>
          <a:xfrm>
            <a:off x="1200151" y="5760000"/>
            <a:ext cx="3374400" cy="648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913"/>
              </a:lnSpc>
              <a:spcBef>
                <a:spcPts val="0"/>
              </a:spcBef>
              <a:buNone/>
              <a:defRPr sz="1425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64" y="1249203"/>
            <a:ext cx="2286000" cy="9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0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0" name="Rechthoek 9"/>
          <p:cNvSpPr/>
          <p:nvPr userDrawn="1"/>
        </p:nvSpPr>
        <p:spPr>
          <a:xfrm>
            <a:off x="0" y="3430800"/>
            <a:ext cx="12192000" cy="3429000"/>
          </a:xfrm>
          <a:prstGeom prst="rect">
            <a:avLst/>
          </a:pr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00000" y="3960000"/>
            <a:ext cx="9792000" cy="5400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189"/>
              </a:lnSpc>
              <a:defRPr sz="255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00000" y="4500000"/>
            <a:ext cx="9792000" cy="5400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3189"/>
              </a:lnSpc>
              <a:spcBef>
                <a:spcPts val="0"/>
              </a:spcBef>
              <a:buNone/>
              <a:defRPr sz="255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0"/>
          </p:nvPr>
        </p:nvSpPr>
        <p:spPr>
          <a:xfrm>
            <a:off x="1200151" y="5760000"/>
            <a:ext cx="3374400" cy="648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913"/>
              </a:lnSpc>
              <a:spcBef>
                <a:spcPts val="0"/>
              </a:spcBef>
              <a:buNone/>
              <a:defRPr sz="1425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64" y="1247403"/>
            <a:ext cx="2286000" cy="9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7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ze, einde- en 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6" name="Rechthoek 5"/>
          <p:cNvSpPr/>
          <p:nvPr userDrawn="1"/>
        </p:nvSpPr>
        <p:spPr>
          <a:xfrm>
            <a:off x="0" y="3430800"/>
            <a:ext cx="12192000" cy="3429000"/>
          </a:xfrm>
          <a:prstGeom prst="rect">
            <a:avLst/>
          </a:pr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200000" y="4680002"/>
            <a:ext cx="9792000" cy="6731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975"/>
              </a:lnSpc>
              <a:defRPr sz="3825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64" y="1249204"/>
            <a:ext cx="2286000" cy="9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02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De lever tijdens de zwangerschap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nl-NL"/>
              <a:t>pagina </a:t>
            </a:r>
            <a:fld id="{6177F8AF-D78A-465A-A3A2-B2E04F2F2820}" type="slidenum">
              <a:rPr lang="nl-NL" smtClean="0"/>
              <a:pPr algn="l"/>
              <a:t>‹nr.›</a:t>
            </a:fld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76000" y="1259999"/>
            <a:ext cx="11040533" cy="5040000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7320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lever tijdens de zwangerschap</a:t>
            </a:r>
          </a:p>
        </p:txBody>
      </p:sp>
      <p:sp>
        <p:nvSpPr>
          <p:cNvPr id="8" name="Tijdelijke aanduiding voor grafiek 7"/>
          <p:cNvSpPr>
            <a:spLocks noGrp="1"/>
          </p:cNvSpPr>
          <p:nvPr>
            <p:ph type="chart" sz="quarter" idx="13"/>
          </p:nvPr>
        </p:nvSpPr>
        <p:spPr>
          <a:xfrm>
            <a:off x="576000" y="1260000"/>
            <a:ext cx="11040000" cy="50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3"/>
          <p:cNvSpPr>
            <a:spLocks noGrp="1"/>
          </p:cNvSpPr>
          <p:nvPr>
            <p:ph type="sldNum" sz="quarter" idx="14"/>
          </p:nvPr>
        </p:nvSpPr>
        <p:spPr>
          <a:xfrm>
            <a:off x="10896000" y="6444000"/>
            <a:ext cx="1200000" cy="152400"/>
          </a:xfrm>
        </p:spPr>
        <p:txBody>
          <a:bodyPr/>
          <a:lstStyle/>
          <a:p>
            <a:pPr algn="l"/>
            <a:r>
              <a:rPr lang="nl-NL"/>
              <a:t>pagina </a:t>
            </a:r>
            <a:fld id="{6177F8AF-D78A-465A-A3A2-B2E04F2F2820}" type="slidenum">
              <a:rPr lang="nl-NL" smtClean="0"/>
              <a:pPr algn="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372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lever tijdens de zwangerschap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576000" y="1260000"/>
            <a:ext cx="5280000" cy="5040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grafiek 10"/>
          <p:cNvSpPr>
            <a:spLocks noGrp="1"/>
          </p:cNvSpPr>
          <p:nvPr>
            <p:ph type="chart" sz="quarter" idx="14"/>
          </p:nvPr>
        </p:nvSpPr>
        <p:spPr>
          <a:xfrm>
            <a:off x="6096000" y="1260000"/>
            <a:ext cx="5520000" cy="50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3"/>
          <p:cNvSpPr>
            <a:spLocks noGrp="1"/>
          </p:cNvSpPr>
          <p:nvPr>
            <p:ph type="sldNum" sz="quarter" idx="15"/>
          </p:nvPr>
        </p:nvSpPr>
        <p:spPr>
          <a:xfrm>
            <a:off x="10896000" y="6444000"/>
            <a:ext cx="1200000" cy="152400"/>
          </a:xfrm>
        </p:spPr>
        <p:txBody>
          <a:bodyPr/>
          <a:lstStyle/>
          <a:p>
            <a:pPr algn="l"/>
            <a:r>
              <a:rPr lang="nl-NL"/>
              <a:t>pagina </a:t>
            </a:r>
            <a:fld id="{6177F8AF-D78A-465A-A3A2-B2E04F2F2820}" type="slidenum">
              <a:rPr lang="nl-NL" smtClean="0"/>
              <a:pPr algn="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419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lever tijdens de zwangerschap</a:t>
            </a:r>
          </a:p>
        </p:txBody>
      </p:sp>
      <p:sp>
        <p:nvSpPr>
          <p:cNvPr id="11" name="Tijdelijke aanduiding voor afbeelding 10"/>
          <p:cNvSpPr>
            <a:spLocks noGrp="1"/>
          </p:cNvSpPr>
          <p:nvPr>
            <p:ph type="pic" sz="quarter" idx="13"/>
          </p:nvPr>
        </p:nvSpPr>
        <p:spPr>
          <a:xfrm>
            <a:off x="0" y="1080000"/>
            <a:ext cx="12192000" cy="50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3"/>
          <p:cNvSpPr>
            <a:spLocks noGrp="1"/>
          </p:cNvSpPr>
          <p:nvPr>
            <p:ph type="sldNum" sz="quarter" idx="14"/>
          </p:nvPr>
        </p:nvSpPr>
        <p:spPr>
          <a:xfrm>
            <a:off x="10896000" y="6444000"/>
            <a:ext cx="1200000" cy="152400"/>
          </a:xfrm>
        </p:spPr>
        <p:txBody>
          <a:bodyPr/>
          <a:lstStyle/>
          <a:p>
            <a:pPr algn="l"/>
            <a:r>
              <a:rPr lang="nl-NL"/>
              <a:t>pagina </a:t>
            </a:r>
            <a:fld id="{6177F8AF-D78A-465A-A3A2-B2E04F2F2820}" type="slidenum">
              <a:rPr lang="nl-NL" smtClean="0"/>
              <a:pPr algn="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6988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lever tijdens de zwangerschap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576000" y="1260000"/>
            <a:ext cx="5280000" cy="4878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4"/>
          </p:nvPr>
        </p:nvSpPr>
        <p:spPr>
          <a:xfrm>
            <a:off x="6096000" y="1080000"/>
            <a:ext cx="6096000" cy="50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3"/>
          <p:cNvSpPr>
            <a:spLocks noGrp="1"/>
          </p:cNvSpPr>
          <p:nvPr>
            <p:ph type="sldNum" sz="quarter" idx="15"/>
          </p:nvPr>
        </p:nvSpPr>
        <p:spPr>
          <a:xfrm>
            <a:off x="10896000" y="6444000"/>
            <a:ext cx="1200000" cy="152400"/>
          </a:xfrm>
        </p:spPr>
        <p:txBody>
          <a:bodyPr/>
          <a:lstStyle/>
          <a:p>
            <a:pPr algn="l"/>
            <a:r>
              <a:rPr lang="nl-NL"/>
              <a:t>pagina </a:t>
            </a:r>
            <a:fld id="{6177F8AF-D78A-465A-A3A2-B2E04F2F2820}" type="slidenum">
              <a:rPr lang="nl-NL" smtClean="0"/>
              <a:pPr algn="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4097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zond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6165304"/>
            <a:ext cx="1679509" cy="6926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9907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0" name="Rechthoek 9"/>
          <p:cNvSpPr/>
          <p:nvPr userDrawn="1"/>
        </p:nvSpPr>
        <p:spPr>
          <a:xfrm>
            <a:off x="0" y="3430800"/>
            <a:ext cx="12192000" cy="3429000"/>
          </a:xfrm>
          <a:prstGeom prst="rect">
            <a:avLst/>
          </a:pr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00000" y="3960000"/>
            <a:ext cx="9792000" cy="5400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189"/>
              </a:lnSpc>
              <a:defRPr sz="255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00000" y="4500000"/>
            <a:ext cx="9792000" cy="5400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3189"/>
              </a:lnSpc>
              <a:spcBef>
                <a:spcPts val="0"/>
              </a:spcBef>
              <a:buNone/>
              <a:defRPr sz="255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0"/>
          </p:nvPr>
        </p:nvSpPr>
        <p:spPr>
          <a:xfrm>
            <a:off x="1200151" y="5760000"/>
            <a:ext cx="3374400" cy="648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913"/>
              </a:lnSpc>
              <a:spcBef>
                <a:spcPts val="0"/>
              </a:spcBef>
              <a:buNone/>
              <a:defRPr sz="1425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64" y="1249204"/>
            <a:ext cx="2286000" cy="9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84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ze, einde- en 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6" name="Rechthoek 5"/>
          <p:cNvSpPr/>
          <p:nvPr userDrawn="1"/>
        </p:nvSpPr>
        <p:spPr>
          <a:xfrm>
            <a:off x="0" y="3430800"/>
            <a:ext cx="12192000" cy="3429000"/>
          </a:xfrm>
          <a:prstGeom prst="rect">
            <a:avLst/>
          </a:pr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200000" y="4680002"/>
            <a:ext cx="9792000" cy="6731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975"/>
              </a:lnSpc>
              <a:defRPr sz="3825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64" y="1249203"/>
            <a:ext cx="2286000" cy="9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0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ze, einde- en 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6" name="Rechthoek 5"/>
          <p:cNvSpPr/>
          <p:nvPr userDrawn="1"/>
        </p:nvSpPr>
        <p:spPr>
          <a:xfrm>
            <a:off x="0" y="3430800"/>
            <a:ext cx="12192000" cy="3429000"/>
          </a:xfrm>
          <a:prstGeom prst="rect">
            <a:avLst/>
          </a:pr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200000" y="4680002"/>
            <a:ext cx="9792000" cy="6731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975"/>
              </a:lnSpc>
              <a:defRPr sz="3825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64" y="1247403"/>
            <a:ext cx="2286000" cy="9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33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De lever tijdens de zwangerschap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nl-NL" dirty="0"/>
              <a:t>pagina </a:t>
            </a:r>
            <a:fld id="{6177F8AF-D78A-465A-A3A2-B2E04F2F2820}" type="slidenum">
              <a:rPr lang="nl-NL" smtClean="0"/>
              <a:pPr algn="l"/>
              <a:t>‹nr.›</a:t>
            </a:fld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76000" y="1259999"/>
            <a:ext cx="11040533" cy="5040000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50539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lever tijdens de zwangerschap</a:t>
            </a:r>
          </a:p>
        </p:txBody>
      </p:sp>
      <p:sp>
        <p:nvSpPr>
          <p:cNvPr id="8" name="Tijdelijke aanduiding voor grafiek 7"/>
          <p:cNvSpPr>
            <a:spLocks noGrp="1"/>
          </p:cNvSpPr>
          <p:nvPr>
            <p:ph type="chart" sz="quarter" idx="13"/>
          </p:nvPr>
        </p:nvSpPr>
        <p:spPr>
          <a:xfrm>
            <a:off x="576000" y="1260000"/>
            <a:ext cx="11040000" cy="50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3"/>
          <p:cNvSpPr>
            <a:spLocks noGrp="1"/>
          </p:cNvSpPr>
          <p:nvPr>
            <p:ph type="sldNum" sz="quarter" idx="14"/>
          </p:nvPr>
        </p:nvSpPr>
        <p:spPr>
          <a:xfrm>
            <a:off x="10896000" y="6444000"/>
            <a:ext cx="1200000" cy="152400"/>
          </a:xfrm>
        </p:spPr>
        <p:txBody>
          <a:bodyPr/>
          <a:lstStyle/>
          <a:p>
            <a:pPr algn="l"/>
            <a:r>
              <a:rPr lang="nl-NL" dirty="0"/>
              <a:t>pagina </a:t>
            </a:r>
            <a:fld id="{6177F8AF-D78A-465A-A3A2-B2E04F2F2820}" type="slidenum">
              <a:rPr lang="nl-NL" smtClean="0"/>
              <a:pPr algn="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6932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lever tijdens de zwangerschap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576000" y="1260000"/>
            <a:ext cx="5280000" cy="5040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grafiek 10"/>
          <p:cNvSpPr>
            <a:spLocks noGrp="1"/>
          </p:cNvSpPr>
          <p:nvPr>
            <p:ph type="chart" sz="quarter" idx="14"/>
          </p:nvPr>
        </p:nvSpPr>
        <p:spPr>
          <a:xfrm>
            <a:off x="6096000" y="1260000"/>
            <a:ext cx="5520000" cy="50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3"/>
          <p:cNvSpPr>
            <a:spLocks noGrp="1"/>
          </p:cNvSpPr>
          <p:nvPr>
            <p:ph type="sldNum" sz="quarter" idx="15"/>
          </p:nvPr>
        </p:nvSpPr>
        <p:spPr>
          <a:xfrm>
            <a:off x="10896000" y="6444000"/>
            <a:ext cx="1200000" cy="152400"/>
          </a:xfrm>
        </p:spPr>
        <p:txBody>
          <a:bodyPr/>
          <a:lstStyle/>
          <a:p>
            <a:pPr algn="l"/>
            <a:r>
              <a:rPr lang="nl-NL" dirty="0"/>
              <a:t>pagina </a:t>
            </a:r>
            <a:fld id="{6177F8AF-D78A-465A-A3A2-B2E04F2F2820}" type="slidenum">
              <a:rPr lang="nl-NL" smtClean="0"/>
              <a:pPr algn="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6763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lever tijdens de zwangerschap</a:t>
            </a:r>
          </a:p>
        </p:txBody>
      </p:sp>
      <p:sp>
        <p:nvSpPr>
          <p:cNvPr id="11" name="Tijdelijke aanduiding voor afbeelding 10"/>
          <p:cNvSpPr>
            <a:spLocks noGrp="1"/>
          </p:cNvSpPr>
          <p:nvPr>
            <p:ph type="pic" sz="quarter" idx="13"/>
          </p:nvPr>
        </p:nvSpPr>
        <p:spPr>
          <a:xfrm>
            <a:off x="0" y="1080000"/>
            <a:ext cx="12192000" cy="50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3"/>
          <p:cNvSpPr>
            <a:spLocks noGrp="1"/>
          </p:cNvSpPr>
          <p:nvPr>
            <p:ph type="sldNum" sz="quarter" idx="14"/>
          </p:nvPr>
        </p:nvSpPr>
        <p:spPr>
          <a:xfrm>
            <a:off x="10896000" y="6444000"/>
            <a:ext cx="1200000" cy="152400"/>
          </a:xfrm>
        </p:spPr>
        <p:txBody>
          <a:bodyPr/>
          <a:lstStyle/>
          <a:p>
            <a:pPr algn="l"/>
            <a:r>
              <a:rPr lang="nl-NL" dirty="0"/>
              <a:t>pagina </a:t>
            </a:r>
            <a:fld id="{6177F8AF-D78A-465A-A3A2-B2E04F2F2820}" type="slidenum">
              <a:rPr lang="nl-NL" smtClean="0"/>
              <a:pPr algn="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3784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lever tijdens de zwangerschap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576000" y="1260000"/>
            <a:ext cx="5280000" cy="4878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4"/>
          </p:nvPr>
        </p:nvSpPr>
        <p:spPr>
          <a:xfrm>
            <a:off x="6096000" y="1080000"/>
            <a:ext cx="6096000" cy="50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3"/>
          <p:cNvSpPr>
            <a:spLocks noGrp="1"/>
          </p:cNvSpPr>
          <p:nvPr>
            <p:ph type="sldNum" sz="quarter" idx="15"/>
          </p:nvPr>
        </p:nvSpPr>
        <p:spPr>
          <a:xfrm>
            <a:off x="10896000" y="6444000"/>
            <a:ext cx="1200000" cy="152400"/>
          </a:xfrm>
        </p:spPr>
        <p:txBody>
          <a:bodyPr/>
          <a:lstStyle/>
          <a:p>
            <a:pPr algn="l"/>
            <a:r>
              <a:rPr lang="nl-NL" dirty="0"/>
              <a:t>pagina </a:t>
            </a:r>
            <a:fld id="{6177F8AF-D78A-465A-A3A2-B2E04F2F2820}" type="slidenum">
              <a:rPr lang="nl-NL" smtClean="0"/>
              <a:pPr algn="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1399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zond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6165304"/>
            <a:ext cx="1679509" cy="6926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721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De lever tijdens de zwangerschap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nl-NL"/>
              <a:t>pagina </a:t>
            </a:r>
            <a:fld id="{6177F8AF-D78A-465A-A3A2-B2E04F2F2820}" type="slidenum">
              <a:rPr lang="nl-NL" smtClean="0"/>
              <a:pPr algn="l"/>
              <a:t>‹nr.›</a:t>
            </a:fld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76000" y="1259999"/>
            <a:ext cx="11040533" cy="5040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274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lever tijdens de zwangerschap</a:t>
            </a:r>
          </a:p>
        </p:txBody>
      </p:sp>
      <p:sp>
        <p:nvSpPr>
          <p:cNvPr id="8" name="Tijdelijke aanduiding voor grafiek 7"/>
          <p:cNvSpPr>
            <a:spLocks noGrp="1"/>
          </p:cNvSpPr>
          <p:nvPr>
            <p:ph type="chart" sz="quarter" idx="13"/>
          </p:nvPr>
        </p:nvSpPr>
        <p:spPr>
          <a:xfrm>
            <a:off x="576000" y="1260000"/>
            <a:ext cx="11040000" cy="50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7" name="Tijdelijke aanduiding voor dianummer 3"/>
          <p:cNvSpPr>
            <a:spLocks noGrp="1"/>
          </p:cNvSpPr>
          <p:nvPr>
            <p:ph type="sldNum" sz="quarter" idx="14"/>
          </p:nvPr>
        </p:nvSpPr>
        <p:spPr>
          <a:xfrm>
            <a:off x="10896000" y="6444000"/>
            <a:ext cx="1200000" cy="152400"/>
          </a:xfrm>
        </p:spPr>
        <p:txBody>
          <a:bodyPr/>
          <a:lstStyle/>
          <a:p>
            <a:pPr algn="l"/>
            <a:r>
              <a:rPr lang="nl-NL"/>
              <a:t>pagina </a:t>
            </a:r>
            <a:fld id="{6177F8AF-D78A-465A-A3A2-B2E04F2F2820}" type="slidenum">
              <a:rPr lang="nl-NL" smtClean="0"/>
              <a:pPr algn="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539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lever tijdens de zwangerschap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576000" y="1260000"/>
            <a:ext cx="5280000" cy="5040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grafiek 10"/>
          <p:cNvSpPr>
            <a:spLocks noGrp="1"/>
          </p:cNvSpPr>
          <p:nvPr>
            <p:ph type="chart" sz="quarter" idx="14"/>
          </p:nvPr>
        </p:nvSpPr>
        <p:spPr>
          <a:xfrm>
            <a:off x="6096000" y="1260000"/>
            <a:ext cx="5520000" cy="50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8" name="Tijdelijke aanduiding voor dianummer 3"/>
          <p:cNvSpPr>
            <a:spLocks noGrp="1"/>
          </p:cNvSpPr>
          <p:nvPr>
            <p:ph type="sldNum" sz="quarter" idx="15"/>
          </p:nvPr>
        </p:nvSpPr>
        <p:spPr>
          <a:xfrm>
            <a:off x="10896000" y="6444000"/>
            <a:ext cx="1200000" cy="152400"/>
          </a:xfrm>
        </p:spPr>
        <p:txBody>
          <a:bodyPr/>
          <a:lstStyle/>
          <a:p>
            <a:pPr algn="l"/>
            <a:r>
              <a:rPr lang="nl-NL"/>
              <a:t>pagina </a:t>
            </a:r>
            <a:fld id="{6177F8AF-D78A-465A-A3A2-B2E04F2F2820}" type="slidenum">
              <a:rPr lang="nl-NL" smtClean="0"/>
              <a:pPr algn="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938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lever tijdens de zwangerschap</a:t>
            </a:r>
          </a:p>
        </p:txBody>
      </p:sp>
      <p:sp>
        <p:nvSpPr>
          <p:cNvPr id="11" name="Tijdelijke aanduiding voor afbeelding 10"/>
          <p:cNvSpPr>
            <a:spLocks noGrp="1"/>
          </p:cNvSpPr>
          <p:nvPr>
            <p:ph type="pic" sz="quarter" idx="13"/>
          </p:nvPr>
        </p:nvSpPr>
        <p:spPr>
          <a:xfrm>
            <a:off x="0" y="1080000"/>
            <a:ext cx="12192000" cy="50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ianummer 3"/>
          <p:cNvSpPr>
            <a:spLocks noGrp="1"/>
          </p:cNvSpPr>
          <p:nvPr>
            <p:ph type="sldNum" sz="quarter" idx="14"/>
          </p:nvPr>
        </p:nvSpPr>
        <p:spPr>
          <a:xfrm>
            <a:off x="10896000" y="6444000"/>
            <a:ext cx="1200000" cy="152400"/>
          </a:xfrm>
        </p:spPr>
        <p:txBody>
          <a:bodyPr/>
          <a:lstStyle/>
          <a:p>
            <a:pPr algn="l"/>
            <a:r>
              <a:rPr lang="nl-NL"/>
              <a:t>pagina </a:t>
            </a:r>
            <a:fld id="{6177F8AF-D78A-465A-A3A2-B2E04F2F2820}" type="slidenum">
              <a:rPr lang="nl-NL" smtClean="0"/>
              <a:pPr algn="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600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De lever tijdens de zwangerschap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576000" y="1260000"/>
            <a:ext cx="5280000" cy="4878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4"/>
          </p:nvPr>
        </p:nvSpPr>
        <p:spPr>
          <a:xfrm>
            <a:off x="6096000" y="1080000"/>
            <a:ext cx="6096000" cy="50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3"/>
          <p:cNvSpPr>
            <a:spLocks noGrp="1"/>
          </p:cNvSpPr>
          <p:nvPr>
            <p:ph type="sldNum" sz="quarter" idx="15"/>
          </p:nvPr>
        </p:nvSpPr>
        <p:spPr>
          <a:xfrm>
            <a:off x="10896000" y="6444000"/>
            <a:ext cx="1200000" cy="152400"/>
          </a:xfrm>
        </p:spPr>
        <p:txBody>
          <a:bodyPr/>
          <a:lstStyle/>
          <a:p>
            <a:pPr algn="l"/>
            <a:r>
              <a:rPr lang="nl-NL"/>
              <a:t>pagina </a:t>
            </a:r>
            <a:fld id="{6177F8AF-D78A-465A-A3A2-B2E04F2F2820}" type="slidenum">
              <a:rPr lang="nl-NL" smtClean="0"/>
              <a:pPr algn="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178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zond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6165304"/>
            <a:ext cx="1679509" cy="6926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154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F95D-14D3-4CFE-9266-CD987A299E15}" type="datetimeFigureOut">
              <a:rPr lang="nl-NL" smtClean="0"/>
              <a:t>19-3-2024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91EF-C9C5-493B-BFAB-3633C5561D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890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457200"/>
            <a:ext cx="11040000" cy="54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11040000" cy="504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99236" y="6444000"/>
            <a:ext cx="720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900"/>
              </a:lnSpc>
              <a:defRPr sz="750">
                <a:solidFill>
                  <a:schemeClr val="accent3"/>
                </a:solidFill>
              </a:defRPr>
            </a:lvl1pPr>
          </a:lstStyle>
          <a:p>
            <a:r>
              <a:rPr lang="nl-NL"/>
              <a:t>De lever tijdens de zwangerschap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896000" y="6444000"/>
            <a:ext cx="120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900"/>
              </a:lnSpc>
              <a:defRPr sz="750" b="1">
                <a:solidFill>
                  <a:schemeClr val="accent3"/>
                </a:solidFill>
              </a:defRPr>
            </a:lvl1pPr>
          </a:lstStyle>
          <a:p>
            <a:pPr algn="l"/>
            <a:r>
              <a:rPr lang="nl-NL" dirty="0"/>
              <a:t>pagina </a:t>
            </a:r>
            <a:fld id="{6177F8AF-D78A-465A-A3A2-B2E04F2F2820}" type="slidenum">
              <a:rPr lang="nl-NL" smtClean="0"/>
              <a:pPr algn="l"/>
              <a:t>‹nr.›</a:t>
            </a:fld>
            <a:endParaRPr lang="nl-NL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576005" y="6444000"/>
            <a:ext cx="240450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nl-NL" sz="750" b="1" dirty="0">
                <a:solidFill>
                  <a:schemeClr val="accent3"/>
                </a:solidFill>
              </a:rPr>
              <a:t>Isala </a:t>
            </a:r>
          </a:p>
        </p:txBody>
      </p:sp>
    </p:spTree>
    <p:extLst>
      <p:ext uri="{BB962C8B-B14F-4D97-AF65-F5344CB8AC3E}">
        <p14:creationId xmlns:p14="http://schemas.microsoft.com/office/powerpoint/2010/main" val="203429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700" r:id="rId9"/>
  </p:sldLayoutIdLst>
  <p:hf hdr="0" dt="0"/>
  <p:txStyles>
    <p:titleStyle>
      <a:lvl1pPr algn="l" defTabSz="685783" rtl="0" eaLnBrk="1" latinLnBrk="0" hangingPunct="1">
        <a:lnSpc>
          <a:spcPts val="3189"/>
        </a:lnSpc>
        <a:spcBef>
          <a:spcPct val="0"/>
        </a:spcBef>
        <a:buNone/>
        <a:defRPr sz="255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ts val="1913"/>
        </a:lnSpc>
        <a:spcBef>
          <a:spcPts val="0"/>
        </a:spcBef>
        <a:buFont typeface="Arial" pitchFamily="34" charset="0"/>
        <a:buNone/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270266" indent="-139301" algn="l" defTabSz="685783" rtl="0" eaLnBrk="1" latinLnBrk="0" hangingPunct="1">
        <a:lnSpc>
          <a:spcPts val="1913"/>
        </a:lnSpc>
        <a:spcBef>
          <a:spcPts val="0"/>
        </a:spcBef>
        <a:buFont typeface="Arial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401231" indent="-130966" algn="l" defTabSz="685783" rtl="0" eaLnBrk="1" latinLnBrk="0" hangingPunct="1">
        <a:lnSpc>
          <a:spcPts val="1913"/>
        </a:lnSpc>
        <a:spcBef>
          <a:spcPts val="0"/>
        </a:spcBef>
        <a:buFont typeface="Arial" pitchFamily="34" charset="0"/>
        <a:buChar char="&gt;"/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539341" indent="-138110" algn="l" defTabSz="685783" rtl="0" eaLnBrk="1" latinLnBrk="0" hangingPunct="1">
        <a:lnSpc>
          <a:spcPts val="1913"/>
        </a:lnSpc>
        <a:spcBef>
          <a:spcPts val="0"/>
        </a:spcBef>
        <a:buFont typeface="Arial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671496" indent="-132157" algn="l" defTabSz="685783" rtl="0" eaLnBrk="1" latinLnBrk="0" hangingPunct="1">
        <a:lnSpc>
          <a:spcPts val="1913"/>
        </a:lnSpc>
        <a:spcBef>
          <a:spcPts val="0"/>
        </a:spcBef>
        <a:buFont typeface="Arial" pitchFamily="34" charset="0"/>
        <a:buChar char="&gt;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457200"/>
            <a:ext cx="11040000" cy="54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11040000" cy="504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99236" y="6444000"/>
            <a:ext cx="720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900"/>
              </a:lnSpc>
              <a:defRPr sz="750">
                <a:solidFill>
                  <a:schemeClr val="accent2"/>
                </a:solidFill>
              </a:defRPr>
            </a:lvl1pPr>
          </a:lstStyle>
          <a:p>
            <a:r>
              <a:rPr lang="nl-NL"/>
              <a:t>De lever tijdens de zwangerschap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896000" y="6444000"/>
            <a:ext cx="120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900"/>
              </a:lnSpc>
              <a:defRPr sz="750"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nl-NL" dirty="0"/>
              <a:t>pagina </a:t>
            </a:r>
            <a:fld id="{6177F8AF-D78A-465A-A3A2-B2E04F2F2820}" type="slidenum">
              <a:rPr lang="nl-NL" smtClean="0"/>
              <a:pPr algn="l"/>
              <a:t>‹nr.›</a:t>
            </a:fld>
            <a:endParaRPr lang="nl-NL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576005" y="6444000"/>
            <a:ext cx="240450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nl-NL" sz="750" b="1" dirty="0">
                <a:solidFill>
                  <a:schemeClr val="accent2"/>
                </a:solidFill>
              </a:rPr>
              <a:t>Isala </a:t>
            </a:r>
          </a:p>
        </p:txBody>
      </p:sp>
    </p:spTree>
    <p:extLst>
      <p:ext uri="{BB962C8B-B14F-4D97-AF65-F5344CB8AC3E}">
        <p14:creationId xmlns:p14="http://schemas.microsoft.com/office/powerpoint/2010/main" val="335511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hf hdr="0" dt="0"/>
  <p:txStyles>
    <p:titleStyle>
      <a:lvl1pPr algn="l" defTabSz="685783" rtl="0" eaLnBrk="1" latinLnBrk="0" hangingPunct="1">
        <a:lnSpc>
          <a:spcPts val="3189"/>
        </a:lnSpc>
        <a:spcBef>
          <a:spcPct val="0"/>
        </a:spcBef>
        <a:buNone/>
        <a:defRPr sz="255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ts val="1913"/>
        </a:lnSpc>
        <a:spcBef>
          <a:spcPts val="0"/>
        </a:spcBef>
        <a:buFont typeface="Arial" pitchFamily="34" charset="0"/>
        <a:buNone/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270266" indent="-139301" algn="l" defTabSz="685783" rtl="0" eaLnBrk="1" latinLnBrk="0" hangingPunct="1">
        <a:lnSpc>
          <a:spcPts val="1913"/>
        </a:lnSpc>
        <a:spcBef>
          <a:spcPts val="0"/>
        </a:spcBef>
        <a:buFont typeface="Arial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401231" indent="-130966" algn="l" defTabSz="685783" rtl="0" eaLnBrk="1" latinLnBrk="0" hangingPunct="1">
        <a:lnSpc>
          <a:spcPts val="1913"/>
        </a:lnSpc>
        <a:spcBef>
          <a:spcPts val="0"/>
        </a:spcBef>
        <a:buFont typeface="Arial" pitchFamily="34" charset="0"/>
        <a:buChar char="&gt;"/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539341" indent="-138110" algn="l" defTabSz="685783" rtl="0" eaLnBrk="1" latinLnBrk="0" hangingPunct="1">
        <a:lnSpc>
          <a:spcPts val="1913"/>
        </a:lnSpc>
        <a:spcBef>
          <a:spcPts val="0"/>
        </a:spcBef>
        <a:buFont typeface="Arial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671496" indent="-132157" algn="l" defTabSz="685783" rtl="0" eaLnBrk="1" latinLnBrk="0" hangingPunct="1">
        <a:lnSpc>
          <a:spcPts val="1913"/>
        </a:lnSpc>
        <a:spcBef>
          <a:spcPts val="0"/>
        </a:spcBef>
        <a:buFont typeface="Arial" pitchFamily="34" charset="0"/>
        <a:buChar char="&gt;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457200"/>
            <a:ext cx="11040000" cy="54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11040000" cy="504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99236" y="6444000"/>
            <a:ext cx="720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900"/>
              </a:lnSpc>
              <a:defRPr sz="750">
                <a:solidFill>
                  <a:schemeClr val="accent1"/>
                </a:solidFill>
              </a:defRPr>
            </a:lvl1pPr>
          </a:lstStyle>
          <a:p>
            <a:r>
              <a:rPr lang="nl-NL"/>
              <a:t>De lever tijdens de zwangerschap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896000" y="6444000"/>
            <a:ext cx="120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900"/>
              </a:lnSpc>
              <a:defRPr sz="750" b="1">
                <a:solidFill>
                  <a:schemeClr val="accent1"/>
                </a:solidFill>
              </a:defRPr>
            </a:lvl1pPr>
          </a:lstStyle>
          <a:p>
            <a:pPr algn="l"/>
            <a:r>
              <a:rPr lang="nl-NL" dirty="0"/>
              <a:t>pagina </a:t>
            </a:r>
            <a:fld id="{6177F8AF-D78A-465A-A3A2-B2E04F2F2820}" type="slidenum">
              <a:rPr lang="nl-NL" smtClean="0"/>
              <a:pPr algn="l"/>
              <a:t>‹nr.›</a:t>
            </a:fld>
            <a:endParaRPr lang="nl-NL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576005" y="6444000"/>
            <a:ext cx="240450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nl-NL" sz="750" b="1" dirty="0">
                <a:solidFill>
                  <a:schemeClr val="accent1"/>
                </a:solidFill>
              </a:rPr>
              <a:t>Isala </a:t>
            </a:r>
          </a:p>
        </p:txBody>
      </p:sp>
    </p:spTree>
    <p:extLst>
      <p:ext uri="{BB962C8B-B14F-4D97-AF65-F5344CB8AC3E}">
        <p14:creationId xmlns:p14="http://schemas.microsoft.com/office/powerpoint/2010/main" val="278610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p:hf hdr="0" dt="0"/>
  <p:txStyles>
    <p:titleStyle>
      <a:lvl1pPr algn="l" defTabSz="685783" rtl="0" eaLnBrk="1" latinLnBrk="0" hangingPunct="1">
        <a:lnSpc>
          <a:spcPts val="3189"/>
        </a:lnSpc>
        <a:spcBef>
          <a:spcPct val="0"/>
        </a:spcBef>
        <a:buNone/>
        <a:defRPr sz="255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ts val="1913"/>
        </a:lnSpc>
        <a:spcBef>
          <a:spcPts val="0"/>
        </a:spcBef>
        <a:buFont typeface="Arial" pitchFamily="34" charset="0"/>
        <a:buNone/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270266" indent="-139301" algn="l" defTabSz="685783" rtl="0" eaLnBrk="1" latinLnBrk="0" hangingPunct="1">
        <a:lnSpc>
          <a:spcPts val="1913"/>
        </a:lnSpc>
        <a:spcBef>
          <a:spcPts val="0"/>
        </a:spcBef>
        <a:buFont typeface="Arial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401231" indent="-130966" algn="l" defTabSz="685783" rtl="0" eaLnBrk="1" latinLnBrk="0" hangingPunct="1">
        <a:lnSpc>
          <a:spcPts val="1913"/>
        </a:lnSpc>
        <a:spcBef>
          <a:spcPts val="0"/>
        </a:spcBef>
        <a:buFont typeface="Arial" pitchFamily="34" charset="0"/>
        <a:buChar char="&gt;"/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539341" indent="-138110" algn="l" defTabSz="685783" rtl="0" eaLnBrk="1" latinLnBrk="0" hangingPunct="1">
        <a:lnSpc>
          <a:spcPts val="1913"/>
        </a:lnSpc>
        <a:spcBef>
          <a:spcPts val="0"/>
        </a:spcBef>
        <a:buFont typeface="Arial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671496" indent="-132157" algn="l" defTabSz="685783" rtl="0" eaLnBrk="1" latinLnBrk="0" hangingPunct="1">
        <a:lnSpc>
          <a:spcPts val="1913"/>
        </a:lnSpc>
        <a:spcBef>
          <a:spcPts val="0"/>
        </a:spcBef>
        <a:buFont typeface="Arial" pitchFamily="34" charset="0"/>
        <a:buChar char="&gt;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00000" y="3510000"/>
            <a:ext cx="9792000" cy="540000"/>
          </a:xfrm>
        </p:spPr>
        <p:txBody>
          <a:bodyPr>
            <a:noAutofit/>
          </a:bodyPr>
          <a:lstStyle/>
          <a:p>
            <a:r>
              <a:rPr lang="nl-NL" dirty="0"/>
              <a:t>De lever tijdens de zwangerschap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Elsemieke de Vries</a:t>
            </a:r>
          </a:p>
          <a:p>
            <a:r>
              <a:rPr lang="nl-NL" dirty="0"/>
              <a:t>19-03-2024</a:t>
            </a:r>
          </a:p>
        </p:txBody>
      </p:sp>
    </p:spTree>
    <p:extLst>
      <p:ext uri="{BB962C8B-B14F-4D97-AF65-F5344CB8AC3E}">
        <p14:creationId xmlns:p14="http://schemas.microsoft.com/office/powerpoint/2010/main" val="100573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HELLP syndroom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nl-NL"/>
              <a:t>pagina </a:t>
            </a:r>
            <a:fld id="{6177F8AF-D78A-465A-A3A2-B2E04F2F2820}" type="slidenum">
              <a:rPr lang="nl-NL" smtClean="0"/>
              <a:pPr algn="l"/>
              <a:t>10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Fibrine depositie in </a:t>
            </a:r>
            <a:r>
              <a:rPr lang="nl-NL" sz="1800" dirty="0" err="1">
                <a:sym typeface="Wingdings" panose="05000000000000000000" pitchFamily="2" charset="2"/>
              </a:rPr>
              <a:t>leversinusoiden</a:t>
            </a:r>
            <a:r>
              <a:rPr lang="nl-NL" sz="1800" dirty="0">
                <a:sym typeface="Wingdings" panose="05000000000000000000" pitchFamily="2" charset="2"/>
              </a:rPr>
              <a:t>  </a:t>
            </a:r>
            <a:r>
              <a:rPr lang="nl-NL" sz="1800" dirty="0" err="1">
                <a:sym typeface="Wingdings" panose="05000000000000000000" pitchFamily="2" charset="2"/>
              </a:rPr>
              <a:t>sinusoïdale</a:t>
            </a:r>
            <a:r>
              <a:rPr lang="nl-NL" sz="1800" dirty="0">
                <a:sym typeface="Wingdings" panose="05000000000000000000" pitchFamily="2" charset="2"/>
              </a:rPr>
              <a:t> obstructie  l</a:t>
            </a:r>
            <a:r>
              <a:rPr lang="nl-NL" sz="1800" dirty="0"/>
              <a:t>everhematoom / infarct / ruptuur ( &gt; 75% rechter leverkwab)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Beeldvorming abdomen</a:t>
            </a:r>
          </a:p>
          <a:p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Zeer hoge </a:t>
            </a:r>
            <a:r>
              <a:rPr lang="nl-NL" sz="1800" dirty="0" err="1">
                <a:sym typeface="Wingdings" panose="05000000000000000000" pitchFamily="2" charset="2"/>
              </a:rPr>
              <a:t>transaminasen</a:t>
            </a:r>
            <a:r>
              <a:rPr lang="nl-NL" sz="1800" dirty="0">
                <a:sym typeface="Wingdings" panose="05000000000000000000" pitchFamily="2" charset="2"/>
              </a:rPr>
              <a:t> (</a:t>
            </a:r>
            <a:r>
              <a:rPr lang="nl-NL" sz="1800" dirty="0" err="1">
                <a:sym typeface="Wingdings" panose="05000000000000000000" pitchFamily="2" charset="2"/>
              </a:rPr>
              <a:t>mn</a:t>
            </a:r>
            <a:r>
              <a:rPr lang="nl-NL" sz="1800" dirty="0">
                <a:sym typeface="Wingdings" panose="05000000000000000000" pitchFamily="2" charset="2"/>
              </a:rPr>
              <a:t> bij infarct)</a:t>
            </a:r>
          </a:p>
          <a:p>
            <a:pPr marL="285750" indent="-285750">
              <a:buFontTx/>
              <a:buChar char="-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Behandeling: arteriële </a:t>
            </a:r>
            <a:r>
              <a:rPr lang="nl-NL" sz="1800" dirty="0" err="1">
                <a:sym typeface="Wingdings" panose="05000000000000000000" pitchFamily="2" charset="2"/>
              </a:rPr>
              <a:t>embolisatie</a:t>
            </a:r>
            <a:r>
              <a:rPr lang="nl-NL" sz="1800" dirty="0">
                <a:sym typeface="Wingdings" panose="05000000000000000000" pitchFamily="2" charset="2"/>
              </a:rPr>
              <a:t> / chirurgie (</a:t>
            </a:r>
            <a:r>
              <a:rPr lang="nl-NL" sz="1800" dirty="0" err="1">
                <a:sym typeface="Wingdings" panose="05000000000000000000" pitchFamily="2" charset="2"/>
              </a:rPr>
              <a:t>packing</a:t>
            </a:r>
            <a:r>
              <a:rPr lang="nl-NL" sz="1800" dirty="0">
                <a:sym typeface="Wingdings" panose="05000000000000000000" pitchFamily="2" charset="2"/>
              </a:rPr>
              <a:t> / </a:t>
            </a:r>
            <a:r>
              <a:rPr lang="nl-NL" sz="1800" dirty="0" err="1">
                <a:sym typeface="Wingdings" panose="05000000000000000000" pitchFamily="2" charset="2"/>
              </a:rPr>
              <a:t>arteria</a:t>
            </a:r>
            <a:r>
              <a:rPr lang="nl-NL" sz="1800" dirty="0">
                <a:sym typeface="Wingdings" panose="05000000000000000000" pitchFamily="2" charset="2"/>
              </a:rPr>
              <a:t> </a:t>
            </a:r>
            <a:r>
              <a:rPr lang="nl-NL" sz="1800" dirty="0" err="1">
                <a:sym typeface="Wingdings" panose="05000000000000000000" pitchFamily="2" charset="2"/>
              </a:rPr>
              <a:t>hepatica</a:t>
            </a:r>
            <a:r>
              <a:rPr lang="nl-NL" sz="1800" dirty="0">
                <a:sym typeface="Wingdings" panose="05000000000000000000" pitchFamily="2" charset="2"/>
              </a:rPr>
              <a:t> </a:t>
            </a:r>
            <a:r>
              <a:rPr lang="nl-NL" sz="1800" dirty="0" err="1">
                <a:sym typeface="Wingdings" panose="05000000000000000000" pitchFamily="2" charset="2"/>
              </a:rPr>
              <a:t>ligatie</a:t>
            </a:r>
            <a:r>
              <a:rPr lang="nl-NL" sz="1800" dirty="0">
                <a:sym typeface="Wingdings" panose="05000000000000000000" pitchFamily="2" charset="2"/>
              </a:rPr>
              <a:t> / resectie)</a:t>
            </a:r>
          </a:p>
          <a:p>
            <a:pPr marL="285750" indent="-285750">
              <a:buFontTx/>
              <a:buChar char="-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NB l</a:t>
            </a:r>
            <a:r>
              <a:rPr lang="nl-NL" sz="1800" dirty="0"/>
              <a:t>everhematoom / ruptuur kunnen voorkomen bij pre-eclampsie, HELLP en AFLP </a:t>
            </a: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Hoge mortaliteit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endParaRPr lang="nl-NL" dirty="0"/>
          </a:p>
        </p:txBody>
      </p:sp>
      <p:sp>
        <p:nvSpPr>
          <p:cNvPr id="6" name="Tijdelijke aanduiding voor voettekst 2"/>
          <p:cNvSpPr txBox="1">
            <a:spLocks/>
          </p:cNvSpPr>
          <p:nvPr/>
        </p:nvSpPr>
        <p:spPr>
          <a:xfrm>
            <a:off x="911424" y="6424284"/>
            <a:ext cx="720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l" defTabSz="914400" rtl="0" eaLnBrk="1" latinLnBrk="0" hangingPunct="1">
              <a:lnSpc>
                <a:spcPts val="900"/>
              </a:lnSpc>
              <a:defRPr sz="75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|De lever tijdens de zwangerschap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3955450"/>
            <a:ext cx="2571566" cy="2850874"/>
          </a:xfrm>
          <a:prstGeom prst="rect">
            <a:avLst/>
          </a:prstGeom>
        </p:spPr>
      </p:pic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948332" y="6658953"/>
            <a:ext cx="7200000" cy="152400"/>
          </a:xfrm>
        </p:spPr>
        <p:txBody>
          <a:bodyPr/>
          <a:lstStyle/>
          <a:p>
            <a:r>
              <a:rPr lang="nl-NL" sz="800" b="0" dirty="0" err="1">
                <a:solidFill>
                  <a:schemeClr val="tx1"/>
                </a:solidFill>
              </a:rPr>
              <a:t>Preeclampsia</a:t>
            </a:r>
            <a:r>
              <a:rPr lang="nl-NL" sz="800" b="0" dirty="0">
                <a:solidFill>
                  <a:schemeClr val="tx1"/>
                </a:solidFill>
              </a:rPr>
              <a:t> </a:t>
            </a:r>
            <a:r>
              <a:rPr lang="nl-NL" sz="800" b="0" dirty="0" err="1">
                <a:solidFill>
                  <a:schemeClr val="tx1"/>
                </a:solidFill>
              </a:rPr>
              <a:t>and</a:t>
            </a:r>
            <a:r>
              <a:rPr lang="nl-NL" sz="800" b="0" dirty="0">
                <a:solidFill>
                  <a:schemeClr val="tx1"/>
                </a:solidFill>
              </a:rPr>
              <a:t> HELLP </a:t>
            </a:r>
            <a:r>
              <a:rPr lang="nl-NL" sz="800" b="0" dirty="0" err="1">
                <a:solidFill>
                  <a:schemeClr val="tx1"/>
                </a:solidFill>
              </a:rPr>
              <a:t>syndrome</a:t>
            </a:r>
            <a:r>
              <a:rPr lang="nl-NL" sz="800" b="0" dirty="0">
                <a:solidFill>
                  <a:schemeClr val="tx1"/>
                </a:solidFill>
              </a:rPr>
              <a:t> </a:t>
            </a:r>
            <a:r>
              <a:rPr lang="nl-NL" sz="800" b="0" dirty="0" err="1">
                <a:solidFill>
                  <a:schemeClr val="tx1"/>
                </a:solidFill>
              </a:rPr>
              <a:t>complicated</a:t>
            </a:r>
            <a:r>
              <a:rPr lang="nl-NL" sz="800" b="0" dirty="0">
                <a:solidFill>
                  <a:schemeClr val="tx1"/>
                </a:solidFill>
              </a:rPr>
              <a:t> </a:t>
            </a:r>
            <a:r>
              <a:rPr lang="nl-NL" sz="800" b="0" dirty="0" err="1">
                <a:solidFill>
                  <a:schemeClr val="tx1"/>
                </a:solidFill>
              </a:rPr>
              <a:t>by</a:t>
            </a:r>
            <a:r>
              <a:rPr lang="nl-NL" sz="800" b="0" dirty="0">
                <a:solidFill>
                  <a:schemeClr val="tx1"/>
                </a:solidFill>
              </a:rPr>
              <a:t> </a:t>
            </a:r>
            <a:r>
              <a:rPr lang="nl-NL" sz="800" b="0" dirty="0" err="1">
                <a:solidFill>
                  <a:schemeClr val="tx1"/>
                </a:solidFill>
              </a:rPr>
              <a:t>subcapsular</a:t>
            </a:r>
            <a:r>
              <a:rPr lang="nl-NL" sz="800" b="0" dirty="0">
                <a:solidFill>
                  <a:schemeClr val="tx1"/>
                </a:solidFill>
              </a:rPr>
              <a:t> </a:t>
            </a:r>
            <a:r>
              <a:rPr lang="nl-NL" sz="800" b="0" dirty="0" err="1">
                <a:solidFill>
                  <a:schemeClr val="tx1"/>
                </a:solidFill>
              </a:rPr>
              <a:t>liver</a:t>
            </a:r>
            <a:r>
              <a:rPr lang="nl-NL" sz="800" b="0" dirty="0">
                <a:solidFill>
                  <a:schemeClr val="tx1"/>
                </a:solidFill>
              </a:rPr>
              <a:t> </a:t>
            </a:r>
            <a:r>
              <a:rPr lang="nl-NL" sz="800" b="0" dirty="0" err="1">
                <a:solidFill>
                  <a:schemeClr val="tx1"/>
                </a:solidFill>
              </a:rPr>
              <a:t>hematoma</a:t>
            </a:r>
            <a:r>
              <a:rPr lang="nl-NL" sz="800" b="0" dirty="0">
                <a:solidFill>
                  <a:schemeClr val="tx1"/>
                </a:solidFill>
              </a:rPr>
              <a:t> </a:t>
            </a:r>
            <a:r>
              <a:rPr lang="nl-NL" sz="800" b="0" dirty="0" err="1">
                <a:solidFill>
                  <a:schemeClr val="tx1"/>
                </a:solidFill>
              </a:rPr>
              <a:t>and</a:t>
            </a:r>
            <a:r>
              <a:rPr lang="nl-NL" sz="800" b="0" dirty="0">
                <a:solidFill>
                  <a:schemeClr val="tx1"/>
                </a:solidFill>
              </a:rPr>
              <a:t> </a:t>
            </a:r>
            <a:r>
              <a:rPr lang="nl-NL" sz="800" b="0" dirty="0" err="1">
                <a:solidFill>
                  <a:schemeClr val="tx1"/>
                </a:solidFill>
              </a:rPr>
              <a:t>rupture</a:t>
            </a:r>
            <a:r>
              <a:rPr lang="nl-NL" sz="800" b="0" dirty="0">
                <a:solidFill>
                  <a:schemeClr val="tx1"/>
                </a:solidFill>
              </a:rPr>
              <a:t> - CMAJ 2023 - </a:t>
            </a:r>
            <a:r>
              <a:rPr lang="nl-NL" sz="800" b="0" dirty="0" err="1">
                <a:solidFill>
                  <a:schemeClr val="tx1"/>
                </a:solidFill>
              </a:rPr>
              <a:t>McBride</a:t>
            </a:r>
            <a:r>
              <a:rPr lang="nl-NL" sz="800" b="0" dirty="0">
                <a:solidFill>
                  <a:schemeClr val="tx1"/>
                </a:solidFill>
              </a:rPr>
              <a:t> et al</a:t>
            </a:r>
          </a:p>
        </p:txBody>
      </p:sp>
    </p:spTree>
    <p:extLst>
      <p:ext uri="{BB962C8B-B14F-4D97-AF65-F5344CB8AC3E}">
        <p14:creationId xmlns:p14="http://schemas.microsoft.com/office/powerpoint/2010/main" val="1343283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Acute </a:t>
            </a:r>
            <a:r>
              <a:rPr lang="nl-NL" dirty="0" err="1">
                <a:solidFill>
                  <a:schemeClr val="tx1"/>
                </a:solidFill>
              </a:rPr>
              <a:t>fatty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liver</a:t>
            </a:r>
            <a:r>
              <a:rPr lang="nl-NL" dirty="0">
                <a:solidFill>
                  <a:schemeClr val="tx1"/>
                </a:solidFill>
              </a:rPr>
              <a:t> of </a:t>
            </a:r>
            <a:r>
              <a:rPr lang="nl-NL" dirty="0" err="1">
                <a:solidFill>
                  <a:schemeClr val="tx1"/>
                </a:solidFill>
              </a:rPr>
              <a:t>pregnancy</a:t>
            </a:r>
            <a:r>
              <a:rPr lang="nl-NL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De lever tijdens de zwangerschap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nl-NL"/>
              <a:t>pagina </a:t>
            </a:r>
            <a:fld id="{6177F8AF-D78A-465A-A3A2-B2E04F2F2820}" type="slidenum">
              <a:rPr lang="nl-NL" smtClean="0"/>
              <a:pPr algn="l"/>
              <a:t>11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nl-NL" sz="1800" dirty="0"/>
              <a:t>Zeldzaam maar zeer ernstig, incidentie: 1:20.000 – 35.000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Maternale karakteristieken: eerste zwangerschap / meerling zwangerschap / mannelijke foetus / lage BMI</a:t>
            </a:r>
          </a:p>
          <a:p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Derde trimester meest voorkomend, echter ook beschreven in tweede trimester, 5-25% postnataal</a:t>
            </a:r>
          </a:p>
          <a:p>
            <a:pPr marL="285750" indent="-285750">
              <a:buFontTx/>
              <a:buChar char="-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Onderscheid met pre-eclampsie / HELLP moeilijk, kunnen samen voorkomen</a:t>
            </a:r>
          </a:p>
          <a:p>
            <a:pPr marL="285750" indent="-285750">
              <a:buFontTx/>
              <a:buChar char="-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Maternale mortaliteit 2-15%</a:t>
            </a:r>
          </a:p>
          <a:p>
            <a:pPr marL="285750" indent="-285750">
              <a:buFontTx/>
              <a:buChar char="-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Perinatale mortaliteit 5-20%</a:t>
            </a:r>
          </a:p>
          <a:p>
            <a:pPr marL="285750" indent="-285750">
              <a:buFontTx/>
              <a:buChar char="-"/>
            </a:pPr>
            <a:endParaRPr lang="nl-NL" sz="1800" dirty="0">
              <a:sym typeface="Wingdings" panose="05000000000000000000" pitchFamily="2" charset="2"/>
            </a:endParaRPr>
          </a:p>
          <a:p>
            <a:endParaRPr lang="nl-NL" sz="1800" dirty="0"/>
          </a:p>
          <a:p>
            <a:pPr marL="285750" indent="-285750">
              <a:buFontTx/>
              <a:buChar char="-"/>
            </a:pPr>
            <a:endParaRPr lang="nl-NL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52382" t="17354" r="24426" b="52018"/>
          <a:stretch/>
        </p:blipFill>
        <p:spPr>
          <a:xfrm>
            <a:off x="6628844" y="3212976"/>
            <a:ext cx="4075668" cy="3027639"/>
          </a:xfrm>
          <a:prstGeom prst="rect">
            <a:avLst/>
          </a:prstGeom>
        </p:spPr>
      </p:pic>
      <p:sp>
        <p:nvSpPr>
          <p:cNvPr id="7" name="Tijdelijke aanduiding voor voettekst 2"/>
          <p:cNvSpPr txBox="1">
            <a:spLocks/>
          </p:cNvSpPr>
          <p:nvPr/>
        </p:nvSpPr>
        <p:spPr>
          <a:xfrm>
            <a:off x="7536160" y="6693481"/>
            <a:ext cx="720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l" defTabSz="914400" rtl="0" eaLnBrk="1" latinLnBrk="0" hangingPunct="1">
              <a:lnSpc>
                <a:spcPts val="900"/>
              </a:lnSpc>
              <a:defRPr sz="75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Arial"/>
              </a:rPr>
              <a:t>Pregnany and liver disease – Journal of hepatology 2016; 64:933-945 – Westbrook, Dusheiko and Williamson</a:t>
            </a:r>
            <a:endParaRPr lang="nl-NL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8183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Acute </a:t>
            </a:r>
            <a:r>
              <a:rPr lang="nl-NL" dirty="0" err="1">
                <a:solidFill>
                  <a:schemeClr val="tx1"/>
                </a:solidFill>
              </a:rPr>
              <a:t>fatty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liver</a:t>
            </a:r>
            <a:r>
              <a:rPr lang="nl-NL" dirty="0">
                <a:solidFill>
                  <a:schemeClr val="tx1"/>
                </a:solidFill>
              </a:rPr>
              <a:t> of </a:t>
            </a:r>
            <a:r>
              <a:rPr lang="nl-NL" dirty="0" err="1">
                <a:solidFill>
                  <a:schemeClr val="tx1"/>
                </a:solidFill>
              </a:rPr>
              <a:t>pregnancy</a:t>
            </a:r>
            <a:r>
              <a:rPr lang="nl-NL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00B4C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lever tijdens de zwangerschap</a:t>
            </a:r>
            <a:endParaRPr kumimoji="0" lang="nl-NL" sz="750" b="0" i="0" u="none" strike="noStrike" kern="1200" cap="none" spc="0" normalizeH="0" baseline="0" noProof="0" dirty="0">
              <a:ln>
                <a:noFill/>
              </a:ln>
              <a:solidFill>
                <a:srgbClr val="00B4C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B4C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pagina </a:t>
            </a:r>
            <a:fld id="{6177F8AF-D78A-465A-A3A2-B2E04F2F2820}" type="slidenum">
              <a:rPr kumimoji="0" lang="nl-NL" sz="750" b="1" i="0" u="none" strike="noStrike" kern="1200" cap="none" spc="0" normalizeH="0" baseline="0" noProof="0" smtClean="0">
                <a:ln>
                  <a:noFill/>
                </a:ln>
                <a:solidFill>
                  <a:srgbClr val="00B4C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750" b="1" i="0" u="none" strike="noStrike" kern="1200" cap="none" spc="0" normalizeH="0" baseline="0" noProof="0" dirty="0">
              <a:ln>
                <a:noFill/>
              </a:ln>
              <a:solidFill>
                <a:srgbClr val="00B4C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nl-NL" sz="1800" dirty="0"/>
              <a:t>Etiologie subgroep: Long-chain </a:t>
            </a:r>
            <a:r>
              <a:rPr lang="nl-NL" sz="1800" dirty="0" err="1"/>
              <a:t>fatty</a:t>
            </a:r>
            <a:r>
              <a:rPr lang="nl-NL" sz="1800" dirty="0"/>
              <a:t> acid </a:t>
            </a:r>
            <a:r>
              <a:rPr lang="nl-NL" sz="1800" dirty="0" err="1"/>
              <a:t>deficiency</a:t>
            </a:r>
            <a:r>
              <a:rPr lang="nl-NL" sz="1800" dirty="0"/>
              <a:t> (LCHAD) / </a:t>
            </a:r>
            <a:r>
              <a:rPr lang="nl-NL" sz="1800" dirty="0">
                <a:sym typeface="Wingdings" panose="05000000000000000000" pitchFamily="2" charset="2"/>
              </a:rPr>
              <a:t>ander defect in het vetzuur metabolisme</a:t>
            </a:r>
          </a:p>
          <a:p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Heterozygote moeder + een homozygote foetus </a:t>
            </a:r>
          </a:p>
          <a:p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NL" sz="1800" dirty="0">
                <a:sym typeface="Wingdings" panose="05000000000000000000" pitchFamily="2" charset="2"/>
              </a:rPr>
              <a:t>accumulatie vetzuur metabolieten geproduceerd door de foetus zowel in placenta als in de moeder </a:t>
            </a:r>
          </a:p>
          <a:p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NL" sz="1800" dirty="0">
                <a:sym typeface="Wingdings" panose="05000000000000000000" pitchFamily="2" charset="2"/>
              </a:rPr>
              <a:t>maternale </a:t>
            </a:r>
            <a:r>
              <a:rPr lang="nl-NL" sz="1800" dirty="0" err="1">
                <a:sym typeface="Wingdings" panose="05000000000000000000" pitchFamily="2" charset="2"/>
              </a:rPr>
              <a:t>hepatocyten</a:t>
            </a:r>
            <a:r>
              <a:rPr lang="nl-NL" sz="1800" dirty="0">
                <a:sym typeface="Wingdings" panose="05000000000000000000" pitchFamily="2" charset="2"/>
              </a:rPr>
              <a:t> worden overladen met vrije vetzuren </a:t>
            </a:r>
          </a:p>
          <a:p>
            <a:endParaRPr lang="nl-NL" sz="1800" dirty="0">
              <a:sym typeface="Wingdings" panose="05000000000000000000" pitchFamily="2" charset="2"/>
            </a:endParaRPr>
          </a:p>
          <a:p>
            <a:r>
              <a:rPr lang="nl-NL" sz="1800" dirty="0">
                <a:sym typeface="Wingdings" panose="05000000000000000000" pitchFamily="2" charset="2"/>
              </a:rPr>
              <a:t> oxidatieve stress  mitochondriële dysfunctie  acuut leverfalen</a:t>
            </a:r>
          </a:p>
          <a:p>
            <a:pPr marL="285750" indent="-285750">
              <a:buFontTx/>
              <a:buChar char="-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Foetus  test op genetische afwijkingen in het </a:t>
            </a:r>
          </a:p>
          <a:p>
            <a:r>
              <a:rPr lang="nl-NL" sz="1800" dirty="0">
                <a:sym typeface="Wingdings" panose="05000000000000000000" pitchFamily="2" charset="2"/>
              </a:rPr>
              <a:t>     vetzuur metabolisme</a:t>
            </a:r>
          </a:p>
          <a:p>
            <a:pPr marL="285750" indent="-285750">
              <a:buFontTx/>
              <a:buChar char="-"/>
            </a:pPr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27753" t="16470" r="29722" b="46500"/>
          <a:stretch/>
        </p:blipFill>
        <p:spPr>
          <a:xfrm>
            <a:off x="5975320" y="3413937"/>
            <a:ext cx="6120680" cy="2998057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7392144" y="6523989"/>
            <a:ext cx="6096000" cy="2984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685783">
              <a:lnSpc>
                <a:spcPts val="1913"/>
              </a:lnSpc>
            </a:pPr>
            <a:r>
              <a:rPr lang="nl-NL" sz="800" i="1" dirty="0" err="1">
                <a:solidFill>
                  <a:srgbClr val="000000"/>
                </a:solidFill>
              </a:rPr>
              <a:t>Pregnancy-Associated</a:t>
            </a:r>
            <a:r>
              <a:rPr lang="nl-NL" sz="800" i="1" dirty="0">
                <a:solidFill>
                  <a:srgbClr val="000000"/>
                </a:solidFill>
              </a:rPr>
              <a:t> </a:t>
            </a:r>
            <a:r>
              <a:rPr lang="nl-NL" sz="800" i="1" dirty="0" err="1">
                <a:solidFill>
                  <a:srgbClr val="000000"/>
                </a:solidFill>
              </a:rPr>
              <a:t>Liver</a:t>
            </a:r>
            <a:r>
              <a:rPr lang="nl-NL" sz="800" i="1" dirty="0">
                <a:solidFill>
                  <a:srgbClr val="000000"/>
                </a:solidFill>
              </a:rPr>
              <a:t> </a:t>
            </a:r>
            <a:r>
              <a:rPr lang="nl-NL" sz="800" i="1" dirty="0" err="1">
                <a:solidFill>
                  <a:srgbClr val="000000"/>
                </a:solidFill>
              </a:rPr>
              <a:t>Diseases</a:t>
            </a:r>
            <a:r>
              <a:rPr lang="nl-NL" sz="800" i="1" dirty="0">
                <a:solidFill>
                  <a:srgbClr val="000000"/>
                </a:solidFill>
              </a:rPr>
              <a:t> – </a:t>
            </a:r>
            <a:r>
              <a:rPr lang="nl-NL" sz="800" i="1" dirty="0" err="1">
                <a:solidFill>
                  <a:srgbClr val="000000"/>
                </a:solidFill>
              </a:rPr>
              <a:t>Gastroenterology</a:t>
            </a:r>
            <a:r>
              <a:rPr lang="nl-NL" sz="800" i="1" dirty="0">
                <a:solidFill>
                  <a:srgbClr val="000000"/>
                </a:solidFill>
              </a:rPr>
              <a:t> 2022;163:97-117 – </a:t>
            </a:r>
            <a:r>
              <a:rPr lang="nl-NL" sz="800" i="1" dirty="0" err="1">
                <a:solidFill>
                  <a:srgbClr val="000000"/>
                </a:solidFill>
              </a:rPr>
              <a:t>Terrault</a:t>
            </a:r>
            <a:r>
              <a:rPr lang="nl-NL" sz="800" i="1" dirty="0">
                <a:solidFill>
                  <a:srgbClr val="000000"/>
                </a:solidFill>
              </a:rPr>
              <a:t> </a:t>
            </a:r>
            <a:r>
              <a:rPr lang="nl-NL" sz="800" i="1" dirty="0" err="1">
                <a:solidFill>
                  <a:srgbClr val="000000"/>
                </a:solidFill>
              </a:rPr>
              <a:t>and</a:t>
            </a:r>
            <a:r>
              <a:rPr lang="nl-NL" sz="800" i="1" dirty="0">
                <a:solidFill>
                  <a:srgbClr val="000000"/>
                </a:solidFill>
              </a:rPr>
              <a:t> Williamson</a:t>
            </a:r>
          </a:p>
        </p:txBody>
      </p:sp>
    </p:spTree>
    <p:extLst>
      <p:ext uri="{BB962C8B-B14F-4D97-AF65-F5344CB8AC3E}">
        <p14:creationId xmlns:p14="http://schemas.microsoft.com/office/powerpoint/2010/main" val="3840386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Acute </a:t>
            </a:r>
            <a:r>
              <a:rPr lang="nl-NL" dirty="0" err="1">
                <a:solidFill>
                  <a:schemeClr val="tx1"/>
                </a:solidFill>
              </a:rPr>
              <a:t>fatty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liver</a:t>
            </a:r>
            <a:r>
              <a:rPr lang="nl-NL" dirty="0">
                <a:solidFill>
                  <a:schemeClr val="tx1"/>
                </a:solidFill>
              </a:rPr>
              <a:t> of </a:t>
            </a:r>
            <a:r>
              <a:rPr lang="nl-NL" dirty="0" err="1">
                <a:solidFill>
                  <a:schemeClr val="tx1"/>
                </a:solidFill>
              </a:rPr>
              <a:t>pregnancy</a:t>
            </a:r>
            <a:r>
              <a:rPr lang="nl-NL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>
          <a:xfrm>
            <a:off x="7536160" y="6693481"/>
            <a:ext cx="7200000" cy="152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Pregnany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liver disease – Journal of </a:t>
            </a:r>
            <a:r>
              <a:rPr kumimoji="0" lang="en-US" sz="7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hepatology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2016; 64:933-945 – Westbrook, </a:t>
            </a:r>
            <a:r>
              <a:rPr kumimoji="0" lang="en-US" sz="7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Dusheiko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Williamson</a:t>
            </a:r>
            <a:endParaRPr kumimoji="0" lang="nl-NL" sz="7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575467" y="1047949"/>
            <a:ext cx="11040533" cy="5040000"/>
          </a:xfrm>
        </p:spPr>
        <p:txBody>
          <a:bodyPr>
            <a:normAutofit/>
          </a:bodyPr>
          <a:lstStyle/>
          <a:p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Icterus / misselijkheid en braken / buikpijn / malaise</a:t>
            </a:r>
          </a:p>
          <a:p>
            <a:pPr marL="285750" indent="-285750">
              <a:buFontTx/>
              <a:buChar char="-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Swansea criteria </a:t>
            </a:r>
          </a:p>
          <a:p>
            <a:pPr marL="285750" indent="-285750">
              <a:buFontTx/>
              <a:buChar char="-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Cave leverfalen </a:t>
            </a:r>
          </a:p>
          <a:p>
            <a:endParaRPr lang="nl-NL" sz="1800" dirty="0">
              <a:sym typeface="Wingdings" panose="05000000000000000000" pitchFamily="2" charset="2"/>
            </a:endParaRPr>
          </a:p>
          <a:p>
            <a:r>
              <a:rPr lang="nl-NL" sz="1800" dirty="0">
                <a:sym typeface="Wingdings" panose="05000000000000000000" pitchFamily="2" charset="2"/>
              </a:rPr>
              <a:t>MELD score is een voorspeller van maternale mortaliteit </a:t>
            </a:r>
          </a:p>
          <a:p>
            <a:r>
              <a:rPr lang="nl-NL" sz="1800" dirty="0">
                <a:sym typeface="Wingdings" panose="05000000000000000000" pitchFamily="2" charset="2"/>
              </a:rPr>
              <a:t> overplaatsen naar levertransplantatie centrum</a:t>
            </a:r>
          </a:p>
          <a:p>
            <a:pPr marL="285750" indent="-285750">
              <a:buFontTx/>
              <a:buChar char="-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Direct bevallen</a:t>
            </a:r>
          </a:p>
          <a:p>
            <a:pPr marL="285750" indent="-285750">
              <a:buFontTx/>
              <a:buChar char="-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nl-NL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50394" t="43000" r="22831" b="20601"/>
          <a:stretch/>
        </p:blipFill>
        <p:spPr>
          <a:xfrm>
            <a:off x="6384032" y="2113581"/>
            <a:ext cx="5593175" cy="42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31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tx1"/>
                </a:solidFill>
              </a:rPr>
              <a:t>Intrahepatische</a:t>
            </a:r>
            <a:r>
              <a:rPr lang="nl-NL" dirty="0">
                <a:solidFill>
                  <a:schemeClr val="tx1"/>
                </a:solidFill>
              </a:rPr>
              <a:t> zwangerschapscholestase 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De lever tijdens de zwangerschap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nl-NL"/>
              <a:t>pagina </a:t>
            </a:r>
            <a:fld id="{6177F8AF-D78A-465A-A3A2-B2E04F2F2820}" type="slidenum">
              <a:rPr lang="nl-NL" smtClean="0"/>
              <a:pPr algn="l"/>
              <a:t>14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l-NL" sz="1800" dirty="0"/>
              <a:t>Meest voorkomende zwangerschap gerelateerde leverziekte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Afhankelijk van regio en etniciteit </a:t>
            </a:r>
            <a:r>
              <a:rPr lang="nl-NL" sz="1800" dirty="0">
                <a:sym typeface="Wingdings" panose="05000000000000000000" pitchFamily="2" charset="2"/>
              </a:rPr>
              <a:t> Europa 0.7% van </a:t>
            </a:r>
            <a:r>
              <a:rPr lang="nl-NL" sz="1800" dirty="0" err="1">
                <a:sym typeface="Wingdings" panose="05000000000000000000" pitchFamily="2" charset="2"/>
              </a:rPr>
              <a:t>zwangeren</a:t>
            </a: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Risicofactoren: meerling zwangerschap / IVF </a:t>
            </a:r>
          </a:p>
          <a:p>
            <a:pPr marL="285750" indent="-285750">
              <a:buFontTx/>
              <a:buChar char="-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Derde trimester, maar eerder kan ook!</a:t>
            </a:r>
          </a:p>
          <a:p>
            <a:pPr marL="285750" indent="-285750">
              <a:buFontTx/>
              <a:buChar char="-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Jeuk  handpalmen en voetzolen</a:t>
            </a:r>
          </a:p>
          <a:p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Verhoogde galzuren in serum  NB nuchter voor monitoring, &gt; 10µmol/L </a:t>
            </a:r>
          </a:p>
          <a:p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80% verhoogde </a:t>
            </a:r>
            <a:r>
              <a:rPr lang="nl-NL" sz="1800" dirty="0" err="1">
                <a:sym typeface="Wingdings" panose="05000000000000000000" pitchFamily="2" charset="2"/>
              </a:rPr>
              <a:t>transaminasen</a:t>
            </a:r>
            <a:r>
              <a:rPr lang="nl-NL" sz="1800" dirty="0">
                <a:sym typeface="Wingdings" panose="05000000000000000000" pitchFamily="2" charset="2"/>
              </a:rPr>
              <a:t> en in 10% verhoogd bilirubine</a:t>
            </a:r>
          </a:p>
          <a:p>
            <a:pPr marL="285750" indent="-285750">
              <a:buFontTx/>
              <a:buChar char="-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Sluit onderliggende leverziekte uit (PBC, PSC)</a:t>
            </a:r>
          </a:p>
          <a:p>
            <a:pPr marL="285750" indent="-285750">
              <a:buFontTx/>
              <a:buChar char="-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Normalisatie 6 weken tot maximaal 3 maanden postpartum</a:t>
            </a:r>
          </a:p>
          <a:p>
            <a:pPr marL="285750" indent="-285750">
              <a:buFontTx/>
              <a:buChar char="-"/>
            </a:pPr>
            <a:endParaRPr lang="nl-NL" sz="1800" dirty="0">
              <a:sym typeface="Wingdings" panose="05000000000000000000" pitchFamily="2" charset="2"/>
            </a:endParaRPr>
          </a:p>
          <a:p>
            <a:endParaRPr lang="nl-NL" sz="1800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18624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tx1"/>
                </a:solidFill>
              </a:rPr>
              <a:t>Intrahepatische</a:t>
            </a:r>
            <a:r>
              <a:rPr lang="nl-NL" dirty="0">
                <a:solidFill>
                  <a:schemeClr val="tx1"/>
                </a:solidFill>
              </a:rPr>
              <a:t> zwangerschapscholestase 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00B4C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lever tijdens de zwangerschap</a:t>
            </a:r>
            <a:endParaRPr kumimoji="0" lang="nl-NL" sz="750" b="0" i="0" u="none" strike="noStrike" kern="1200" cap="none" spc="0" normalizeH="0" baseline="0" noProof="0" dirty="0">
              <a:ln>
                <a:noFill/>
              </a:ln>
              <a:solidFill>
                <a:srgbClr val="00B4C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B4C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pagina </a:t>
            </a:r>
            <a:fld id="{6177F8AF-D78A-465A-A3A2-B2E04F2F2820}" type="slidenum">
              <a:rPr kumimoji="0" lang="nl-NL" sz="750" b="1" i="0" u="none" strike="noStrike" kern="1200" cap="none" spc="0" normalizeH="0" baseline="0" noProof="0" smtClean="0">
                <a:ln>
                  <a:noFill/>
                </a:ln>
                <a:solidFill>
                  <a:srgbClr val="00B4C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750" b="1" i="0" u="none" strike="noStrike" kern="1200" cap="none" spc="0" normalizeH="0" baseline="0" noProof="0" dirty="0">
              <a:ln>
                <a:noFill/>
              </a:ln>
              <a:solidFill>
                <a:srgbClr val="00B4C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Multifactoriële etiologie: genetisch / hormonaal / omgeving</a:t>
            </a:r>
          </a:p>
          <a:p>
            <a:pPr marL="285750" indent="-285750">
              <a:buFontTx/>
              <a:buChar char="-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Mutaties in genen betrokken bij biliaire </a:t>
            </a:r>
            <a:r>
              <a:rPr lang="nl-NL" sz="1800" dirty="0" err="1">
                <a:sym typeface="Wingdings" panose="05000000000000000000" pitchFamily="2" charset="2"/>
              </a:rPr>
              <a:t>transporters</a:t>
            </a:r>
            <a:r>
              <a:rPr lang="nl-NL" sz="1800" dirty="0">
                <a:sym typeface="Wingdings" panose="05000000000000000000" pitchFamily="2" charset="2"/>
              </a:rPr>
              <a:t>  20% ABCB4 (MDR3) en ABCB11 (BSEP) </a:t>
            </a:r>
          </a:p>
          <a:p>
            <a:pPr marL="285750" indent="-285750">
              <a:buFontTx/>
              <a:buChar char="-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Recidief risico: 70%</a:t>
            </a:r>
          </a:p>
          <a:p>
            <a:pPr marL="285750" indent="-285750">
              <a:buFontTx/>
              <a:buChar char="-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ICP in voorgeschiedenis  </a:t>
            </a:r>
          </a:p>
          <a:p>
            <a:r>
              <a:rPr lang="nl-NL" sz="1800" dirty="0">
                <a:sym typeface="Wingdings" panose="05000000000000000000" pitchFamily="2" charset="2"/>
              </a:rPr>
              <a:t>     aanwijzing in diagnostische traject (bijvoorbeeld gebruik OAC)</a:t>
            </a:r>
          </a:p>
          <a:p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1026" name="Picture 2" descr="Hepatocyte canalicular transporters and bile formation. BSEP mediates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879" y="3581651"/>
            <a:ext cx="4194121" cy="327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544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tx1"/>
                </a:solidFill>
              </a:rPr>
              <a:t>Intrahepatische</a:t>
            </a:r>
            <a:r>
              <a:rPr lang="nl-NL" dirty="0">
                <a:solidFill>
                  <a:schemeClr val="tx1"/>
                </a:solidFill>
              </a:rPr>
              <a:t> zwangerschapscholestase 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De lever tijdens de zwangerschap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nl-NL"/>
              <a:t>pagina </a:t>
            </a:r>
            <a:fld id="{6177F8AF-D78A-465A-A3A2-B2E04F2F2820}" type="slidenum">
              <a:rPr lang="nl-NL" smtClean="0"/>
              <a:pPr algn="l"/>
              <a:t>16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nl-NL" sz="1800" dirty="0"/>
              <a:t>Maternale complicaties</a:t>
            </a:r>
          </a:p>
          <a:p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Malabsorptie vitamine K </a:t>
            </a:r>
            <a:r>
              <a:rPr lang="nl-NL" sz="1800" dirty="0">
                <a:sym typeface="Wingdings" panose="05000000000000000000" pitchFamily="2" charset="2"/>
              </a:rPr>
              <a:t> </a:t>
            </a:r>
            <a:r>
              <a:rPr lang="nl-NL" sz="1800" dirty="0" err="1">
                <a:sym typeface="Wingdings" panose="05000000000000000000" pitchFamily="2" charset="2"/>
              </a:rPr>
              <a:t>coagulopathie</a:t>
            </a:r>
            <a:r>
              <a:rPr lang="nl-NL" sz="1800" dirty="0">
                <a:sym typeface="Wingdings" panose="05000000000000000000" pitchFamily="2" charset="2"/>
              </a:rPr>
              <a:t>  bloedingen</a:t>
            </a:r>
          </a:p>
          <a:p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ym typeface="Wingdings" panose="05000000000000000000" pitchFamily="2" charset="2"/>
              </a:rPr>
              <a:t>Slapeloosheid  angst</a:t>
            </a:r>
          </a:p>
          <a:p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Foetale / neonatale complicaties  afhankelijk van hoogte galzuren serum (pathofysiologie?)</a:t>
            </a:r>
          </a:p>
          <a:p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ym typeface="Wingdings" panose="05000000000000000000" pitchFamily="2" charset="2"/>
              </a:rPr>
              <a:t>Pre-</a:t>
            </a:r>
            <a:r>
              <a:rPr lang="nl-NL" sz="1800" dirty="0" err="1">
                <a:sym typeface="Wingdings" panose="05000000000000000000" pitchFamily="2" charset="2"/>
              </a:rPr>
              <a:t>terme</a:t>
            </a:r>
            <a:r>
              <a:rPr lang="nl-NL" sz="1800" dirty="0">
                <a:sym typeface="Wingdings" panose="05000000000000000000" pitchFamily="2" charset="2"/>
              </a:rPr>
              <a:t> geboorte (&gt; 40µmol/L)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ym typeface="Wingdings" panose="05000000000000000000" pitchFamily="2" charset="2"/>
              </a:rPr>
              <a:t>Meconium houdend vruchtwater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ym typeface="Wingdings" panose="05000000000000000000" pitchFamily="2" charset="2"/>
              </a:rPr>
              <a:t>Hypoxie</a:t>
            </a:r>
          </a:p>
          <a:p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ym typeface="Wingdings" panose="05000000000000000000" pitchFamily="2" charset="2"/>
              </a:rPr>
              <a:t>Doodgeboorte (&gt; 100µmol/L)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sym typeface="Wingdings" panose="05000000000000000000" pitchFamily="2" charset="2"/>
            </a:endParaRPr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968174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tx1"/>
                </a:solidFill>
              </a:rPr>
              <a:t>Intrahepatische</a:t>
            </a:r>
            <a:r>
              <a:rPr lang="nl-NL" dirty="0">
                <a:solidFill>
                  <a:schemeClr val="tx1"/>
                </a:solidFill>
              </a:rPr>
              <a:t> zwangerschapscholestase 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>
          <a:xfrm>
            <a:off x="7176120" y="6705600"/>
            <a:ext cx="7200000" cy="152400"/>
          </a:xfrm>
        </p:spPr>
        <p:txBody>
          <a:bodyPr/>
          <a:lstStyle/>
          <a:p>
            <a:r>
              <a:rPr lang="en-US" sz="800">
                <a:solidFill>
                  <a:schemeClr val="tx1"/>
                </a:solidFill>
              </a:rPr>
              <a:t>UDCA vs placebo in women with ICP: a randomised controlled trial. Lancet 2019;394:849-860 - Chappell et al</a:t>
            </a:r>
            <a:endParaRPr lang="nl-NL" sz="800" dirty="0">
              <a:solidFill>
                <a:schemeClr val="tx1"/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Behandeling  doel: jeuk verminderen, perinatale risico’s verkleinen</a:t>
            </a:r>
          </a:p>
          <a:p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err="1">
                <a:sym typeface="Wingdings" panose="05000000000000000000" pitchFamily="2" charset="2"/>
              </a:rPr>
              <a:t>Ursodeoxycholzuur</a:t>
            </a:r>
            <a:r>
              <a:rPr lang="nl-NL" sz="1800" dirty="0">
                <a:sym typeface="Wingdings" panose="05000000000000000000" pitchFamily="2" charset="2"/>
              </a:rPr>
              <a:t> </a:t>
            </a:r>
          </a:p>
          <a:p>
            <a:endParaRPr lang="nl-NL" sz="1800" dirty="0">
              <a:sym typeface="Wingdings" panose="05000000000000000000" pitchFamily="2" charset="2"/>
            </a:endParaRPr>
          </a:p>
          <a:p>
            <a:r>
              <a:rPr lang="nl-NL" sz="1800" dirty="0">
                <a:sym typeface="Wingdings" panose="05000000000000000000" pitchFamily="2" charset="2"/>
              </a:rPr>
              <a:t>      </a:t>
            </a:r>
            <a:r>
              <a:rPr lang="nl-NL" sz="1800" dirty="0" err="1">
                <a:sym typeface="Wingdings" panose="05000000000000000000" pitchFamily="2" charset="2"/>
              </a:rPr>
              <a:t>Pitches</a:t>
            </a:r>
            <a:r>
              <a:rPr lang="nl-NL" sz="1800" dirty="0">
                <a:sym typeface="Wingdings" panose="05000000000000000000" pitchFamily="2" charset="2"/>
              </a:rPr>
              <a:t> studie  conclusie:↓ risico doodgeboorte, pre-</a:t>
            </a:r>
            <a:r>
              <a:rPr lang="nl-NL" sz="1800" dirty="0" err="1">
                <a:sym typeface="Wingdings" panose="05000000000000000000" pitchFamily="2" charset="2"/>
              </a:rPr>
              <a:t>terme</a:t>
            </a:r>
            <a:r>
              <a:rPr lang="nl-NL" sz="1800" dirty="0">
                <a:sym typeface="Wingdings" panose="05000000000000000000" pitchFamily="2" charset="2"/>
              </a:rPr>
              <a:t> geboorte en </a:t>
            </a:r>
            <a:r>
              <a:rPr lang="nl-NL" sz="1800" dirty="0" err="1">
                <a:sym typeface="Wingdings" panose="05000000000000000000" pitchFamily="2" charset="2"/>
              </a:rPr>
              <a:t>meconiumhoudend</a:t>
            </a:r>
            <a:r>
              <a:rPr lang="nl-NL" sz="1800" dirty="0">
                <a:sym typeface="Wingdings" panose="05000000000000000000" pitchFamily="2" charset="2"/>
              </a:rPr>
              <a:t> vruchtwater</a:t>
            </a:r>
          </a:p>
          <a:p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ym typeface="Wingdings" panose="05000000000000000000" pitchFamily="2" charset="2"/>
              </a:rPr>
              <a:t>Rifampicine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ym typeface="Wingdings" panose="05000000000000000000" pitchFamily="2" charset="2"/>
              </a:rPr>
              <a:t>Cave gebruik </a:t>
            </a:r>
            <a:r>
              <a:rPr lang="nl-NL" sz="1800" dirty="0" err="1">
                <a:sym typeface="Wingdings" panose="05000000000000000000" pitchFamily="2" charset="2"/>
              </a:rPr>
              <a:t>cholestyramine</a:t>
            </a:r>
            <a:r>
              <a:rPr lang="nl-NL" sz="1800" dirty="0">
                <a:sym typeface="Wingdings" panose="05000000000000000000" pitchFamily="2" charset="2"/>
              </a:rPr>
              <a:t> (vitamine K deficiëntie)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Discussie over inleiden</a:t>
            </a:r>
          </a:p>
          <a:p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7171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Take home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De lever tijdens de zwangerschap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nl-NL"/>
              <a:t>pagina </a:t>
            </a:r>
            <a:fld id="{6177F8AF-D78A-465A-A3A2-B2E04F2F2820}" type="slidenum">
              <a:rPr lang="nl-NL" smtClean="0"/>
              <a:pPr algn="l"/>
              <a:t>18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l-NL" sz="1800" dirty="0"/>
              <a:t>Maak onderscheid tussen zwangerschap gerelateerde leverziekte en eerste presentatie leverziekte tijdens zwangerschap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Vergeet de beeldvorming niet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Er is overlap tussen pre-eclampsie / HELLP / acute </a:t>
            </a:r>
            <a:r>
              <a:rPr lang="nl-NL" sz="1800" dirty="0" err="1"/>
              <a:t>fatty</a:t>
            </a:r>
            <a:r>
              <a:rPr lang="nl-NL" sz="1800" dirty="0"/>
              <a:t> </a:t>
            </a:r>
            <a:r>
              <a:rPr lang="nl-NL" sz="1800" dirty="0" err="1"/>
              <a:t>liver</a:t>
            </a:r>
            <a:r>
              <a:rPr lang="nl-NL" sz="1800" dirty="0"/>
              <a:t> of </a:t>
            </a:r>
            <a:r>
              <a:rPr lang="nl-NL" sz="1800" dirty="0" err="1"/>
              <a:t>pregnancy</a:t>
            </a:r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Handel snel en multidisciplinair </a:t>
            </a:r>
          </a:p>
          <a:p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600" i="1" dirty="0"/>
              <a:t>Literatuur: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 err="1"/>
              <a:t>Pregnancy-Associated</a:t>
            </a:r>
            <a:r>
              <a:rPr lang="nl-NL" sz="1600" i="1" dirty="0"/>
              <a:t> </a:t>
            </a:r>
            <a:r>
              <a:rPr lang="nl-NL" sz="1600" i="1" dirty="0" err="1"/>
              <a:t>Liver</a:t>
            </a:r>
            <a:r>
              <a:rPr lang="nl-NL" sz="1600" i="1" dirty="0"/>
              <a:t> </a:t>
            </a:r>
            <a:r>
              <a:rPr lang="nl-NL" sz="1600" i="1" dirty="0" err="1"/>
              <a:t>Diseases</a:t>
            </a:r>
            <a:r>
              <a:rPr lang="nl-NL" sz="1600" i="1" dirty="0"/>
              <a:t> – </a:t>
            </a:r>
            <a:r>
              <a:rPr lang="nl-NL" sz="1600" i="1" dirty="0" err="1"/>
              <a:t>Gastroenterology</a:t>
            </a:r>
            <a:r>
              <a:rPr lang="nl-NL" sz="1600" i="1" dirty="0"/>
              <a:t> 2022;163:97-117 – </a:t>
            </a:r>
            <a:r>
              <a:rPr lang="nl-NL" sz="1600" i="1" dirty="0" err="1"/>
              <a:t>Terrault</a:t>
            </a:r>
            <a:r>
              <a:rPr lang="nl-NL" sz="1600" i="1" dirty="0"/>
              <a:t> </a:t>
            </a:r>
            <a:r>
              <a:rPr lang="nl-NL" sz="1600" i="1" dirty="0" err="1"/>
              <a:t>and</a:t>
            </a:r>
            <a:r>
              <a:rPr lang="nl-NL" sz="1600" i="1" dirty="0"/>
              <a:t> Williamson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 err="1"/>
              <a:t>Pregnany</a:t>
            </a:r>
            <a:r>
              <a:rPr lang="nl-NL" sz="1600" i="1" dirty="0"/>
              <a:t> </a:t>
            </a:r>
            <a:r>
              <a:rPr lang="nl-NL" sz="1600" i="1" dirty="0" err="1"/>
              <a:t>and</a:t>
            </a:r>
            <a:r>
              <a:rPr lang="nl-NL" sz="1600" i="1" dirty="0"/>
              <a:t> </a:t>
            </a:r>
            <a:r>
              <a:rPr lang="nl-NL" sz="1600" i="1" dirty="0" err="1"/>
              <a:t>liver</a:t>
            </a:r>
            <a:r>
              <a:rPr lang="nl-NL" sz="1600" i="1" dirty="0"/>
              <a:t> </a:t>
            </a:r>
            <a:r>
              <a:rPr lang="nl-NL" sz="1600" i="1" dirty="0" err="1"/>
              <a:t>disease</a:t>
            </a:r>
            <a:r>
              <a:rPr lang="nl-NL" sz="1600" i="1" dirty="0"/>
              <a:t> – Journal of </a:t>
            </a:r>
            <a:r>
              <a:rPr lang="nl-NL" sz="1600" i="1" dirty="0" err="1"/>
              <a:t>hepatology</a:t>
            </a:r>
            <a:r>
              <a:rPr lang="nl-NL" sz="1600" i="1" dirty="0"/>
              <a:t> 2016; 64:933-945 – </a:t>
            </a:r>
            <a:r>
              <a:rPr lang="nl-NL" sz="1600" i="1" dirty="0" err="1"/>
              <a:t>Westbrook</a:t>
            </a:r>
            <a:r>
              <a:rPr lang="nl-NL" sz="1600" i="1" dirty="0"/>
              <a:t>, </a:t>
            </a:r>
            <a:r>
              <a:rPr lang="nl-NL" sz="1600" i="1" dirty="0" err="1"/>
              <a:t>Dusheiko</a:t>
            </a:r>
            <a:r>
              <a:rPr lang="nl-NL" sz="1600" i="1" dirty="0"/>
              <a:t> </a:t>
            </a:r>
            <a:r>
              <a:rPr lang="nl-NL" sz="1600" i="1" dirty="0" err="1"/>
              <a:t>and</a:t>
            </a:r>
            <a:r>
              <a:rPr lang="nl-NL" sz="1600" i="1" dirty="0"/>
              <a:t> Williamson</a:t>
            </a:r>
          </a:p>
          <a:p>
            <a:r>
              <a:rPr lang="nl-NL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594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599" y="365125"/>
            <a:ext cx="11835581" cy="1325563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Wat ziet u en welke diagnose is het meest waarschijnlijk?</a:t>
            </a:r>
            <a:br>
              <a:rPr lang="nl-NL" dirty="0">
                <a:solidFill>
                  <a:schemeClr val="tx1"/>
                </a:solidFill>
              </a:rPr>
            </a:b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599" y="1453934"/>
            <a:ext cx="7804355" cy="5124699"/>
          </a:xfrm>
          <a:solidFill>
            <a:schemeClr val="tx2"/>
          </a:solidFill>
        </p:spPr>
        <p:txBody>
          <a:bodyPr>
            <a:normAutofit/>
          </a:bodyPr>
          <a:lstStyle/>
          <a:p>
            <a:endParaRPr lang="nl-NL" dirty="0"/>
          </a:p>
          <a:p>
            <a:pPr marL="0" indent="0">
              <a:buNone/>
            </a:pPr>
            <a:r>
              <a:rPr lang="nl-NL" dirty="0"/>
              <a:t>A) Focale steatose </a:t>
            </a:r>
          </a:p>
          <a:p>
            <a:pPr marL="0" indent="0">
              <a:buNone/>
            </a:pPr>
            <a:r>
              <a:rPr lang="nl-NL" dirty="0"/>
              <a:t>     bij Acute </a:t>
            </a:r>
            <a:r>
              <a:rPr lang="nl-NL" dirty="0" err="1"/>
              <a:t>Fatty</a:t>
            </a:r>
            <a:r>
              <a:rPr lang="nl-NL" dirty="0"/>
              <a:t> </a:t>
            </a:r>
            <a:r>
              <a:rPr lang="nl-NL" dirty="0" err="1"/>
              <a:t>Liver</a:t>
            </a:r>
            <a:r>
              <a:rPr lang="nl-NL" dirty="0"/>
              <a:t> </a:t>
            </a:r>
            <a:r>
              <a:rPr lang="nl-NL" dirty="0" err="1"/>
              <a:t>Disease</a:t>
            </a:r>
            <a:r>
              <a:rPr lang="nl-NL" dirty="0"/>
              <a:t> of </a:t>
            </a:r>
            <a:r>
              <a:rPr lang="nl-NL" dirty="0" err="1"/>
              <a:t>Pregnancy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B) Groot adenoom </a:t>
            </a:r>
          </a:p>
          <a:p>
            <a:pPr marL="0" indent="0">
              <a:buNone/>
            </a:pPr>
            <a:r>
              <a:rPr lang="nl-NL" dirty="0"/>
              <a:t>     welke is gegroeid in de zwangerschap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C) Subcapsulair lever hematoom </a:t>
            </a:r>
          </a:p>
          <a:p>
            <a:pPr marL="0" indent="0">
              <a:buNone/>
            </a:pPr>
            <a:r>
              <a:rPr lang="nl-NL" dirty="0"/>
              <a:t>     ten gevolge van HELLP syndroom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D) </a:t>
            </a:r>
            <a:r>
              <a:rPr lang="nl-NL" dirty="0" err="1"/>
              <a:t>Biloom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     ten gevolge van </a:t>
            </a:r>
            <a:r>
              <a:rPr lang="nl-NL" dirty="0" err="1"/>
              <a:t>intrahepatische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     zwangerschapscholestase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9634" t="13877" r="59927" b="17508"/>
          <a:stretch/>
        </p:blipFill>
        <p:spPr>
          <a:xfrm>
            <a:off x="7068416" y="1199074"/>
            <a:ext cx="4887610" cy="541695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tx1"/>
                </a:solidFill>
              </a:rPr>
              <a:t>Preeclampsia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and</a:t>
            </a:r>
            <a:r>
              <a:rPr lang="nl-NL" dirty="0">
                <a:solidFill>
                  <a:schemeClr val="tx1"/>
                </a:solidFill>
              </a:rPr>
              <a:t> HELLP </a:t>
            </a:r>
            <a:r>
              <a:rPr lang="nl-NL" dirty="0" err="1">
                <a:solidFill>
                  <a:schemeClr val="tx1"/>
                </a:solidFill>
              </a:rPr>
              <a:t>syndrome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complicated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by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subcapsular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liver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hematoma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and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rupture</a:t>
            </a:r>
            <a:r>
              <a:rPr lang="nl-NL" dirty="0">
                <a:solidFill>
                  <a:schemeClr val="tx1"/>
                </a:solidFill>
              </a:rPr>
              <a:t> - CMAJ 2023 - </a:t>
            </a:r>
            <a:r>
              <a:rPr lang="nl-NL" dirty="0" err="1">
                <a:solidFill>
                  <a:schemeClr val="tx1"/>
                </a:solidFill>
              </a:rPr>
              <a:t>McBride</a:t>
            </a:r>
            <a:r>
              <a:rPr lang="nl-NL" dirty="0">
                <a:solidFill>
                  <a:schemeClr val="tx1"/>
                </a:solidFill>
              </a:rPr>
              <a:t> et al</a:t>
            </a:r>
          </a:p>
        </p:txBody>
      </p:sp>
    </p:spTree>
    <p:extLst>
      <p:ext uri="{BB962C8B-B14F-4D97-AF65-F5344CB8AC3E}">
        <p14:creationId xmlns:p14="http://schemas.microsoft.com/office/powerpoint/2010/main" val="324666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De lever tijdens de zwangerschap - leerdoelen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00B4C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lever tijdens de zwangerschap</a:t>
            </a:r>
            <a:endParaRPr kumimoji="0" lang="nl-NL" sz="750" b="0" i="0" u="none" strike="noStrike" kern="1200" cap="none" spc="0" normalizeH="0" baseline="0" noProof="0" dirty="0">
              <a:ln>
                <a:noFill/>
              </a:ln>
              <a:solidFill>
                <a:srgbClr val="00B4C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 dirty="0">
                <a:ln>
                  <a:noFill/>
                </a:ln>
                <a:solidFill>
                  <a:srgbClr val="00B4C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pagina </a:t>
            </a:r>
            <a:fld id="{6177F8AF-D78A-465A-A3A2-B2E04F2F2820}" type="slidenum">
              <a:rPr kumimoji="0" lang="nl-NL" sz="750" b="1" i="0" u="none" strike="noStrike" kern="1200" cap="none" spc="0" normalizeH="0" baseline="0" noProof="0" smtClean="0">
                <a:ln>
                  <a:noFill/>
                </a:ln>
                <a:solidFill>
                  <a:srgbClr val="00B4C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750" b="1" i="0" u="none" strike="noStrike" kern="1200" cap="none" spc="0" normalizeH="0" baseline="0" noProof="0" dirty="0">
              <a:ln>
                <a:noFill/>
              </a:ln>
              <a:solidFill>
                <a:srgbClr val="00B4C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nl-NL" sz="1800" dirty="0"/>
              <a:t>Verschillende zwangerschap </a:t>
            </a:r>
            <a:r>
              <a:rPr lang="nl-NL" sz="1800" dirty="0" err="1"/>
              <a:t>gerelateerden</a:t>
            </a:r>
            <a:r>
              <a:rPr lang="nl-NL" sz="1800" dirty="0"/>
              <a:t> leverziekten + prevalentie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Pathofysiologie</a:t>
            </a:r>
          </a:p>
          <a:p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Maternale en foetale/neonatale morbiditeit en mortaliteit </a:t>
            </a:r>
          </a:p>
          <a:p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Herkennen en handelen</a:t>
            </a:r>
          </a:p>
          <a:p>
            <a:endParaRPr lang="nl-NL" sz="1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014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De lever tijdens de zwangerschap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De lever tijdens de zwangerschap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nl-NL"/>
              <a:t>pagina </a:t>
            </a:r>
            <a:fld id="{6177F8AF-D78A-465A-A3A2-B2E04F2F2820}" type="slidenum">
              <a:rPr lang="nl-NL" smtClean="0"/>
              <a:pPr algn="l"/>
              <a:t>3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l-NL" sz="1800" dirty="0"/>
              <a:t>Onderscheid tussen zwangerschap gerelateerde leverziekte / eerste presentatie leverziekte tijdens zwangerschap </a:t>
            </a:r>
            <a:r>
              <a:rPr lang="nl-NL" sz="1800" dirty="0">
                <a:sym typeface="Wingdings" panose="05000000000000000000" pitchFamily="2" charset="2"/>
              </a:rPr>
              <a:t> diagnostiek!</a:t>
            </a:r>
            <a:endParaRPr lang="nl-NL" sz="1800" dirty="0"/>
          </a:p>
          <a:p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Niet lever gerelateerde fysiologische veranderingen in zwangerschap:</a:t>
            </a:r>
          </a:p>
          <a:p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spider </a:t>
            </a:r>
            <a:r>
              <a:rPr lang="nl-NL" sz="1800" dirty="0" err="1"/>
              <a:t>naevi</a:t>
            </a:r>
            <a:r>
              <a:rPr lang="nl-NL" sz="1800" dirty="0"/>
              <a:t> / erythema </a:t>
            </a:r>
            <a:r>
              <a:rPr lang="nl-NL" sz="1800" dirty="0" err="1"/>
              <a:t>palmare</a:t>
            </a: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verlaagd albumine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verhoogd 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dalend ALAT en GGT in 3</a:t>
            </a:r>
            <a:r>
              <a:rPr lang="nl-NL" sz="1800" baseline="30000" dirty="0"/>
              <a:t>e</a:t>
            </a:r>
            <a:r>
              <a:rPr lang="nl-NL" sz="1800" dirty="0"/>
              <a:t> trimester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kleine </a:t>
            </a:r>
            <a:r>
              <a:rPr lang="nl-NL" sz="1800" dirty="0" err="1"/>
              <a:t>insignificante</a:t>
            </a:r>
            <a:r>
              <a:rPr lang="nl-NL" sz="1800" dirty="0"/>
              <a:t> slokdarmvarices </a:t>
            </a:r>
            <a:r>
              <a:rPr lang="nl-NL" sz="1800" dirty="0" err="1"/>
              <a:t>agv</a:t>
            </a:r>
            <a:r>
              <a:rPr lang="nl-NL" sz="1800" dirty="0"/>
              <a:t> compressie vena cava </a:t>
            </a:r>
            <a:r>
              <a:rPr lang="nl-NL" sz="1800" dirty="0" err="1"/>
              <a:t>inferior</a:t>
            </a:r>
            <a:endParaRPr lang="nl-NL" sz="1800" dirty="0"/>
          </a:p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7392144" y="6523989"/>
            <a:ext cx="6096000" cy="2984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685783">
              <a:lnSpc>
                <a:spcPts val="1913"/>
              </a:lnSpc>
            </a:pPr>
            <a:r>
              <a:rPr lang="nl-NL" sz="800" dirty="0" err="1">
                <a:solidFill>
                  <a:srgbClr val="000000"/>
                </a:solidFill>
              </a:rPr>
              <a:t>Pregnancy-Associated</a:t>
            </a:r>
            <a:r>
              <a:rPr lang="nl-NL" sz="800" dirty="0">
                <a:solidFill>
                  <a:srgbClr val="000000"/>
                </a:solidFill>
              </a:rPr>
              <a:t> </a:t>
            </a:r>
            <a:r>
              <a:rPr lang="nl-NL" sz="800" dirty="0" err="1">
                <a:solidFill>
                  <a:srgbClr val="000000"/>
                </a:solidFill>
              </a:rPr>
              <a:t>Liver</a:t>
            </a:r>
            <a:r>
              <a:rPr lang="nl-NL" sz="800" dirty="0">
                <a:solidFill>
                  <a:srgbClr val="000000"/>
                </a:solidFill>
              </a:rPr>
              <a:t> </a:t>
            </a:r>
            <a:r>
              <a:rPr lang="nl-NL" sz="800" dirty="0" err="1">
                <a:solidFill>
                  <a:srgbClr val="000000"/>
                </a:solidFill>
              </a:rPr>
              <a:t>Diseases</a:t>
            </a:r>
            <a:r>
              <a:rPr lang="nl-NL" sz="800" dirty="0">
                <a:solidFill>
                  <a:srgbClr val="000000"/>
                </a:solidFill>
              </a:rPr>
              <a:t> – </a:t>
            </a:r>
            <a:r>
              <a:rPr lang="nl-NL" sz="800" dirty="0" err="1">
                <a:solidFill>
                  <a:srgbClr val="000000"/>
                </a:solidFill>
              </a:rPr>
              <a:t>Gastroenterology</a:t>
            </a:r>
            <a:r>
              <a:rPr lang="nl-NL" sz="800" dirty="0">
                <a:solidFill>
                  <a:srgbClr val="000000"/>
                </a:solidFill>
              </a:rPr>
              <a:t> 2022;163:97-117 – </a:t>
            </a:r>
            <a:r>
              <a:rPr lang="nl-NL" sz="800" dirty="0" err="1">
                <a:solidFill>
                  <a:srgbClr val="000000"/>
                </a:solidFill>
              </a:rPr>
              <a:t>Terrault</a:t>
            </a:r>
            <a:r>
              <a:rPr lang="nl-NL" sz="800" dirty="0">
                <a:solidFill>
                  <a:srgbClr val="000000"/>
                </a:solidFill>
              </a:rPr>
              <a:t> </a:t>
            </a:r>
            <a:r>
              <a:rPr lang="nl-NL" sz="800" dirty="0" err="1">
                <a:solidFill>
                  <a:srgbClr val="000000"/>
                </a:solidFill>
              </a:rPr>
              <a:t>and</a:t>
            </a:r>
            <a:r>
              <a:rPr lang="nl-NL" sz="800" dirty="0">
                <a:solidFill>
                  <a:srgbClr val="000000"/>
                </a:solidFill>
              </a:rPr>
              <a:t> Williamson</a:t>
            </a:r>
          </a:p>
        </p:txBody>
      </p:sp>
    </p:spTree>
    <p:extLst>
      <p:ext uri="{BB962C8B-B14F-4D97-AF65-F5344CB8AC3E}">
        <p14:creationId xmlns:p14="http://schemas.microsoft.com/office/powerpoint/2010/main" val="2816188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De lever tijdens de zwangerschap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De lever tijdens de zwangerschap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nl-NL" dirty="0"/>
              <a:t>pagina </a:t>
            </a:r>
            <a:fld id="{6177F8AF-D78A-465A-A3A2-B2E04F2F2820}" type="slidenum">
              <a:rPr lang="nl-NL" smtClean="0"/>
              <a:pPr algn="l"/>
              <a:t>4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l-NL" sz="1800" dirty="0"/>
              <a:t>Hyperemesis </a:t>
            </a:r>
            <a:r>
              <a:rPr lang="nl-NL" sz="1800" dirty="0" err="1"/>
              <a:t>gravidarum</a:t>
            </a:r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Pre-eclampsie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HELLP syndroom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Acute </a:t>
            </a:r>
            <a:r>
              <a:rPr lang="nl-NL" sz="1800" dirty="0" err="1"/>
              <a:t>fatty</a:t>
            </a:r>
            <a:r>
              <a:rPr lang="nl-NL" sz="1800" dirty="0"/>
              <a:t> </a:t>
            </a:r>
            <a:r>
              <a:rPr lang="nl-NL" sz="1800" dirty="0" err="1"/>
              <a:t>liver</a:t>
            </a:r>
            <a:r>
              <a:rPr lang="nl-NL" sz="1800" dirty="0"/>
              <a:t> of </a:t>
            </a:r>
            <a:r>
              <a:rPr lang="nl-NL" sz="1800" dirty="0" err="1"/>
              <a:t>pregnancy</a:t>
            </a:r>
            <a:r>
              <a:rPr lang="nl-NL" sz="1800" dirty="0"/>
              <a:t> (AFLP)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 err="1"/>
              <a:t>Intrahepatische</a:t>
            </a:r>
            <a:r>
              <a:rPr lang="nl-NL" sz="1800" dirty="0"/>
              <a:t> zwangerschapscholestase (ICP)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Prevalentie: 3%, variabiliteit in regio en etniciteit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endParaRPr lang="nl-NL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89000"/>
              </p:ext>
            </p:extLst>
          </p:nvPr>
        </p:nvGraphicFramePr>
        <p:xfrm>
          <a:off x="5088660" y="4148706"/>
          <a:ext cx="7103340" cy="2175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780">
                  <a:extLst>
                    <a:ext uri="{9D8B030D-6E8A-4147-A177-3AD203B41FA5}">
                      <a16:colId xmlns:a16="http://schemas.microsoft.com/office/drawing/2014/main" val="2457711325"/>
                    </a:ext>
                  </a:extLst>
                </a:gridCol>
                <a:gridCol w="2367780">
                  <a:extLst>
                    <a:ext uri="{9D8B030D-6E8A-4147-A177-3AD203B41FA5}">
                      <a16:colId xmlns:a16="http://schemas.microsoft.com/office/drawing/2014/main" val="2393546711"/>
                    </a:ext>
                  </a:extLst>
                </a:gridCol>
                <a:gridCol w="2367780">
                  <a:extLst>
                    <a:ext uri="{9D8B030D-6E8A-4147-A177-3AD203B41FA5}">
                      <a16:colId xmlns:a16="http://schemas.microsoft.com/office/drawing/2014/main" val="2155030006"/>
                    </a:ext>
                  </a:extLst>
                </a:gridCol>
              </a:tblGrid>
              <a:tr h="369188">
                <a:tc>
                  <a:txBody>
                    <a:bodyPr/>
                    <a:lstStyle/>
                    <a:p>
                      <a:r>
                        <a:rPr lang="nl-NL" dirty="0"/>
                        <a:t>Eerste trimester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Tweede trimester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Derde trimester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862986"/>
                  </a:ext>
                </a:extLst>
              </a:tr>
              <a:tr h="237758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Hyperemesis </a:t>
                      </a:r>
                      <a:r>
                        <a:rPr lang="nl-NL" dirty="0" err="1"/>
                        <a:t>gravidarum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Pre-eclampsie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285434"/>
                  </a:ext>
                </a:extLst>
              </a:tr>
              <a:tr h="237758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HELLP syndroom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666671"/>
                  </a:ext>
                </a:extLst>
              </a:tr>
              <a:tr h="237758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Acute </a:t>
                      </a:r>
                      <a:r>
                        <a:rPr lang="nl-NL" dirty="0" err="1"/>
                        <a:t>fatty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liver</a:t>
                      </a:r>
                      <a:r>
                        <a:rPr lang="nl-NL" dirty="0"/>
                        <a:t> of </a:t>
                      </a:r>
                      <a:r>
                        <a:rPr lang="nl-NL" dirty="0" err="1"/>
                        <a:t>pregnancy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130420"/>
                  </a:ext>
                </a:extLst>
              </a:tr>
              <a:tr h="48452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/>
                        <a:t>Intrahepatische zwangerschapscholestase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/>
                        <a:t>Intrahepatische</a:t>
                      </a:r>
                      <a:r>
                        <a:rPr lang="nl-NL" dirty="0"/>
                        <a:t> zwangerschapscholestase</a:t>
                      </a: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766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52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Hyperemesis </a:t>
            </a:r>
            <a:r>
              <a:rPr lang="nl-NL" dirty="0" err="1">
                <a:solidFill>
                  <a:schemeClr val="tx1"/>
                </a:solidFill>
              </a:rPr>
              <a:t>gravidarum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nl-NL"/>
              <a:t>pagina </a:t>
            </a:r>
            <a:fld id="{6177F8AF-D78A-465A-A3A2-B2E04F2F2820}" type="slidenum">
              <a:rPr lang="nl-NL" smtClean="0"/>
              <a:pPr algn="l"/>
              <a:t>5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nl-NL" sz="1800" dirty="0"/>
              <a:t>Misselijkheid en braken </a:t>
            </a:r>
            <a:r>
              <a:rPr lang="nl-NL" sz="1800" dirty="0">
                <a:sym typeface="Wingdings" panose="05000000000000000000" pitchFamily="2" charset="2"/>
              </a:rPr>
              <a:t> dehydratie, elektrolytstoornissen en gewichtsverlies (≥ 5%)</a:t>
            </a:r>
          </a:p>
          <a:p>
            <a:pPr marL="285750" indent="-285750">
              <a:buFontTx/>
              <a:buChar char="-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0.3 - 3.6% van alle </a:t>
            </a:r>
            <a:r>
              <a:rPr lang="nl-NL" sz="1800" dirty="0" err="1">
                <a:sym typeface="Wingdings" panose="05000000000000000000" pitchFamily="2" charset="2"/>
              </a:rPr>
              <a:t>zwangeren</a:t>
            </a: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Multifactoriële etiologie</a:t>
            </a:r>
          </a:p>
          <a:p>
            <a:pPr marL="285750" indent="-285750">
              <a:buFontTx/>
              <a:buChar char="-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Mild verhoogde </a:t>
            </a:r>
            <a:r>
              <a:rPr lang="nl-NL" sz="1800" dirty="0" err="1">
                <a:sym typeface="Wingdings" panose="05000000000000000000" pitchFamily="2" charset="2"/>
              </a:rPr>
              <a:t>transaminasen</a:t>
            </a:r>
            <a:r>
              <a:rPr lang="nl-NL" sz="1800" dirty="0">
                <a:sym typeface="Wingdings" panose="05000000000000000000" pitchFamily="2" charset="2"/>
              </a:rPr>
              <a:t> in 50%</a:t>
            </a:r>
          </a:p>
          <a:p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Sondevoeding draagt niet bij aan maternaal </a:t>
            </a:r>
          </a:p>
          <a:p>
            <a:r>
              <a:rPr lang="nl-NL" sz="1800" dirty="0">
                <a:sym typeface="Wingdings" panose="05000000000000000000" pitchFamily="2" charset="2"/>
              </a:rPr>
              <a:t>     welbevinden / hoger geboortegewicht</a:t>
            </a:r>
            <a:endParaRPr lang="nl-NL" sz="1800" dirty="0"/>
          </a:p>
        </p:txBody>
      </p:sp>
      <p:sp>
        <p:nvSpPr>
          <p:cNvPr id="6" name="Tijdelijke aanduiding voor voettekst 4"/>
          <p:cNvSpPr txBox="1">
            <a:spLocks/>
          </p:cNvSpPr>
          <p:nvPr/>
        </p:nvSpPr>
        <p:spPr>
          <a:xfrm>
            <a:off x="1127448" y="6410398"/>
            <a:ext cx="720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l" defTabSz="914400" rtl="0" eaLnBrk="1" latinLnBrk="0" hangingPunct="1">
              <a:lnSpc>
                <a:spcPts val="900"/>
              </a:lnSpc>
              <a:defRPr sz="75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| De lever tijdens de zwangerschap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De lever tijdens de zwangerschap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7392144" y="6523989"/>
            <a:ext cx="6096000" cy="2984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685783">
              <a:lnSpc>
                <a:spcPts val="1913"/>
              </a:lnSpc>
            </a:pPr>
            <a:r>
              <a:rPr lang="nl-NL" sz="800" i="1" dirty="0" err="1">
                <a:solidFill>
                  <a:srgbClr val="000000"/>
                </a:solidFill>
              </a:rPr>
              <a:t>Pregnancy-Associated</a:t>
            </a:r>
            <a:r>
              <a:rPr lang="nl-NL" sz="800" i="1" dirty="0">
                <a:solidFill>
                  <a:srgbClr val="000000"/>
                </a:solidFill>
              </a:rPr>
              <a:t> </a:t>
            </a:r>
            <a:r>
              <a:rPr lang="nl-NL" sz="800" i="1" dirty="0" err="1">
                <a:solidFill>
                  <a:srgbClr val="000000"/>
                </a:solidFill>
              </a:rPr>
              <a:t>Liver</a:t>
            </a:r>
            <a:r>
              <a:rPr lang="nl-NL" sz="800" i="1" dirty="0">
                <a:solidFill>
                  <a:srgbClr val="000000"/>
                </a:solidFill>
              </a:rPr>
              <a:t> </a:t>
            </a:r>
            <a:r>
              <a:rPr lang="nl-NL" sz="800" i="1" dirty="0" err="1">
                <a:solidFill>
                  <a:srgbClr val="000000"/>
                </a:solidFill>
              </a:rPr>
              <a:t>Diseases</a:t>
            </a:r>
            <a:r>
              <a:rPr lang="nl-NL" sz="800" i="1" dirty="0">
                <a:solidFill>
                  <a:srgbClr val="000000"/>
                </a:solidFill>
              </a:rPr>
              <a:t> – </a:t>
            </a:r>
            <a:r>
              <a:rPr lang="nl-NL" sz="800" i="1" dirty="0" err="1">
                <a:solidFill>
                  <a:srgbClr val="000000"/>
                </a:solidFill>
              </a:rPr>
              <a:t>Gastroenterology</a:t>
            </a:r>
            <a:r>
              <a:rPr lang="nl-NL" sz="800" i="1" dirty="0">
                <a:solidFill>
                  <a:srgbClr val="000000"/>
                </a:solidFill>
              </a:rPr>
              <a:t> 2022;163:97-117 – </a:t>
            </a:r>
            <a:r>
              <a:rPr lang="nl-NL" sz="800" i="1" dirty="0" err="1">
                <a:solidFill>
                  <a:srgbClr val="000000"/>
                </a:solidFill>
              </a:rPr>
              <a:t>Terrault</a:t>
            </a:r>
            <a:r>
              <a:rPr lang="nl-NL" sz="800" i="1" dirty="0">
                <a:solidFill>
                  <a:srgbClr val="000000"/>
                </a:solidFill>
              </a:rPr>
              <a:t> </a:t>
            </a:r>
            <a:r>
              <a:rPr lang="nl-NL" sz="800" i="1" dirty="0" err="1">
                <a:solidFill>
                  <a:srgbClr val="000000"/>
                </a:solidFill>
              </a:rPr>
              <a:t>and</a:t>
            </a:r>
            <a:r>
              <a:rPr lang="nl-NL" sz="800" i="1" dirty="0">
                <a:solidFill>
                  <a:srgbClr val="000000"/>
                </a:solidFill>
              </a:rPr>
              <a:t> Williamson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/>
          <a:srcRect l="34374" t="14300" r="23903" b="28830"/>
          <a:stretch/>
        </p:blipFill>
        <p:spPr>
          <a:xfrm>
            <a:off x="5838622" y="1764535"/>
            <a:ext cx="6145008" cy="471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05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Pre-eclampsie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nl-NL" sz="1800" dirty="0"/>
              <a:t>Hypertensie en proteïnurie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2-4% van alle zwangerschappen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Speelt een rol in 25% van alle maternale complicaties (inclusief overlijden)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Risicofactoren: maternale leeftijd / obesitas (NAFLD!) / diabetes / pre-existente hypertensie / IVF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pPr marL="285750" indent="-285750">
              <a:buFontTx/>
              <a:buChar char="-"/>
            </a:pPr>
            <a:endParaRPr lang="nl-NL" sz="1800" dirty="0"/>
          </a:p>
        </p:txBody>
      </p:sp>
      <p:sp>
        <p:nvSpPr>
          <p:cNvPr id="6" name="Tijdelijke aanduiding voor voettekst 2"/>
          <p:cNvSpPr>
            <a:spLocks noGrp="1"/>
          </p:cNvSpPr>
          <p:nvPr>
            <p:ph type="ftr" sz="quarter" idx="10"/>
          </p:nvPr>
        </p:nvSpPr>
        <p:spPr>
          <a:xfrm>
            <a:off x="10128448" y="6705600"/>
            <a:ext cx="7200000" cy="152400"/>
          </a:xfrm>
        </p:spPr>
        <p:txBody>
          <a:bodyPr/>
          <a:lstStyle/>
          <a:p>
            <a:r>
              <a:rPr lang="nl-NL" sz="800" dirty="0" err="1">
                <a:solidFill>
                  <a:schemeClr val="tx1"/>
                </a:solidFill>
              </a:rPr>
              <a:t>Preeclampsia</a:t>
            </a:r>
            <a:r>
              <a:rPr lang="nl-NL" sz="800" dirty="0">
                <a:solidFill>
                  <a:schemeClr val="tx1"/>
                </a:solidFill>
              </a:rPr>
              <a:t> - NEJM - 2022 - Magee et al</a:t>
            </a:r>
          </a:p>
        </p:txBody>
      </p:sp>
    </p:spTree>
    <p:extLst>
      <p:ext uri="{BB962C8B-B14F-4D97-AF65-F5344CB8AC3E}">
        <p14:creationId xmlns:p14="http://schemas.microsoft.com/office/powerpoint/2010/main" val="492594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Pre-eclampsie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576000" y="1161351"/>
            <a:ext cx="11040533" cy="5040000"/>
          </a:xfrm>
        </p:spPr>
        <p:txBody>
          <a:bodyPr>
            <a:normAutofit/>
          </a:bodyPr>
          <a:lstStyle/>
          <a:p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Pathofysiologie </a:t>
            </a:r>
            <a:r>
              <a:rPr lang="nl-NL" sz="1800" dirty="0">
                <a:sym typeface="Wingdings" panose="05000000000000000000" pitchFamily="2" charset="2"/>
              </a:rPr>
              <a:t></a:t>
            </a:r>
          </a:p>
          <a:p>
            <a:pPr marL="285750" indent="-285750">
              <a:buFontTx/>
              <a:buChar char="-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err="1">
                <a:sym typeface="Wingdings" panose="05000000000000000000" pitchFamily="2" charset="2"/>
              </a:rPr>
              <a:t>Uteroplacentaire</a:t>
            </a:r>
            <a:r>
              <a:rPr lang="nl-NL" sz="1800" dirty="0">
                <a:sym typeface="Wingdings" panose="05000000000000000000" pitchFamily="2" charset="2"/>
              </a:rPr>
              <a:t> mismatch / placentaire dysfunctie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ym typeface="Wingdings" panose="05000000000000000000" pitchFamily="2" charset="2"/>
              </a:rPr>
              <a:t>Ischemie + oxidatieve 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err="1">
                <a:sym typeface="Wingdings" panose="05000000000000000000" pitchFamily="2" charset="2"/>
              </a:rPr>
              <a:t>Dysbalans</a:t>
            </a:r>
            <a:r>
              <a:rPr lang="nl-NL" sz="1800" dirty="0">
                <a:sym typeface="Wingdings" panose="05000000000000000000" pitchFamily="2" charset="2"/>
              </a:rPr>
              <a:t> van angiogenese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NL" sz="1800" dirty="0">
                <a:sym typeface="Wingdings" panose="05000000000000000000" pitchFamily="2" charset="2"/>
              </a:rPr>
              <a:t>Maternale systemische </a:t>
            </a:r>
            <a:r>
              <a:rPr lang="nl-NL" sz="1800" dirty="0" err="1">
                <a:sym typeface="Wingdings" panose="05000000000000000000" pitchFamily="2" charset="2"/>
              </a:rPr>
              <a:t>endotheliale</a:t>
            </a:r>
            <a:r>
              <a:rPr lang="nl-NL" sz="1800" dirty="0">
                <a:sym typeface="Wingdings" panose="05000000000000000000" pitchFamily="2" charset="2"/>
              </a:rPr>
              <a:t> </a:t>
            </a:r>
            <a:r>
              <a:rPr lang="nl-NL" sz="1800" dirty="0" err="1">
                <a:sym typeface="Wingdings" panose="05000000000000000000" pitchFamily="2" charset="2"/>
              </a:rPr>
              <a:t>dysregulatie</a:t>
            </a:r>
            <a:r>
              <a:rPr lang="nl-NL" sz="1800" dirty="0">
                <a:sym typeface="Wingdings" panose="05000000000000000000" pitchFamily="2" charset="2"/>
              </a:rPr>
              <a:t> en inflammatie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NL" sz="1800" dirty="0">
                <a:sym typeface="Wingdings" panose="05000000000000000000" pitchFamily="2" charset="2"/>
              </a:rPr>
              <a:t>Trombocyten aggregatie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NL" sz="1800" dirty="0">
                <a:sym typeface="Wingdings" panose="05000000000000000000" pitchFamily="2" charset="2"/>
              </a:rPr>
              <a:t>Arteriële hypertensie</a:t>
            </a:r>
          </a:p>
          <a:p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nl-NL" sz="1800" dirty="0">
              <a:sym typeface="Wingdings" panose="05000000000000000000" pitchFamily="2" charset="2"/>
            </a:endParaRPr>
          </a:p>
          <a:p>
            <a:endParaRPr lang="nl-NL" sz="1800" dirty="0"/>
          </a:p>
        </p:txBody>
      </p:sp>
      <p:sp>
        <p:nvSpPr>
          <p:cNvPr id="6" name="Tijdelijke aanduiding voor voettekst 2"/>
          <p:cNvSpPr>
            <a:spLocks noGrp="1"/>
          </p:cNvSpPr>
          <p:nvPr>
            <p:ph type="ftr" sz="quarter" idx="10"/>
          </p:nvPr>
        </p:nvSpPr>
        <p:spPr>
          <a:xfrm>
            <a:off x="10200456" y="6679538"/>
            <a:ext cx="7200000" cy="152400"/>
          </a:xfrm>
        </p:spPr>
        <p:txBody>
          <a:bodyPr/>
          <a:lstStyle/>
          <a:p>
            <a:r>
              <a:rPr lang="nl-NL" sz="800" dirty="0" err="1">
                <a:solidFill>
                  <a:schemeClr val="tx1"/>
                </a:solidFill>
              </a:rPr>
              <a:t>Preeclampsia</a:t>
            </a:r>
            <a:r>
              <a:rPr lang="nl-NL" sz="800" dirty="0">
                <a:solidFill>
                  <a:schemeClr val="tx1"/>
                </a:solidFill>
              </a:rPr>
              <a:t> - NEJM - 2022 - Magee et al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20863" t="15700" r="36219" b="12901"/>
          <a:stretch/>
        </p:blipFill>
        <p:spPr>
          <a:xfrm>
            <a:off x="7399777" y="457200"/>
            <a:ext cx="4616984" cy="4320480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7302578" y="116632"/>
            <a:ext cx="4688992" cy="3384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9120336" y="2204864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7464152" y="6381123"/>
            <a:ext cx="6096000" cy="2984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685783">
              <a:lnSpc>
                <a:spcPts val="1913"/>
              </a:lnSpc>
            </a:pPr>
            <a:r>
              <a:rPr lang="nl-NL" sz="800" dirty="0" err="1">
                <a:solidFill>
                  <a:srgbClr val="000000"/>
                </a:solidFill>
              </a:rPr>
              <a:t>Pregnancy-Associated</a:t>
            </a:r>
            <a:r>
              <a:rPr lang="nl-NL" sz="800" dirty="0">
                <a:solidFill>
                  <a:srgbClr val="000000"/>
                </a:solidFill>
              </a:rPr>
              <a:t> </a:t>
            </a:r>
            <a:r>
              <a:rPr lang="nl-NL" sz="800" dirty="0" err="1">
                <a:solidFill>
                  <a:srgbClr val="000000"/>
                </a:solidFill>
              </a:rPr>
              <a:t>Liver</a:t>
            </a:r>
            <a:r>
              <a:rPr lang="nl-NL" sz="800" dirty="0">
                <a:solidFill>
                  <a:srgbClr val="000000"/>
                </a:solidFill>
              </a:rPr>
              <a:t> </a:t>
            </a:r>
            <a:r>
              <a:rPr lang="nl-NL" sz="800" dirty="0" err="1">
                <a:solidFill>
                  <a:srgbClr val="000000"/>
                </a:solidFill>
              </a:rPr>
              <a:t>Diseases</a:t>
            </a:r>
            <a:r>
              <a:rPr lang="nl-NL" sz="800" dirty="0">
                <a:solidFill>
                  <a:srgbClr val="000000"/>
                </a:solidFill>
              </a:rPr>
              <a:t> – </a:t>
            </a:r>
            <a:r>
              <a:rPr lang="nl-NL" sz="800" dirty="0" err="1">
                <a:solidFill>
                  <a:srgbClr val="000000"/>
                </a:solidFill>
              </a:rPr>
              <a:t>Gastroenterology</a:t>
            </a:r>
            <a:r>
              <a:rPr lang="nl-NL" sz="800" dirty="0">
                <a:solidFill>
                  <a:srgbClr val="000000"/>
                </a:solidFill>
              </a:rPr>
              <a:t> 2022;163:97-117 – </a:t>
            </a:r>
            <a:r>
              <a:rPr lang="nl-NL" sz="800" dirty="0" err="1">
                <a:solidFill>
                  <a:srgbClr val="000000"/>
                </a:solidFill>
              </a:rPr>
              <a:t>Terrault</a:t>
            </a:r>
            <a:r>
              <a:rPr lang="nl-NL" sz="800" dirty="0">
                <a:solidFill>
                  <a:srgbClr val="000000"/>
                </a:solidFill>
              </a:rPr>
              <a:t> </a:t>
            </a:r>
            <a:r>
              <a:rPr lang="nl-NL" sz="800" dirty="0" err="1">
                <a:solidFill>
                  <a:srgbClr val="000000"/>
                </a:solidFill>
              </a:rPr>
              <a:t>and</a:t>
            </a:r>
            <a:r>
              <a:rPr lang="nl-NL" sz="800" dirty="0">
                <a:solidFill>
                  <a:srgbClr val="000000"/>
                </a:solidFill>
              </a:rPr>
              <a:t> Williamson</a:t>
            </a:r>
          </a:p>
        </p:txBody>
      </p:sp>
    </p:spTree>
    <p:extLst>
      <p:ext uri="{BB962C8B-B14F-4D97-AF65-F5344CB8AC3E}">
        <p14:creationId xmlns:p14="http://schemas.microsoft.com/office/powerpoint/2010/main" val="2577853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Pre-eclampsie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576000" y="1161351"/>
            <a:ext cx="11040533" cy="5040000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Leverschade: </a:t>
            </a:r>
          </a:p>
          <a:p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ym typeface="Wingdings" panose="05000000000000000000" pitchFamily="2" charset="2"/>
              </a:rPr>
              <a:t>peri-</a:t>
            </a:r>
            <a:r>
              <a:rPr lang="nl-NL" sz="1800" dirty="0" err="1">
                <a:sym typeface="Wingdings" panose="05000000000000000000" pitchFamily="2" charset="2"/>
              </a:rPr>
              <a:t>portale</a:t>
            </a:r>
            <a:r>
              <a:rPr lang="nl-NL" sz="1800" dirty="0">
                <a:sym typeface="Wingdings" panose="05000000000000000000" pitchFamily="2" charset="2"/>
              </a:rPr>
              <a:t> inflammatie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ym typeface="Wingdings" panose="05000000000000000000" pitchFamily="2" charset="2"/>
              </a:rPr>
              <a:t>hepatocellulaire schade (</a:t>
            </a:r>
            <a:r>
              <a:rPr lang="nl-NL" sz="1800" dirty="0" err="1">
                <a:sym typeface="Wingdings" panose="05000000000000000000" pitchFamily="2" charset="2"/>
              </a:rPr>
              <a:t>transaminitis</a:t>
            </a:r>
            <a:r>
              <a:rPr lang="nl-NL" sz="1800" dirty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ym typeface="Wingdings" panose="05000000000000000000" pitchFamily="2" charset="2"/>
              </a:rPr>
              <a:t>subcapsulair hematoom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ym typeface="Wingdings" panose="05000000000000000000" pitchFamily="2" charset="2"/>
              </a:rPr>
              <a:t>lever infarct / ruptuur </a:t>
            </a:r>
          </a:p>
          <a:p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Overige eind orgaan schade:</a:t>
            </a:r>
          </a:p>
          <a:p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ym typeface="Wingdings" panose="05000000000000000000" pitchFamily="2" charset="2"/>
              </a:rPr>
              <a:t>Acute nierinsufficiëntie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ym typeface="Wingdings" panose="05000000000000000000" pitchFamily="2" charset="2"/>
              </a:rPr>
              <a:t>Neurologische complicaties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ym typeface="Wingdings" panose="05000000000000000000" pitchFamily="2" charset="2"/>
              </a:rPr>
              <a:t>Diffuse intravasale stolling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</p:txBody>
      </p:sp>
      <p:sp>
        <p:nvSpPr>
          <p:cNvPr id="6" name="Tijdelijke aanduiding voor voettekst 2"/>
          <p:cNvSpPr>
            <a:spLocks noGrp="1"/>
          </p:cNvSpPr>
          <p:nvPr>
            <p:ph type="ftr" sz="quarter" idx="10"/>
          </p:nvPr>
        </p:nvSpPr>
        <p:spPr>
          <a:xfrm>
            <a:off x="10344472" y="6679538"/>
            <a:ext cx="7200000" cy="152400"/>
          </a:xfrm>
        </p:spPr>
        <p:txBody>
          <a:bodyPr/>
          <a:lstStyle/>
          <a:p>
            <a:r>
              <a:rPr lang="nl-NL" dirty="0" err="1">
                <a:solidFill>
                  <a:schemeClr val="tx1"/>
                </a:solidFill>
              </a:rPr>
              <a:t>Preeclampsia</a:t>
            </a:r>
            <a:r>
              <a:rPr lang="nl-NL" dirty="0">
                <a:solidFill>
                  <a:schemeClr val="tx1"/>
                </a:solidFill>
              </a:rPr>
              <a:t> - NEJM - 2022 - Magee et al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20863" t="15700" r="36219" b="12901"/>
          <a:stretch/>
        </p:blipFill>
        <p:spPr>
          <a:xfrm>
            <a:off x="7392144" y="485157"/>
            <a:ext cx="4616984" cy="4320480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7379599" y="2358212"/>
            <a:ext cx="4688992" cy="3384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403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HELLP syndroom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nl-NL"/>
              <a:t>pagina </a:t>
            </a:r>
            <a:fld id="{6177F8AF-D78A-465A-A3A2-B2E04F2F2820}" type="slidenum">
              <a:rPr lang="nl-NL" smtClean="0"/>
              <a:pPr algn="l"/>
              <a:t>9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l-NL" sz="1800" dirty="0"/>
              <a:t>10-20% van </a:t>
            </a:r>
            <a:r>
              <a:rPr lang="nl-NL" sz="1800" dirty="0" err="1"/>
              <a:t>pt</a:t>
            </a:r>
            <a:r>
              <a:rPr lang="nl-NL" sz="1800" dirty="0"/>
              <a:t> met pre-eclampsie ontwikkelt HELLP</a:t>
            </a:r>
          </a:p>
          <a:p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Hemolyse, verhoogde leverenzymen, lage bloedplaatjes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25% postpartum (binnen 48u na geboorte)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Maternale mortaliteit 2-10%, perinatale mortaliteit 0-15%</a:t>
            </a:r>
          </a:p>
          <a:p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Verhoogde leverenzymen:</a:t>
            </a:r>
            <a:r>
              <a:rPr lang="nl-NL" sz="1800" dirty="0">
                <a:sym typeface="Wingdings" panose="05000000000000000000" pitchFamily="2" charset="2"/>
              </a:rPr>
              <a:t> hemolyse en ischemie tgv </a:t>
            </a:r>
            <a:r>
              <a:rPr lang="nl-NL" sz="1800" dirty="0" err="1">
                <a:sym typeface="Wingdings" panose="05000000000000000000" pitchFamily="2" charset="2"/>
              </a:rPr>
              <a:t>microtrombi</a:t>
            </a:r>
            <a:r>
              <a:rPr lang="nl-NL" sz="1800" dirty="0">
                <a:sym typeface="Wingdings" panose="05000000000000000000" pitchFamily="2" charset="2"/>
              </a:rPr>
              <a:t> </a:t>
            </a:r>
          </a:p>
          <a:p>
            <a:r>
              <a:rPr lang="nl-NL" sz="1800" dirty="0">
                <a:sym typeface="Wingdings" panose="05000000000000000000" pitchFamily="2" charset="2"/>
              </a:rPr>
              <a:t>     (Doppler studies tonen verminderde </a:t>
            </a:r>
            <a:r>
              <a:rPr lang="nl-NL" sz="1800" dirty="0" err="1">
                <a:sym typeface="Wingdings" panose="05000000000000000000" pitchFamily="2" charset="2"/>
              </a:rPr>
              <a:t>portale</a:t>
            </a:r>
            <a:r>
              <a:rPr lang="nl-NL" sz="1800" dirty="0">
                <a:sym typeface="Wingdings" panose="05000000000000000000" pitchFamily="2" charset="2"/>
              </a:rPr>
              <a:t> flow)</a:t>
            </a:r>
          </a:p>
          <a:p>
            <a:pPr marL="285750" indent="-285750">
              <a:buFontTx/>
              <a:buChar char="-"/>
            </a:pP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ym typeface="Wingdings" panose="05000000000000000000" pitchFamily="2" charset="2"/>
              </a:rPr>
              <a:t>Cascade: fibrine depositie </a:t>
            </a:r>
            <a:r>
              <a:rPr lang="nl-NL" sz="1800" dirty="0" err="1">
                <a:sym typeface="Wingdings" panose="05000000000000000000" pitchFamily="2" charset="2"/>
              </a:rPr>
              <a:t>sinusoiden</a:t>
            </a:r>
            <a:r>
              <a:rPr lang="nl-NL" sz="1800" dirty="0">
                <a:sym typeface="Wingdings" panose="05000000000000000000" pitchFamily="2" charset="2"/>
              </a:rPr>
              <a:t>  ischemie  pro-inflammatoire mediatoren + </a:t>
            </a:r>
            <a:r>
              <a:rPr lang="nl-NL" sz="1800" dirty="0" err="1">
                <a:sym typeface="Wingdings" panose="05000000000000000000" pitchFamily="2" charset="2"/>
              </a:rPr>
              <a:t>hepatocyten</a:t>
            </a:r>
            <a:r>
              <a:rPr lang="nl-NL" sz="1800" dirty="0">
                <a:sym typeface="Wingdings" panose="05000000000000000000" pitchFamily="2" charset="2"/>
              </a:rPr>
              <a:t> oxidatieve stress respons  toename levercel verval</a:t>
            </a:r>
          </a:p>
          <a:p>
            <a:pPr marL="285750" indent="-285750">
              <a:buFontTx/>
              <a:buChar char="-"/>
            </a:pPr>
            <a:endParaRPr lang="nl-NL" sz="1800" dirty="0">
              <a:sym typeface="Wingdings" panose="05000000000000000000" pitchFamily="2" charset="2"/>
            </a:endParaRPr>
          </a:p>
          <a:p>
            <a:endParaRPr lang="nl-NL" sz="1800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0"/>
          </p:nvPr>
        </p:nvSpPr>
        <p:spPr>
          <a:xfrm>
            <a:off x="983432" y="6410398"/>
            <a:ext cx="7200000" cy="152400"/>
          </a:xfrm>
        </p:spPr>
        <p:txBody>
          <a:bodyPr/>
          <a:lstStyle/>
          <a:p>
            <a:r>
              <a:rPr lang="nl-NL" dirty="0"/>
              <a:t>De lever tijdens de zwangerschap</a:t>
            </a:r>
          </a:p>
        </p:txBody>
      </p:sp>
    </p:spTree>
    <p:extLst>
      <p:ext uri="{BB962C8B-B14F-4D97-AF65-F5344CB8AC3E}">
        <p14:creationId xmlns:p14="http://schemas.microsoft.com/office/powerpoint/2010/main" val="2839936625"/>
      </p:ext>
    </p:extLst>
  </p:cSld>
  <p:clrMapOvr>
    <a:masterClrMapping/>
  </p:clrMapOvr>
</p:sld>
</file>

<file path=ppt/theme/theme1.xml><?xml version="1.0" encoding="utf-8"?>
<a:theme xmlns:a="http://schemas.openxmlformats.org/drawingml/2006/main" name="Isala Blauw">
  <a:themeElements>
    <a:clrScheme name="Isala_Palet_Blauw">
      <a:dk1>
        <a:srgbClr val="000000"/>
      </a:dk1>
      <a:lt1>
        <a:sysClr val="window" lastClr="FFFFFF"/>
      </a:lt1>
      <a:dk2>
        <a:srgbClr val="00B4CD"/>
      </a:dk2>
      <a:lt2>
        <a:srgbClr val="FFFFFF"/>
      </a:lt2>
      <a:accent1>
        <a:srgbClr val="0083A2"/>
      </a:accent1>
      <a:accent2>
        <a:srgbClr val="6ECBD2"/>
      </a:accent2>
      <a:accent3>
        <a:srgbClr val="00B4CD"/>
      </a:accent3>
      <a:accent4>
        <a:srgbClr val="007BC2"/>
      </a:accent4>
      <a:accent5>
        <a:srgbClr val="71C7F0"/>
      </a:accent5>
      <a:accent6>
        <a:srgbClr val="00BAF2"/>
      </a:accent6>
      <a:hlink>
        <a:srgbClr val="007BC2"/>
      </a:hlink>
      <a:folHlink>
        <a:srgbClr val="0083A2"/>
      </a:folHlink>
    </a:clrScheme>
    <a:fontScheme name="Isa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[Alleen-lezen]" id="{0D677E01-19B7-4202-8E3A-09F2B2B5E326}" vid="{9B897E6F-CB4D-47C3-9F60-A0B487874C31}"/>
    </a:ext>
  </a:extLst>
</a:theme>
</file>

<file path=ppt/theme/theme2.xml><?xml version="1.0" encoding="utf-8"?>
<a:theme xmlns:a="http://schemas.openxmlformats.org/drawingml/2006/main" name="Isala Groen">
  <a:themeElements>
    <a:clrScheme name="Isala_Palet_Groen">
      <a:dk1>
        <a:srgbClr val="000000"/>
      </a:dk1>
      <a:lt1>
        <a:sysClr val="window" lastClr="FFFFFF"/>
      </a:lt1>
      <a:dk2>
        <a:srgbClr val="00A44B"/>
      </a:dk2>
      <a:lt2>
        <a:srgbClr val="FFFFFF"/>
      </a:lt2>
      <a:accent1>
        <a:srgbClr val="00774B"/>
      </a:accent1>
      <a:accent2>
        <a:srgbClr val="249F8C"/>
      </a:accent2>
      <a:accent3>
        <a:srgbClr val="82CEC1"/>
      </a:accent3>
      <a:accent4>
        <a:srgbClr val="00A44B"/>
      </a:accent4>
      <a:accent5>
        <a:srgbClr val="70BF54"/>
      </a:accent5>
      <a:accent6>
        <a:srgbClr val="B1D56E"/>
      </a:accent6>
      <a:hlink>
        <a:srgbClr val="B1D56E"/>
      </a:hlink>
      <a:folHlink>
        <a:srgbClr val="82CEC1"/>
      </a:folHlink>
    </a:clrScheme>
    <a:fontScheme name="Isa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[Alleen-lezen]" id="{0D677E01-19B7-4202-8E3A-09F2B2B5E326}" vid="{817098A0-AFCE-40FD-9EC7-956902EA31AC}"/>
    </a:ext>
  </a:extLst>
</a:theme>
</file>

<file path=ppt/theme/theme3.xml><?xml version="1.0" encoding="utf-8"?>
<a:theme xmlns:a="http://schemas.openxmlformats.org/drawingml/2006/main" name="Isala Rood">
  <a:themeElements>
    <a:clrScheme name="Isala_Palet_Rood">
      <a:dk1>
        <a:srgbClr val="000000"/>
      </a:dk1>
      <a:lt1>
        <a:sysClr val="window" lastClr="FFFFFF"/>
      </a:lt1>
      <a:dk2>
        <a:srgbClr val="DA2431"/>
      </a:dk2>
      <a:lt2>
        <a:srgbClr val="FFFFFF"/>
      </a:lt2>
      <a:accent1>
        <a:srgbClr val="DA2431"/>
      </a:accent1>
      <a:accent2>
        <a:srgbClr val="F79678"/>
      </a:accent2>
      <a:accent3>
        <a:srgbClr val="EF465B"/>
      </a:accent3>
      <a:accent4>
        <a:srgbClr val="F26926"/>
      </a:accent4>
      <a:accent5>
        <a:srgbClr val="F6A11D"/>
      </a:accent5>
      <a:accent6>
        <a:srgbClr val="E68425"/>
      </a:accent6>
      <a:hlink>
        <a:srgbClr val="F6A11D"/>
      </a:hlink>
      <a:folHlink>
        <a:srgbClr val="F79678"/>
      </a:folHlink>
    </a:clrScheme>
    <a:fontScheme name="Isa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[Alleen-lezen]" id="{0D677E01-19B7-4202-8E3A-09F2B2B5E326}" vid="{A6B47440-5958-4381-A994-81E6A6166C4D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1374</TotalTime>
  <Words>1143</Words>
  <Application>Microsoft Office PowerPoint</Application>
  <PresentationFormat>Breedbeeld</PresentationFormat>
  <Paragraphs>303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Calibri</vt:lpstr>
      <vt:lpstr>Wingdings</vt:lpstr>
      <vt:lpstr>Isala Blauw</vt:lpstr>
      <vt:lpstr>Isala Groen</vt:lpstr>
      <vt:lpstr>Isala Rood</vt:lpstr>
      <vt:lpstr>De lever tijdens de zwangerschap</vt:lpstr>
      <vt:lpstr>De lever tijdens de zwangerschap - leerdoelen</vt:lpstr>
      <vt:lpstr>De lever tijdens de zwangerschap</vt:lpstr>
      <vt:lpstr>De lever tijdens de zwangerschap</vt:lpstr>
      <vt:lpstr>Hyperemesis gravidarum</vt:lpstr>
      <vt:lpstr>Pre-eclampsie</vt:lpstr>
      <vt:lpstr>Pre-eclampsie</vt:lpstr>
      <vt:lpstr>Pre-eclampsie</vt:lpstr>
      <vt:lpstr>HELLP syndroom</vt:lpstr>
      <vt:lpstr>HELLP syndroom</vt:lpstr>
      <vt:lpstr>Acute fatty liver of pregnancy </vt:lpstr>
      <vt:lpstr>Acute fatty liver of pregnancy </vt:lpstr>
      <vt:lpstr>Acute fatty liver of pregnancy </vt:lpstr>
      <vt:lpstr>Intrahepatische zwangerschapscholestase </vt:lpstr>
      <vt:lpstr>Intrahepatische zwangerschapscholestase </vt:lpstr>
      <vt:lpstr>Intrahepatische zwangerschapscholestase </vt:lpstr>
      <vt:lpstr>Intrahepatische zwangerschapscholestase </vt:lpstr>
      <vt:lpstr>Take home</vt:lpstr>
      <vt:lpstr>Wat ziet u en welke diagnose is het meest waarschijnlijk? </vt:lpstr>
    </vt:vector>
  </TitlesOfParts>
  <Company>Isala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lever tijdens de zwangerschap</dc:title>
  <dc:subject>Template voor een presentatie</dc:subject>
  <dc:creator>Vries, Elsemieke de</dc:creator>
  <dc:description>versie 1.0.0</dc:description>
  <cp:lastModifiedBy>Elsemieke de Vries</cp:lastModifiedBy>
  <cp:revision>84</cp:revision>
  <dcterms:created xsi:type="dcterms:W3CDTF">2024-03-10T12:17:08Z</dcterms:created>
  <dcterms:modified xsi:type="dcterms:W3CDTF">2024-03-19T08:37:49Z</dcterms:modified>
  <cp:category>Huisstijl</cp:category>
</cp:coreProperties>
</file>