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60" r:id="rId5"/>
    <p:sldId id="384" r:id="rId6"/>
    <p:sldId id="386" r:id="rId7"/>
    <p:sldId id="390" r:id="rId8"/>
    <p:sldId id="387" r:id="rId9"/>
    <p:sldId id="389" r:id="rId10"/>
    <p:sldId id="394" r:id="rId11"/>
    <p:sldId id="391" r:id="rId12"/>
    <p:sldId id="417" r:id="rId13"/>
    <p:sldId id="416" r:id="rId14"/>
    <p:sldId id="395" r:id="rId15"/>
    <p:sldId id="397" r:id="rId16"/>
    <p:sldId id="392" r:id="rId17"/>
    <p:sldId id="393" r:id="rId18"/>
    <p:sldId id="400" r:id="rId19"/>
    <p:sldId id="398" r:id="rId20"/>
    <p:sldId id="401" r:id="rId21"/>
    <p:sldId id="403" r:id="rId22"/>
    <p:sldId id="388" r:id="rId23"/>
    <p:sldId id="414" r:id="rId24"/>
    <p:sldId id="413" r:id="rId25"/>
    <p:sldId id="415" r:id="rId26"/>
    <p:sldId id="410" r:id="rId27"/>
    <p:sldId id="406" r:id="rId28"/>
    <p:sldId id="408" r:id="rId29"/>
    <p:sldId id="409" r:id="rId30"/>
    <p:sldId id="405" r:id="rId31"/>
    <p:sldId id="412" r:id="rId32"/>
    <p:sldId id="411" r:id="rId33"/>
  </p:sldIdLst>
  <p:sldSz cx="9144000" cy="6858000" type="screen4x3"/>
  <p:notesSz cx="6797675" cy="9928225"/>
  <p:embeddedFontLst>
    <p:embeddedFont>
      <p:font typeface="MUMCTheSansOffice" panose="020B0503040302060204" pitchFamily="3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89"/>
    <a:srgbClr val="00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4265" autoAdjust="0"/>
  </p:normalViewPr>
  <p:slideViewPr>
    <p:cSldViewPr showGuides="1">
      <p:cViewPr varScale="1">
        <p:scale>
          <a:sx n="85" d="100"/>
          <a:sy n="85" d="100"/>
        </p:scale>
        <p:origin x="2112" y="96"/>
      </p:cViewPr>
      <p:guideLst>
        <p:guide orient="horz" pos="1026"/>
        <p:guide pos="4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-3110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18775" y="24578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398838" y="24578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0FC3D-85FE-4D83-864D-B5A0A5ACAE9B}" type="datetimeFigureOut">
              <a:rPr lang="nl-NL" smtClean="0"/>
              <a:t>18-3-2024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654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C74DE-F654-4713-B6D2-13D62AF2D786}" type="datetimeFigureOut">
              <a:rPr lang="nl-NL" smtClean="0"/>
              <a:t>18-3-2024</a:t>
            </a:fld>
            <a:endParaRPr lang="nl-NL"/>
          </a:p>
        </p:txBody>
      </p:sp>
      <p:sp>
        <p:nvSpPr>
          <p:cNvPr id="8" name="Tijdelijke aanduiding voor dia-afbeelding 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9" name="Tijdelijke aanduiding voor koptekst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10" name="Tijdelijke aanduiding voor notities 9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5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273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5222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5002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6052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977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4195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0911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644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2756925"/>
            <a:ext cx="9144000" cy="345638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0" dirty="0">
              <a:latin typeface="MUMCTheSansOffice" panose="020B050304030206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7" y="3044957"/>
            <a:ext cx="7992887" cy="268829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7" name="Titel 26"/>
          <p:cNvSpPr>
            <a:spLocks noGrp="1"/>
          </p:cNvSpPr>
          <p:nvPr>
            <p:ph type="title"/>
          </p:nvPr>
        </p:nvSpPr>
        <p:spPr>
          <a:xfrm>
            <a:off x="755576" y="1508787"/>
            <a:ext cx="7992888" cy="11430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8" name="Samenwerkingsverban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9406" y="6226295"/>
            <a:ext cx="3536545" cy="522000"/>
          </a:xfrm>
          <a:prstGeom prst="rect">
            <a:avLst/>
          </a:prstGeom>
        </p:spPr>
      </p:pic>
      <p:pic>
        <p:nvPicPr>
          <p:cNvPr id="18" name="doLogo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6" y="412405"/>
            <a:ext cx="2987970" cy="521709"/>
          </a:xfrm>
          <a:prstGeom prst="rect">
            <a:avLst/>
          </a:prstGeom>
        </p:spPr>
      </p:pic>
      <p:pic>
        <p:nvPicPr>
          <p:cNvPr id="19" name="doLogo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2" y="6309321"/>
            <a:ext cx="2231974" cy="38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6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2757600"/>
            <a:ext cx="9144000" cy="3456000"/>
          </a:xfrm>
        </p:spPr>
        <p:txBody>
          <a:bodyPr/>
          <a:lstStyle/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7" y="3044957"/>
            <a:ext cx="7992887" cy="745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0">
                <a:latin typeface="MUMCTheSansOffice" panose="020B0503040302060204" pitchFamily="34" charset="0"/>
              </a:defRPr>
            </a:lvl1pPr>
          </a:lstStyle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7" name="Titel 26"/>
          <p:cNvSpPr>
            <a:spLocks noGrp="1"/>
          </p:cNvSpPr>
          <p:nvPr>
            <p:ph type="title"/>
          </p:nvPr>
        </p:nvSpPr>
        <p:spPr>
          <a:xfrm>
            <a:off x="755576" y="1508787"/>
            <a:ext cx="7992888" cy="11430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6" name="Samenwerkingsverban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9406" y="6226295"/>
            <a:ext cx="3536545" cy="522000"/>
          </a:xfrm>
          <a:prstGeom prst="rect">
            <a:avLst/>
          </a:prstGeom>
        </p:spPr>
      </p:pic>
      <p:pic>
        <p:nvPicPr>
          <p:cNvPr id="18" name="doLogo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6" y="412405"/>
            <a:ext cx="2987970" cy="521709"/>
          </a:xfrm>
          <a:prstGeom prst="rect">
            <a:avLst/>
          </a:prstGeom>
        </p:spPr>
      </p:pic>
      <p:pic>
        <p:nvPicPr>
          <p:cNvPr id="19" name="doLogo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2" y="6309321"/>
            <a:ext cx="2231974" cy="38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8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 alternat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2756925"/>
            <a:ext cx="9144000" cy="345638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0" dirty="0">
              <a:latin typeface="MUMCTheSansOffice" panose="020B050304030206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7" y="3044957"/>
            <a:ext cx="4824536" cy="268829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5652120" y="1065402"/>
            <a:ext cx="2915816" cy="35843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0">
                <a:latin typeface="MUMCTheSansOffice" panose="020B0503040302060204" pitchFamily="34" charset="0"/>
              </a:defRPr>
            </a:lvl1pPr>
          </a:lstStyle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7" name="Titel 26"/>
          <p:cNvSpPr>
            <a:spLocks noGrp="1"/>
          </p:cNvSpPr>
          <p:nvPr>
            <p:ph type="title"/>
          </p:nvPr>
        </p:nvSpPr>
        <p:spPr>
          <a:xfrm>
            <a:off x="755576" y="1508787"/>
            <a:ext cx="4824536" cy="11430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8" name="Samenwerkingsverban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9406" y="6226295"/>
            <a:ext cx="3536545" cy="522000"/>
          </a:xfrm>
          <a:prstGeom prst="rect">
            <a:avLst/>
          </a:prstGeom>
        </p:spPr>
      </p:pic>
      <p:pic>
        <p:nvPicPr>
          <p:cNvPr id="19" name="doLogo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6" y="412405"/>
            <a:ext cx="2987970" cy="521709"/>
          </a:xfrm>
          <a:prstGeom prst="rect">
            <a:avLst/>
          </a:prstGeom>
        </p:spPr>
      </p:pic>
      <p:pic>
        <p:nvPicPr>
          <p:cNvPr id="20" name="doLogo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2" y="6309321"/>
            <a:ext cx="2231974" cy="38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4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1143000"/>
          </a:xfrm>
        </p:spPr>
        <p:txBody>
          <a:bodyPr anchor="b"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316416" y="6309320"/>
            <a:ext cx="611088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latin typeface="MUMCTheSansOffice" panose="020B0503040302060204" pitchFamily="34" charset="0"/>
              </a:defRPr>
            </a:lvl1pPr>
          </a:lstStyle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468314" y="1604797"/>
            <a:ext cx="8207375" cy="40322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40199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1143000"/>
          </a:xfrm>
        </p:spPr>
        <p:txBody>
          <a:bodyPr anchor="b">
            <a:normAutofit/>
          </a:bodyPr>
          <a:lstStyle>
            <a:lvl1pPr algn="l">
              <a:defRPr sz="2800" b="1" baseline="0">
                <a:latin typeface="MUMCTheSansOffice" panose="020B050304030206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604434"/>
            <a:ext cx="8229600" cy="4176465"/>
          </a:xfrm>
        </p:spPr>
        <p:txBody>
          <a:bodyPr/>
          <a:lstStyle>
            <a:lvl1pPr>
              <a:defRPr sz="2400" baseline="0">
                <a:latin typeface="MUMCTheSansOffice" panose="020B0503040302060204" pitchFamily="34" charset="0"/>
              </a:defRPr>
            </a:lvl1pPr>
            <a:lvl2pPr>
              <a:defRPr sz="2400" baseline="0">
                <a:latin typeface="MUMCTheSansOffice" panose="020B0503040302060204" pitchFamily="34" charset="0"/>
              </a:defRPr>
            </a:lvl2pPr>
            <a:lvl3pPr>
              <a:defRPr baseline="0">
                <a:latin typeface="MUMCTheSansOffice" panose="020B0503040302060204" pitchFamily="34" charset="0"/>
              </a:defRPr>
            </a:lvl3pPr>
            <a:lvl4pPr>
              <a:defRPr baseline="0">
                <a:latin typeface="MUMCTheSansOffice" panose="020B0503040302060204" pitchFamily="34" charset="0"/>
              </a:defRPr>
            </a:lvl4pPr>
            <a:lvl5pPr>
              <a:defRPr baseline="0">
                <a:latin typeface="MUMCTheSansOffice" panose="020B0503040302060204" pitchFamily="34" charset="0"/>
              </a:defRPr>
            </a:lvl5pPr>
          </a:lstStyle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6021289"/>
            <a:ext cx="9144000" cy="18002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0" dirty="0">
              <a:latin typeface="MUMCTheSansOffice" panose="020B0503040302060204" pitchFamily="34" charset="0"/>
            </a:endParaRP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316416" y="6309320"/>
            <a:ext cx="611088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latin typeface="MUMCTheSansOffice" panose="020B0503040302060204" pitchFamily="34" charset="0"/>
              </a:defRPr>
            </a:lvl1pPr>
          </a:lstStyle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563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1143000"/>
          </a:xfrm>
        </p:spPr>
        <p:txBody>
          <a:bodyPr anchor="b"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604434"/>
            <a:ext cx="4038600" cy="43208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325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316416" y="6309320"/>
            <a:ext cx="611088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latin typeface="MUMCTheSansOffice" panose="020B0503040302060204" pitchFamily="34" charset="0"/>
              </a:defRPr>
            </a:lvl1pPr>
          </a:lstStyle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571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316416" y="6309320"/>
            <a:ext cx="611088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latin typeface="MUMCTheSansOffice" panose="020B0503040302060204" pitchFamily="34" charset="0"/>
              </a:defRPr>
            </a:lvl1pPr>
          </a:lstStyle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07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8313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313" y="1700809"/>
            <a:ext cx="8229600" cy="4176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0" y="6021289"/>
            <a:ext cx="9144000" cy="18002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0" dirty="0">
              <a:latin typeface="MUMCTheSansOffice" panose="020B0503040302060204" pitchFamily="34" charset="0"/>
            </a:endParaRPr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316416" y="6309320"/>
            <a:ext cx="611088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latin typeface="MUMCTheSansOffice" panose="020B0503040302060204" pitchFamily="34" charset="0"/>
              </a:defRPr>
            </a:lvl1pPr>
          </a:lstStyle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5" name="Samenwerkingsverband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749406" y="6228000"/>
            <a:ext cx="3536545" cy="522000"/>
          </a:xfrm>
          <a:prstGeom prst="rect">
            <a:avLst/>
          </a:prstGeom>
        </p:spPr>
      </p:pic>
      <p:pic>
        <p:nvPicPr>
          <p:cNvPr id="13" name="doLogo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2" y="6309321"/>
            <a:ext cx="2231974" cy="38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6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4" r:id="rId4"/>
    <p:sldLayoutId id="2147483650" r:id="rId5"/>
    <p:sldLayoutId id="2147483652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chemeClr val="tx1"/>
          </a:solidFill>
          <a:latin typeface="MUMCTheSansOffice" panose="020B050304030206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MUMCTheSansOffice" panose="020B050304030206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MUMCTheSansOffice" panose="020B050304030206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MUMCTheSansOffice" panose="020B050304030206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MUMCTheSansOffice" panose="020B050304030206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MUMCTheSansOffice" panose="020B050304030206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kenniscentrumondervoeding.nl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nutritionalassessment.nl/voedselinname-verbruik-en-verliezen/" TargetMode="External"/><Relationship Id="rId3" Type="http://schemas.openxmlformats.org/officeDocument/2006/relationships/hyperlink" Target="https://nutritionalassessment.nl/" TargetMode="External"/><Relationship Id="rId7" Type="http://schemas.openxmlformats.org/officeDocument/2006/relationships/hyperlink" Target="https://nutritionalassessment.nl/lichaamssamenstelling-en-nutrientenreserv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nutritionalassessment.nl/voedselinname-verbruik-en-verliezen-2/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tritioncare.org/guidelines_and_clinical_resources/Malnutrition_Solution_Center/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nutritionalassessment.mumc.nl/" TargetMode="External"/><Relationship Id="rId4" Type="http://schemas.openxmlformats.org/officeDocument/2006/relationships/hyperlink" Target="https://nutritionalasessment.n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sz="2000" dirty="0" smtClean="0"/>
          </a:p>
          <a:p>
            <a:endParaRPr lang="nl-NL" dirty="0" smtClean="0"/>
          </a:p>
          <a:p>
            <a:r>
              <a:rPr lang="nl-NL" b="1" dirty="0" smtClean="0"/>
              <a:t>Cursorisch </a:t>
            </a:r>
            <a:r>
              <a:rPr lang="nl-NL" b="1" dirty="0"/>
              <a:t>Onderwijs in </a:t>
            </a:r>
            <a:r>
              <a:rPr lang="nl-NL" b="1" dirty="0" smtClean="0"/>
              <a:t>MDL-ziekten </a:t>
            </a:r>
            <a:r>
              <a:rPr lang="nl-NL" b="1" dirty="0"/>
              <a:t>– </a:t>
            </a:r>
            <a:r>
              <a:rPr lang="nl-NL" b="1" dirty="0" err="1"/>
              <a:t>Gastro</a:t>
            </a:r>
            <a:r>
              <a:rPr lang="nl-NL" b="1" dirty="0"/>
              <a:t> Update </a:t>
            </a:r>
            <a:endParaRPr lang="nl-NL" dirty="0"/>
          </a:p>
          <a:p>
            <a:r>
              <a:rPr lang="nl-NL" sz="2000" dirty="0" smtClean="0"/>
              <a:t>19.03.2024, Veldhoven</a:t>
            </a:r>
          </a:p>
          <a:p>
            <a:r>
              <a:rPr lang="nl-NL" b="1" u="sng" dirty="0"/>
              <a:t>Ondervoeding:</a:t>
            </a:r>
            <a:r>
              <a:rPr lang="nl-NL" b="1" dirty="0"/>
              <a:t> pathofysiologie, screening en casus </a:t>
            </a:r>
          </a:p>
          <a:p>
            <a:r>
              <a:rPr lang="nl-NL" i="1" dirty="0"/>
              <a:t>Dr. J.W. Kruimel, MDL-arts, </a:t>
            </a:r>
            <a:r>
              <a:rPr lang="nl-NL" i="1" dirty="0" smtClean="0"/>
              <a:t>MUMC+, </a:t>
            </a:r>
            <a:r>
              <a:rPr lang="nl-NL" i="1" dirty="0"/>
              <a:t>Maastricht </a:t>
            </a:r>
            <a:endParaRPr lang="nl-NL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980728"/>
            <a:ext cx="8352928" cy="648072"/>
          </a:xfrm>
        </p:spPr>
        <p:txBody>
          <a:bodyPr>
            <a:normAutofit fontScale="90000"/>
          </a:bodyPr>
          <a:lstStyle/>
          <a:p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Commissie Voeding NVMDL</a:t>
            </a:r>
            <a:endParaRPr lang="nl-NL" sz="29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476672"/>
            <a:ext cx="2940827" cy="19921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556792"/>
            <a:ext cx="1219063" cy="1074791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305" y="6217865"/>
            <a:ext cx="719390" cy="64013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4005064"/>
            <a:ext cx="627942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13233"/>
            <a:ext cx="794226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      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Ondervoeding        	     </a:t>
            </a:r>
            <a:r>
              <a:rPr lang="nl-NL" dirty="0" smtClean="0">
                <a:solidFill>
                  <a:schemeClr val="tx2"/>
                </a:solidFill>
              </a:rPr>
              <a:t>beloop en herstel ziekte 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sp>
        <p:nvSpPr>
          <p:cNvPr id="6" name="Pijl-rechts 5"/>
          <p:cNvSpPr/>
          <p:nvPr/>
        </p:nvSpPr>
        <p:spPr>
          <a:xfrm>
            <a:off x="3920876" y="404665"/>
            <a:ext cx="788002" cy="4846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843" y="1714412"/>
            <a:ext cx="6096313" cy="34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98247"/>
            <a:ext cx="8229600" cy="826497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1. Screenen op (risico) ondervoeding: </a:t>
            </a:r>
            <a:r>
              <a:rPr lang="nl-NL" dirty="0" smtClean="0">
                <a:solidFill>
                  <a:srgbClr val="FF0000"/>
                </a:solidFill>
              </a:rPr>
              <a:t>Klinische blik</a:t>
            </a:r>
            <a:r>
              <a:rPr lang="nl-NL" dirty="0" smtClean="0"/>
              <a:t>				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68314" y="1604797"/>
            <a:ext cx="8496174" cy="4032251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759" y="1179130"/>
            <a:ext cx="3615241" cy="448704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200" b="0" i="0" u="none" strike="noStrike" cap="none" normalizeH="0" baseline="0" smtClean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1200" b="0" i="0" u="none" strike="noStrike" cap="none" normalizeH="0" baseline="0" smtClean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</a:rPr>
              <a:t>.</a:t>
            </a:r>
            <a:r>
              <a:rPr kumimoji="0" lang="nl-NL" altLang="nl-NL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200" b="0" i="0" u="none" strike="noStrike" cap="none" normalizeH="0" baseline="0" smtClean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1200" b="0" i="0" u="none" strike="noStrike" cap="none" normalizeH="0" baseline="0" smtClean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</a:rPr>
              <a:t>.</a:t>
            </a:r>
            <a:r>
              <a:rPr kumimoji="0" lang="nl-NL" altLang="nl-NL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88802" y="2743759"/>
            <a:ext cx="58688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rgbClr val="FF0000"/>
                </a:solidFill>
              </a:rPr>
              <a:t>Uiterlijk patiënt </a:t>
            </a:r>
            <a:r>
              <a:rPr lang="nl-NL" dirty="0" smtClean="0"/>
              <a:t>(</a:t>
            </a:r>
            <a:r>
              <a:rPr lang="nl-NL" dirty="0"/>
              <a:t>ingevallen gelaat</a:t>
            </a:r>
            <a:r>
              <a:rPr lang="nl-NL" dirty="0" smtClean="0"/>
              <a:t>)</a:t>
            </a: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rgbClr val="FF0000"/>
                </a:solidFill>
              </a:rPr>
              <a:t>Reactie</a:t>
            </a:r>
            <a:r>
              <a:rPr lang="nl-NL" dirty="0" smtClean="0"/>
              <a:t> </a:t>
            </a:r>
            <a:r>
              <a:rPr lang="nl-NL" dirty="0"/>
              <a:t>(apathisch, moe, passief)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rgbClr val="FF0000"/>
                </a:solidFill>
              </a:rPr>
              <a:t>Handdruk</a:t>
            </a:r>
            <a:r>
              <a:rPr lang="nl-NL" dirty="0" smtClean="0"/>
              <a:t> </a:t>
            </a:r>
            <a:r>
              <a:rPr lang="nl-NL" dirty="0"/>
              <a:t>(slap)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rgbClr val="FF0000"/>
                </a:solidFill>
              </a:rPr>
              <a:t>Conditie </a:t>
            </a:r>
            <a:r>
              <a:rPr lang="nl-NL" dirty="0">
                <a:solidFill>
                  <a:srgbClr val="FF0000"/>
                </a:solidFill>
              </a:rPr>
              <a:t>huid </a:t>
            </a:r>
            <a:r>
              <a:rPr lang="nl-NL" dirty="0"/>
              <a:t>(droog, schilferig, </a:t>
            </a:r>
            <a:r>
              <a:rPr lang="nl-NL" dirty="0" smtClean="0"/>
              <a:t>bleek, hematomen)</a:t>
            </a: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rgbClr val="FF0000"/>
                </a:solidFill>
              </a:rPr>
              <a:t>Conditie </a:t>
            </a:r>
            <a:r>
              <a:rPr lang="nl-NL" dirty="0">
                <a:solidFill>
                  <a:srgbClr val="FF0000"/>
                </a:solidFill>
              </a:rPr>
              <a:t>haar </a:t>
            </a:r>
            <a:r>
              <a:rPr lang="nl-NL" dirty="0"/>
              <a:t>(dof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444208" y="5644394"/>
            <a:ext cx="2389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i="1" dirty="0">
                <a:solidFill>
                  <a:srgbClr val="000A14"/>
                </a:solidFill>
              </a:rPr>
              <a:t>Naber et al. 1997 Am J </a:t>
            </a:r>
            <a:r>
              <a:rPr lang="nl-NL" sz="1200" i="1" dirty="0" err="1">
                <a:solidFill>
                  <a:srgbClr val="000A14"/>
                </a:solidFill>
              </a:rPr>
              <a:t>Clin</a:t>
            </a:r>
            <a:r>
              <a:rPr lang="nl-NL" sz="1200" i="1" dirty="0">
                <a:solidFill>
                  <a:srgbClr val="000A14"/>
                </a:solidFill>
              </a:rPr>
              <a:t> </a:t>
            </a:r>
            <a:r>
              <a:rPr lang="nl-NL" sz="1200" i="1" dirty="0" err="1">
                <a:solidFill>
                  <a:srgbClr val="000A14"/>
                </a:solidFill>
              </a:rPr>
              <a:t>Nutr</a:t>
            </a:r>
            <a:endParaRPr lang="nl-NL" sz="1200" dirty="0">
              <a:solidFill>
                <a:srgbClr val="000A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60351"/>
            <a:ext cx="8784975" cy="86439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Landelijke </a:t>
            </a:r>
            <a:r>
              <a:rPr lang="nl-NL" dirty="0"/>
              <a:t>meting ondervoeding </a:t>
            </a:r>
            <a:r>
              <a:rPr lang="nl-NL" dirty="0" smtClean="0"/>
              <a:t>NL ziekenhuizen (N=7600)</a:t>
            </a:r>
            <a:br>
              <a:rPr lang="nl-NL" dirty="0" smtClean="0"/>
            </a:br>
            <a:r>
              <a:rPr lang="nl-NL" sz="2200" b="0" i="1" dirty="0" smtClean="0"/>
              <a:t>Kruizenga </a:t>
            </a:r>
            <a:r>
              <a:rPr lang="nl-NL" sz="2200" b="0" i="1" dirty="0"/>
              <a:t>et </a:t>
            </a:r>
            <a:r>
              <a:rPr lang="nl-NL" sz="2200" b="0" i="1" dirty="0" smtClean="0"/>
              <a:t>al 2001</a:t>
            </a:r>
            <a:r>
              <a:rPr lang="nl-NL" dirty="0" smtClean="0"/>
              <a:t>		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899592" y="1604797"/>
            <a:ext cx="7776097" cy="4032251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25</a:t>
            </a:r>
            <a:r>
              <a:rPr lang="en-US" b="1" dirty="0">
                <a:solidFill>
                  <a:srgbClr val="FF0000"/>
                </a:solidFill>
              </a:rPr>
              <a:t>% </a:t>
            </a:r>
            <a:r>
              <a:rPr lang="en-US" dirty="0"/>
              <a:t>of patients in all medical fields were </a:t>
            </a:r>
            <a:r>
              <a:rPr lang="en-US" dirty="0" err="1"/>
              <a:t>categorised</a:t>
            </a:r>
            <a:r>
              <a:rPr lang="en-US" dirty="0"/>
              <a:t> as moderately or severely </a:t>
            </a:r>
            <a:r>
              <a:rPr lang="en-US" dirty="0" smtClean="0"/>
              <a:t>malnourished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50% </a:t>
            </a:r>
            <a:r>
              <a:rPr lang="en-US" dirty="0" smtClean="0"/>
              <a:t>of </a:t>
            </a:r>
            <a:r>
              <a:rPr lang="en-US" dirty="0"/>
              <a:t>these patients were seen by a </a:t>
            </a:r>
            <a:r>
              <a:rPr lang="en-US" dirty="0" smtClean="0"/>
              <a:t>dietitian</a:t>
            </a:r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40768"/>
            <a:ext cx="6674193" cy="196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864393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	Screenen op (risico) ondervoeding: </a:t>
            </a:r>
            <a:r>
              <a:rPr lang="nl-NL" dirty="0" smtClean="0">
                <a:solidFill>
                  <a:srgbClr val="FF0000"/>
                </a:solidFill>
              </a:rPr>
              <a:t>MUST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			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90" y="692547"/>
            <a:ext cx="4929224" cy="532927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764704"/>
            <a:ext cx="3410599" cy="511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17469"/>
            <a:ext cx="8229600" cy="864393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	   Screenen op (risico) ondervoeding: </a:t>
            </a:r>
            <a:r>
              <a:rPr lang="nl-NL" dirty="0" smtClean="0">
                <a:solidFill>
                  <a:srgbClr val="FF0000"/>
                </a:solidFill>
              </a:rPr>
              <a:t>SNAQ</a:t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smtClean="0"/>
              <a:t>				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74" y="865047"/>
            <a:ext cx="397565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60351"/>
            <a:ext cx="8856983" cy="86439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O</a:t>
            </a:r>
            <a:r>
              <a:rPr lang="nl-NL" dirty="0" smtClean="0"/>
              <a:t>p 1</a:t>
            </a:r>
            <a:r>
              <a:rPr lang="nl-NL" baseline="30000" dirty="0" smtClean="0"/>
              <a:t>e</a:t>
            </a:r>
            <a:r>
              <a:rPr lang="nl-NL" dirty="0" smtClean="0"/>
              <a:t> opnamedag screeningsuitslag “ondervoed”: </a:t>
            </a:r>
            <a:r>
              <a:rPr lang="nl-NL" dirty="0" smtClean="0">
                <a:solidFill>
                  <a:srgbClr val="FF0000"/>
                </a:solidFill>
              </a:rPr>
              <a:t>15%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>
                <a:solidFill>
                  <a:srgbClr val="FF0000"/>
                </a:solidFill>
              </a:rPr>
              <a:t>1/4 van MDL-patiënten! </a:t>
            </a:r>
            <a:r>
              <a:rPr lang="nl-NL" sz="1800" dirty="0" smtClean="0">
                <a:solidFill>
                  <a:srgbClr val="004289"/>
                </a:solidFill>
              </a:rPr>
              <a:t>(2007-2014, Kruizenga, n=564.063, 2016 Am J </a:t>
            </a:r>
            <a:r>
              <a:rPr lang="nl-NL" sz="1800" dirty="0" err="1" smtClean="0">
                <a:solidFill>
                  <a:srgbClr val="004289"/>
                </a:solidFill>
              </a:rPr>
              <a:t>Clin</a:t>
            </a:r>
            <a:r>
              <a:rPr lang="nl-NL" sz="1800" dirty="0" smtClean="0">
                <a:solidFill>
                  <a:srgbClr val="004289"/>
                </a:solidFill>
              </a:rPr>
              <a:t> </a:t>
            </a:r>
            <a:r>
              <a:rPr lang="nl-NL" sz="1800" dirty="0" err="1" smtClean="0">
                <a:solidFill>
                  <a:srgbClr val="004289"/>
                </a:solidFill>
              </a:rPr>
              <a:t>Nutr</a:t>
            </a:r>
            <a:r>
              <a:rPr lang="nl-NL" sz="1800" dirty="0" smtClean="0">
                <a:solidFill>
                  <a:srgbClr val="004289"/>
                </a:solidFill>
              </a:rPr>
              <a:t>)</a:t>
            </a:r>
            <a:endParaRPr lang="nl-NL" sz="1800" dirty="0">
              <a:solidFill>
                <a:srgbClr val="004289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451" y="1142882"/>
            <a:ext cx="6763098" cy="4572235"/>
          </a:xfrm>
          <a:prstGeom prst="rect">
            <a:avLst/>
          </a:prstGeom>
        </p:spPr>
      </p:pic>
      <p:sp>
        <p:nvSpPr>
          <p:cNvPr id="8" name="Pijl-omlaag 7"/>
          <p:cNvSpPr/>
          <p:nvPr/>
        </p:nvSpPr>
        <p:spPr>
          <a:xfrm>
            <a:off x="2987824" y="1268760"/>
            <a:ext cx="189735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6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440272"/>
            <a:ext cx="8229600" cy="864393"/>
          </a:xfrm>
        </p:spPr>
        <p:txBody>
          <a:bodyPr>
            <a:normAutofit/>
          </a:bodyPr>
          <a:lstStyle/>
          <a:p>
            <a:pPr algn="ctr"/>
            <a:r>
              <a:rPr lang="en-GB" altLang="nl-NL" sz="2400" dirty="0">
                <a:solidFill>
                  <a:srgbClr val="FF0000"/>
                </a:solidFill>
              </a:rPr>
              <a:t>IGJ </a:t>
            </a:r>
            <a:r>
              <a:rPr lang="en-GB" altLang="nl-NL" sz="2400" dirty="0" err="1" smtClean="0">
                <a:solidFill>
                  <a:srgbClr val="FF0000"/>
                </a:solidFill>
              </a:rPr>
              <a:t>Landelijke</a:t>
            </a:r>
            <a:r>
              <a:rPr lang="en-GB" altLang="nl-NL" sz="2400" dirty="0" smtClean="0">
                <a:solidFill>
                  <a:srgbClr val="FF0000"/>
                </a:solidFill>
              </a:rPr>
              <a:t> </a:t>
            </a:r>
            <a:r>
              <a:rPr lang="en-GB" altLang="nl-NL" sz="2400" dirty="0" err="1">
                <a:solidFill>
                  <a:srgbClr val="FF0000"/>
                </a:solidFill>
              </a:rPr>
              <a:t>P</a:t>
            </a:r>
            <a:r>
              <a:rPr lang="en-GB" altLang="nl-NL" sz="2400" dirty="0" err="1" smtClean="0">
                <a:solidFill>
                  <a:srgbClr val="FF0000"/>
                </a:solidFill>
              </a:rPr>
              <a:t>revalentiemeting</a:t>
            </a:r>
            <a:r>
              <a:rPr lang="en-GB" altLang="nl-NL" sz="2400" dirty="0" smtClean="0">
                <a:solidFill>
                  <a:srgbClr val="FF0000"/>
                </a:solidFill>
              </a:rPr>
              <a:t> </a:t>
            </a:r>
            <a:r>
              <a:rPr lang="en-GB" altLang="nl-NL" sz="2400" dirty="0" err="1" smtClean="0">
                <a:solidFill>
                  <a:srgbClr val="FF0000"/>
                </a:solidFill>
              </a:rPr>
              <a:t>Zorgproblemen</a:t>
            </a:r>
            <a:r>
              <a:rPr lang="en-GB" altLang="nl-NL" sz="2400" dirty="0" smtClean="0">
                <a:solidFill>
                  <a:srgbClr val="FF0000"/>
                </a:solidFill>
              </a:rPr>
              <a:t> (LPZ) </a:t>
            </a:r>
            <a:br>
              <a:rPr lang="en-GB" altLang="nl-NL" sz="2400" dirty="0" smtClean="0">
                <a:solidFill>
                  <a:srgbClr val="FF0000"/>
                </a:solidFill>
              </a:rPr>
            </a:br>
            <a:r>
              <a:rPr lang="en-GB" altLang="nl-NL" sz="2400" dirty="0" smtClean="0"/>
              <a:t>2004-2020</a:t>
            </a:r>
            <a:r>
              <a:rPr lang="en-GB" altLang="nl-NL" sz="2400" dirty="0"/>
              <a:t> </a:t>
            </a:r>
            <a:r>
              <a:rPr lang="en-GB" altLang="nl-NL" sz="2400" dirty="0" smtClean="0"/>
              <a:t>(2007 </a:t>
            </a:r>
            <a:r>
              <a:rPr lang="en-GB" altLang="nl-NL" sz="2400" dirty="0" err="1" smtClean="0"/>
              <a:t>verplicht</a:t>
            </a:r>
            <a:r>
              <a:rPr lang="en-GB" altLang="nl-NL" sz="2400" dirty="0" smtClean="0"/>
              <a:t>)</a:t>
            </a:r>
            <a:endParaRPr lang="nl-NL" sz="24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68313" y="1988840"/>
            <a:ext cx="8207375" cy="3864232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15636" y="2564904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nl-NL" sz="2400" b="1" dirty="0" smtClean="0">
                <a:solidFill>
                  <a:srgbClr val="FF0000"/>
                </a:solidFill>
                <a:latin typeface="MUMCTheSansOffice" panose="020B0503040302060204" pitchFamily="34" charset="0"/>
              </a:rPr>
              <a:t>% Screening </a:t>
            </a:r>
            <a:r>
              <a:rPr lang="en-GB" altLang="nl-NL" sz="2400" b="1" dirty="0">
                <a:solidFill>
                  <a:srgbClr val="FF0000"/>
                </a:solidFill>
                <a:latin typeface="MUMCTheSansOffice" panose="020B0503040302060204" pitchFamily="34" charset="0"/>
              </a:rPr>
              <a:t>op </a:t>
            </a:r>
            <a:r>
              <a:rPr lang="en-GB" altLang="nl-NL" sz="2400" b="1" dirty="0" err="1">
                <a:solidFill>
                  <a:srgbClr val="FF0000"/>
                </a:solidFill>
                <a:latin typeface="MUMCTheSansOffice" panose="020B0503040302060204" pitchFamily="34" charset="0"/>
              </a:rPr>
              <a:t>ondervoeding</a:t>
            </a:r>
            <a:r>
              <a:rPr lang="en-GB" altLang="nl-NL" sz="2400" b="1" dirty="0">
                <a:solidFill>
                  <a:srgbClr val="FF0000"/>
                </a:solidFill>
                <a:latin typeface="MUMCTheSansOffice" panose="020B0503040302060204" pitchFamily="34" charset="0"/>
              </a:rPr>
              <a:t> </a:t>
            </a:r>
            <a:r>
              <a:rPr lang="en-GB" altLang="nl-NL" sz="2400" dirty="0">
                <a:latin typeface="MUMCTheSansOffice" panose="020B0503040302060204" pitchFamily="34" charset="0"/>
              </a:rPr>
              <a:t>met </a:t>
            </a:r>
            <a:r>
              <a:rPr lang="en-GB" altLang="nl-NL" sz="2400" dirty="0" smtClean="0">
                <a:solidFill>
                  <a:srgbClr val="004289"/>
                </a:solidFill>
                <a:latin typeface="MUMCTheSansOffice" panose="020B0503040302060204" pitchFamily="34" charset="0"/>
              </a:rPr>
              <a:t>MUST/SNAQ </a:t>
            </a:r>
            <a:r>
              <a:rPr lang="en-GB" altLang="nl-NL" sz="2400" dirty="0" err="1" smtClean="0">
                <a:solidFill>
                  <a:srgbClr val="004289"/>
                </a:solidFill>
                <a:latin typeface="MUMCTheSansOffice" panose="020B0503040302060204" pitchFamily="34" charset="0"/>
              </a:rPr>
              <a:t>bij</a:t>
            </a:r>
            <a:r>
              <a:rPr lang="en-GB" altLang="nl-NL" sz="2400" dirty="0" smtClean="0">
                <a:solidFill>
                  <a:srgbClr val="004289"/>
                </a:solidFill>
                <a:latin typeface="MUMCTheSansOffice" panose="020B0503040302060204" pitchFamily="34" charset="0"/>
              </a:rPr>
              <a:t> </a:t>
            </a:r>
            <a:r>
              <a:rPr lang="en-GB" altLang="nl-NL" sz="2400" dirty="0" err="1" smtClean="0">
                <a:solidFill>
                  <a:srgbClr val="004289"/>
                </a:solidFill>
                <a:latin typeface="MUMCTheSansOffice" panose="020B0503040302060204" pitchFamily="34" charset="0"/>
              </a:rPr>
              <a:t>opname</a:t>
            </a:r>
            <a:r>
              <a:rPr lang="en-GB" altLang="nl-NL" sz="2400" dirty="0" smtClean="0">
                <a:solidFill>
                  <a:srgbClr val="004289"/>
                </a:solidFill>
                <a:latin typeface="MUMCTheSansOffice" panose="020B0503040302060204" pitchFamily="34" charset="0"/>
              </a:rPr>
              <a:t>:</a:t>
            </a:r>
            <a:endParaRPr lang="en-GB" altLang="nl-NL" sz="2400" dirty="0">
              <a:solidFill>
                <a:srgbClr val="004289"/>
              </a:solidFill>
              <a:latin typeface="MUMCTheSansOffice" panose="020B050304030206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nl-NL" sz="2400" dirty="0">
              <a:latin typeface="MUMCTheSansOffice" panose="020B0503040302060204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nl-NL" sz="2400" dirty="0" smtClean="0">
                <a:latin typeface="MUMCTheSansOffice" panose="020B0503040302060204" pitchFamily="34" charset="0"/>
              </a:rPr>
              <a:t>	Zo  </a:t>
            </a:r>
            <a:r>
              <a:rPr lang="en-GB" altLang="nl-NL" sz="2400" dirty="0" err="1" smtClean="0">
                <a:latin typeface="MUMCTheSansOffice" panose="020B0503040302060204" pitchFamily="34" charset="0"/>
              </a:rPr>
              <a:t>nodig</a:t>
            </a:r>
            <a:r>
              <a:rPr lang="en-GB" altLang="nl-NL" sz="2400" dirty="0" smtClean="0">
                <a:latin typeface="MUMCTheSansOffice" panose="020B0503040302060204" pitchFamily="34" charset="0"/>
              </a:rPr>
              <a:t> </a:t>
            </a:r>
            <a:r>
              <a:rPr lang="en-GB" altLang="nl-NL" sz="2400" dirty="0" err="1">
                <a:latin typeface="MUMCTheSansOffice" panose="020B0503040302060204" pitchFamily="34" charset="0"/>
              </a:rPr>
              <a:t>d</a:t>
            </a:r>
            <a:r>
              <a:rPr lang="en-GB" altLang="nl-NL" sz="2400" dirty="0" err="1" smtClean="0">
                <a:latin typeface="MUMCTheSansOffice" panose="020B0503040302060204" pitchFamily="34" charset="0"/>
              </a:rPr>
              <a:t>iëtist</a:t>
            </a:r>
            <a:r>
              <a:rPr lang="en-GB" altLang="nl-NL" sz="2400" dirty="0" smtClean="0">
                <a:latin typeface="MUMCTheSansOffice" panose="020B0503040302060204" pitchFamily="34" charset="0"/>
              </a:rPr>
              <a:t> </a:t>
            </a:r>
            <a:r>
              <a:rPr lang="en-GB" altLang="nl-NL" sz="2400" dirty="0">
                <a:latin typeface="MUMCTheSansOffice" panose="020B0503040302060204" pitchFamily="34" charset="0"/>
              </a:rPr>
              <a:t>in consult  </a:t>
            </a:r>
            <a:endParaRPr lang="en-GB" altLang="nl-NL" sz="2400" dirty="0" smtClean="0">
              <a:latin typeface="MUMCTheSansOffice" panose="020B050304030206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nl-NL" sz="2400" dirty="0">
              <a:latin typeface="MUMCTheSansOffice" panose="020B050304030206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nl-NL" sz="2400" b="1" dirty="0" smtClean="0">
                <a:solidFill>
                  <a:srgbClr val="FF0000"/>
                </a:solidFill>
                <a:latin typeface="MUMCTheSansOffice" panose="020B0503040302060204" pitchFamily="34" charset="0"/>
              </a:rPr>
              <a:t>% </a:t>
            </a:r>
            <a:r>
              <a:rPr lang="en-GB" altLang="nl-NL" sz="2400" b="1" dirty="0" err="1" smtClean="0">
                <a:solidFill>
                  <a:srgbClr val="FF0000"/>
                </a:solidFill>
                <a:latin typeface="MUMCTheSansOffice" panose="020B0503040302060204" pitchFamily="34" charset="0"/>
              </a:rPr>
              <a:t>Doel</a:t>
            </a:r>
            <a:r>
              <a:rPr lang="en-GB" altLang="nl-NL" sz="2400" b="1" dirty="0" smtClean="0">
                <a:solidFill>
                  <a:srgbClr val="FF0000"/>
                </a:solidFill>
                <a:latin typeface="MUMCTheSansOffice" panose="020B0503040302060204" pitchFamily="34" charset="0"/>
              </a:rPr>
              <a:t> </a:t>
            </a:r>
            <a:r>
              <a:rPr lang="en-GB" altLang="nl-NL" sz="2400" b="1" dirty="0" err="1" smtClean="0">
                <a:solidFill>
                  <a:srgbClr val="FF0000"/>
                </a:solidFill>
                <a:latin typeface="MUMCTheSansOffice" panose="020B0503040302060204" pitchFamily="34" charset="0"/>
              </a:rPr>
              <a:t>bereikt</a:t>
            </a:r>
            <a:r>
              <a:rPr lang="en-GB" altLang="nl-NL" sz="2400" b="1" dirty="0" smtClean="0">
                <a:solidFill>
                  <a:srgbClr val="FF0000"/>
                </a:solidFill>
                <a:latin typeface="MUMCTheSansOffice" panose="020B0503040302060204" pitchFamily="34" charset="0"/>
              </a:rPr>
              <a:t>: </a:t>
            </a:r>
            <a:r>
              <a:rPr lang="en-GB" altLang="nl-NL" sz="2400" dirty="0" smtClean="0">
                <a:solidFill>
                  <a:srgbClr val="004289"/>
                </a:solidFill>
                <a:latin typeface="MUMCTheSansOffice" panose="020B0503040302060204" pitchFamily="34" charset="0"/>
              </a:rPr>
              <a:t>Intake</a:t>
            </a:r>
            <a:r>
              <a:rPr lang="en-GB" altLang="nl-NL" sz="2400" b="1" dirty="0" smtClean="0">
                <a:solidFill>
                  <a:srgbClr val="FF0000"/>
                </a:solidFill>
                <a:latin typeface="MUMCTheSansOffice" panose="020B0503040302060204" pitchFamily="34" charset="0"/>
              </a:rPr>
              <a:t> </a:t>
            </a:r>
            <a:r>
              <a:rPr lang="en-GB" altLang="nl-NL" sz="2400" dirty="0" smtClean="0">
                <a:latin typeface="MUMCTheSansOffice" panose="020B0503040302060204" pitchFamily="34" charset="0"/>
              </a:rPr>
              <a:t>1,2 </a:t>
            </a:r>
            <a:r>
              <a:rPr lang="en-GB" altLang="nl-NL" sz="2400" dirty="0">
                <a:latin typeface="MUMCTheSansOffice" panose="020B0503040302060204" pitchFamily="34" charset="0"/>
              </a:rPr>
              <a:t>– 1,5 g eiwit/kg op dag </a:t>
            </a:r>
            <a:r>
              <a:rPr lang="en-GB" altLang="nl-NL" sz="2400" dirty="0" smtClean="0">
                <a:latin typeface="MUMCTheSansOffice" panose="020B0503040302060204" pitchFamily="34" charset="0"/>
              </a:rPr>
              <a:t>4</a:t>
            </a:r>
            <a:endParaRPr lang="en-GB" altLang="nl-NL" sz="2400" dirty="0">
              <a:latin typeface="MUMCTheSansOffice" panose="020B05030403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86439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2023: IGJ Verbeterdoel </a:t>
            </a:r>
            <a:r>
              <a:rPr lang="nl-NL" dirty="0"/>
              <a:t>Ondervoeding in de </a:t>
            </a:r>
            <a:r>
              <a:rPr lang="nl-NL" dirty="0" err="1"/>
              <a:t>basisset</a:t>
            </a:r>
            <a:r>
              <a:rPr lang="nl-NL" dirty="0"/>
              <a:t> </a:t>
            </a:r>
            <a:r>
              <a:rPr lang="nl-NL" dirty="0" smtClean="0"/>
              <a:t>MSZ</a:t>
            </a:r>
            <a:br>
              <a:rPr lang="nl-NL" dirty="0" smtClean="0"/>
            </a:br>
            <a:r>
              <a:rPr lang="nl-NL" dirty="0" smtClean="0"/>
              <a:t>1 van 9 verbeterdoelen 	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68314" y="1156317"/>
            <a:ext cx="8207375" cy="448073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nl-NL" sz="1500" dirty="0" smtClean="0"/>
              <a:t>In hoeverre is dit verbeterdoel geïmplementeerd (zie onder hulpmiddelen )? </a:t>
            </a:r>
          </a:p>
          <a:p>
            <a:pPr marL="457200" indent="-457200">
              <a:buAutoNum type="arabicPeriod"/>
            </a:pPr>
            <a:r>
              <a:rPr lang="nl-NL" sz="1500" dirty="0" smtClean="0"/>
              <a:t>Hoe </a:t>
            </a:r>
            <a:r>
              <a:rPr lang="nl-NL" sz="1500" dirty="0"/>
              <a:t>analyseert en beoordeelt de instelling haar eigen beleid, op grond van welke gegevens? </a:t>
            </a:r>
            <a:endParaRPr lang="nl-NL" sz="1500" dirty="0" smtClean="0"/>
          </a:p>
          <a:p>
            <a:pPr marL="457200" indent="-457200">
              <a:buAutoNum type="arabicPeriod"/>
            </a:pPr>
            <a:r>
              <a:rPr lang="nl-NL" sz="1500" dirty="0" smtClean="0"/>
              <a:t>Welke </a:t>
            </a:r>
            <a:r>
              <a:rPr lang="nl-NL" sz="1500" dirty="0"/>
              <a:t>verbeteringen gaat de instelling implementeren, op grond van welke bevindingen? </a:t>
            </a:r>
            <a:endParaRPr lang="nl-NL" sz="1500" dirty="0" smtClean="0"/>
          </a:p>
          <a:p>
            <a:pPr marL="457200" indent="-457200">
              <a:buAutoNum type="arabicPeriod"/>
            </a:pPr>
            <a:r>
              <a:rPr lang="nl-NL" sz="1500" dirty="0" smtClean="0"/>
              <a:t>Als u een kleur moet geven aan de stand van zaken in het behalen van het verbeterdoel, geeft u dan rood (doel niet bereikt), oranje (we zijn bezig, nog werk aan de winkel) of groen (doel bereikt)? </a:t>
            </a:r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555755"/>
            <a:ext cx="3813015" cy="3634198"/>
          </a:xfrm>
          <a:prstGeom prst="rect">
            <a:avLst/>
          </a:prstGeom>
        </p:spPr>
      </p:pic>
      <p:sp>
        <p:nvSpPr>
          <p:cNvPr id="7" name="Pijl-rechts 6"/>
          <p:cNvSpPr/>
          <p:nvPr/>
        </p:nvSpPr>
        <p:spPr>
          <a:xfrm>
            <a:off x="1115616" y="4797152"/>
            <a:ext cx="108012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77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0351"/>
            <a:ext cx="9144000" cy="86439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>
                <a:solidFill>
                  <a:srgbClr val="FF0000"/>
                </a:solidFill>
              </a:rPr>
              <a:t>2. Diagnose: </a:t>
            </a:r>
            <a:r>
              <a:rPr lang="nl-NL" dirty="0" smtClean="0"/>
              <a:t>GLIM consensus criteria ondervoeding</a:t>
            </a:r>
            <a:br>
              <a:rPr lang="nl-NL" dirty="0" smtClean="0"/>
            </a:br>
            <a:r>
              <a:rPr lang="en-US" sz="1300" dirty="0"/>
              <a:t>P</a:t>
            </a:r>
            <a:r>
              <a:rPr lang="en-US" sz="1300" dirty="0" smtClean="0"/>
              <a:t>ublished: ESPEN (Europa) in Clinical Nutrition + ASPEN in JPEN (Amerika) 2018, </a:t>
            </a:r>
            <a:r>
              <a:rPr lang="en-US" sz="1300" dirty="0" err="1" smtClean="0"/>
              <a:t>erna</a:t>
            </a:r>
            <a:r>
              <a:rPr lang="en-US" sz="1300" dirty="0" smtClean="0"/>
              <a:t> FELANPE (</a:t>
            </a:r>
            <a:r>
              <a:rPr lang="en-US" sz="1300" dirty="0" err="1" smtClean="0"/>
              <a:t>Latijns</a:t>
            </a:r>
            <a:r>
              <a:rPr lang="en-US" sz="1300" dirty="0" smtClean="0"/>
              <a:t>-Amerika), PENSA </a:t>
            </a:r>
            <a:r>
              <a:rPr lang="en-US" sz="1400" dirty="0" smtClean="0"/>
              <a:t>(</a:t>
            </a:r>
            <a:r>
              <a:rPr lang="en-US" sz="1400" dirty="0" err="1" smtClean="0"/>
              <a:t>Azië</a:t>
            </a:r>
            <a:r>
              <a:rPr lang="en-US" sz="1400" dirty="0" smtClean="0"/>
              <a:t>)</a:t>
            </a:r>
            <a:endParaRPr lang="nl-NL" sz="14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b="1" dirty="0" smtClean="0">
                <a:solidFill>
                  <a:srgbClr val="FF0000"/>
                </a:solidFill>
              </a:rPr>
              <a:t>Screen</a:t>
            </a:r>
            <a:r>
              <a:rPr lang="nl-NL" dirty="0" smtClean="0"/>
              <a:t> op ondervoeding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dirty="0" smtClean="0"/>
              <a:t>Pas de </a:t>
            </a:r>
            <a:r>
              <a:rPr lang="nl-NL" b="1" dirty="0" smtClean="0">
                <a:solidFill>
                  <a:srgbClr val="FF0000"/>
                </a:solidFill>
              </a:rPr>
              <a:t>GLIM-criteria</a:t>
            </a:r>
            <a:r>
              <a:rPr lang="nl-NL" dirty="0" smtClean="0"/>
              <a:t> toe:                                                                    -</a:t>
            </a:r>
            <a:r>
              <a:rPr lang="nl-NL" sz="1800" dirty="0" smtClean="0"/>
              <a:t>fenotypische en etiologische criteria                                                                                                                                            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b="1" dirty="0">
                <a:solidFill>
                  <a:srgbClr val="FF0000"/>
                </a:solidFill>
              </a:rPr>
              <a:t>D</a:t>
            </a:r>
            <a:r>
              <a:rPr lang="nl-NL" b="1" dirty="0" smtClean="0">
                <a:solidFill>
                  <a:srgbClr val="FF0000"/>
                </a:solidFill>
              </a:rPr>
              <a:t>iagnose</a:t>
            </a:r>
            <a:r>
              <a:rPr lang="nl-NL" dirty="0" smtClean="0"/>
              <a:t> ondervoeding?                                                              </a:t>
            </a:r>
            <a:r>
              <a:rPr lang="nl-NL" sz="1800" dirty="0" smtClean="0"/>
              <a:t>---minimaal 1 fenotypisch en 1 etiologisch criterium   </a:t>
            </a:r>
            <a:r>
              <a:rPr lang="nl-NL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dirty="0" smtClean="0"/>
              <a:t>Bepaal de </a:t>
            </a:r>
            <a:r>
              <a:rPr lang="nl-NL" b="1" dirty="0" smtClean="0">
                <a:solidFill>
                  <a:srgbClr val="FF0000"/>
                </a:solidFill>
              </a:rPr>
              <a:t>ernst</a:t>
            </a:r>
            <a:r>
              <a:rPr lang="nl-NL" dirty="0" smtClean="0"/>
              <a:t> van ondervoeding</a:t>
            </a:r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196769"/>
            <a:ext cx="3547150" cy="278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624685"/>
          </a:xfrm>
        </p:spPr>
        <p:txBody>
          <a:bodyPr/>
          <a:lstStyle/>
          <a:p>
            <a:r>
              <a:rPr lang="nl-NL" dirty="0" smtClean="0"/>
              <a:t>		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87323"/>
            <a:ext cx="7200800" cy="584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Disclosures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J.W. Kruimel: No </a:t>
            </a:r>
            <a:r>
              <a:rPr lang="nl-NL" dirty="0" err="1" smtClean="0"/>
              <a:t>disclosures</a:t>
            </a:r>
            <a:endParaRPr lang="nl-NL" dirty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624685"/>
          </a:xfrm>
        </p:spPr>
        <p:txBody>
          <a:bodyPr/>
          <a:lstStyle/>
          <a:p>
            <a:r>
              <a:rPr lang="nl-NL" dirty="0" smtClean="0"/>
              <a:t>		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16632"/>
            <a:ext cx="4680520" cy="579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1240675"/>
          </a:xfrm>
        </p:spPr>
        <p:txBody>
          <a:bodyPr>
            <a:normAutofit/>
          </a:bodyPr>
          <a:lstStyle/>
          <a:p>
            <a:pPr algn="ctr"/>
            <a:r>
              <a:rPr lang="nl-NL" dirty="0" smtClean="0">
                <a:solidFill>
                  <a:srgbClr val="FF0000"/>
                </a:solidFill>
              </a:rPr>
              <a:t>3. Soorten ondervoeding </a:t>
            </a:r>
            <a:r>
              <a:rPr lang="nl-NL" sz="1400" dirty="0" smtClean="0">
                <a:hlinkClick r:id="rId2"/>
              </a:rPr>
              <a:t>www.kenniscentrumondervoeding.nl</a:t>
            </a:r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2400" u="sng" dirty="0" smtClean="0">
                <a:solidFill>
                  <a:srgbClr val="FF0000"/>
                </a:solidFill>
              </a:rPr>
              <a:t>Inflammatie?</a:t>
            </a:r>
            <a:r>
              <a:rPr lang="nl-NL" sz="1400" dirty="0" smtClean="0"/>
              <a:t/>
            </a:r>
            <a:br>
              <a:rPr lang="nl-NL" sz="1400" dirty="0" smtClean="0"/>
            </a:br>
            <a:endParaRPr lang="nl-NL" sz="14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4964"/>
            <a:ext cx="9144000" cy="43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5360" y="190892"/>
            <a:ext cx="7870329" cy="1050018"/>
          </a:xfrm>
        </p:spPr>
        <p:txBody>
          <a:bodyPr>
            <a:normAutofit/>
          </a:bodyPr>
          <a:lstStyle/>
          <a:p>
            <a:pPr algn="ctr"/>
            <a:r>
              <a:rPr lang="nl-NL" dirty="0" err="1" smtClean="0"/>
              <a:t>Nutritional</a:t>
            </a:r>
            <a:r>
              <a:rPr lang="nl-NL" dirty="0"/>
              <a:t> assessment</a:t>
            </a:r>
            <a:br>
              <a:rPr lang="nl-NL" dirty="0"/>
            </a:br>
            <a:r>
              <a:rPr lang="nl-NL" sz="1600" b="0" u="sng" dirty="0">
                <a:hlinkClick r:id="rId3"/>
              </a:rPr>
              <a:t>https://</a:t>
            </a:r>
            <a:r>
              <a:rPr lang="nl-NL" sz="1600" b="0" u="sng" dirty="0" smtClean="0">
                <a:hlinkClick r:id="rId3"/>
              </a:rPr>
              <a:t>nutritionalassessment.nl</a:t>
            </a:r>
            <a:r>
              <a:rPr lang="nl-NL" sz="1600" b="0" u="sng" dirty="0"/>
              <a:t/>
            </a:r>
            <a:br>
              <a:rPr lang="nl-NL" sz="1600" b="0" u="sng" dirty="0"/>
            </a:br>
            <a:r>
              <a:rPr lang="nl-NL" sz="1600" b="0" u="sng" dirty="0"/>
              <a:t>https://</a:t>
            </a:r>
            <a:r>
              <a:rPr lang="nl-NL" sz="1600" b="0" u="sng" dirty="0" smtClean="0"/>
              <a:t>nutritionalassessment.mumc.nl</a:t>
            </a:r>
            <a:endParaRPr lang="nl-NL" sz="1600" b="0" u="sng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207822"/>
            <a:ext cx="2512874" cy="1473434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251520" y="1757716"/>
            <a:ext cx="889247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dirty="0" err="1" smtClean="0">
                <a:solidFill>
                  <a:srgbClr val="004289"/>
                </a:solidFill>
                <a:latin typeface="Droid Serif"/>
              </a:rPr>
              <a:t>Nutritional</a:t>
            </a:r>
            <a:r>
              <a:rPr lang="nl-NL" dirty="0" smtClean="0">
                <a:solidFill>
                  <a:srgbClr val="004289"/>
                </a:solidFill>
                <a:latin typeface="Droid Serif"/>
              </a:rPr>
              <a:t> </a:t>
            </a:r>
            <a:r>
              <a:rPr lang="nl-NL" dirty="0">
                <a:solidFill>
                  <a:srgbClr val="004289"/>
                </a:solidFill>
                <a:latin typeface="Droid Serif"/>
              </a:rPr>
              <a:t>assessment is het systematisch beoordelen van de voedingstoestand en voedingsbehoefte. </a:t>
            </a:r>
            <a:endParaRPr lang="nl-NL" dirty="0" smtClean="0">
              <a:solidFill>
                <a:srgbClr val="004289"/>
              </a:solidFill>
              <a:latin typeface="Droid Serif"/>
            </a:endParaRPr>
          </a:p>
          <a:p>
            <a:pPr fontAlgn="base"/>
            <a:r>
              <a:rPr lang="nl-NL" dirty="0" smtClean="0">
                <a:solidFill>
                  <a:srgbClr val="004289"/>
                </a:solidFill>
                <a:latin typeface="Droid Serif"/>
              </a:rPr>
              <a:t>Op een gestructureerde wijze (subjectief en objectief) worden metingen gedaan die in te delen zijn in drie domeinen:</a:t>
            </a:r>
          </a:p>
          <a:p>
            <a:pPr fontAlgn="base"/>
            <a:endParaRPr lang="nl-NL" dirty="0" smtClean="0">
              <a:solidFill>
                <a:srgbClr val="004289"/>
              </a:solidFill>
              <a:latin typeface="Droid Serif"/>
            </a:endParaRPr>
          </a:p>
          <a:p>
            <a:pPr fontAlgn="base">
              <a:buFont typeface="+mj-lt"/>
              <a:buAutoNum type="arabicPeriod"/>
            </a:pPr>
            <a:r>
              <a:rPr lang="nl-NL" sz="1600" dirty="0" smtClean="0">
                <a:solidFill>
                  <a:srgbClr val="FF0000"/>
                </a:solidFill>
                <a:hlinkClick r:id="rId6"/>
              </a:rPr>
              <a:t>voedselinname</a:t>
            </a:r>
            <a:r>
              <a:rPr lang="nl-NL" sz="1600" dirty="0">
                <a:solidFill>
                  <a:srgbClr val="FF0000"/>
                </a:solidFill>
                <a:hlinkClick r:id="rId6"/>
              </a:rPr>
              <a:t>, verbruik en verliezen</a:t>
            </a:r>
            <a:endParaRPr lang="nl-NL" sz="1600" dirty="0">
              <a:solidFill>
                <a:srgbClr val="FF0000"/>
              </a:solidFill>
            </a:endParaRPr>
          </a:p>
          <a:p>
            <a:pPr fontAlgn="base">
              <a:buFont typeface="+mj-lt"/>
              <a:buAutoNum type="arabicPeriod"/>
            </a:pPr>
            <a:r>
              <a:rPr lang="nl-NL" sz="1600" dirty="0">
                <a:solidFill>
                  <a:srgbClr val="FF0000"/>
                </a:solidFill>
                <a:hlinkClick r:id="rId7"/>
              </a:rPr>
              <a:t>lichaamssamenstelling en nutriëntenreserves</a:t>
            </a:r>
            <a:endParaRPr lang="nl-NL" sz="1600" dirty="0">
              <a:solidFill>
                <a:srgbClr val="FF0000"/>
              </a:solidFill>
            </a:endParaRPr>
          </a:p>
          <a:p>
            <a:pPr fontAlgn="base">
              <a:buFont typeface="+mj-lt"/>
              <a:buAutoNum type="arabicPeriod"/>
            </a:pPr>
            <a:r>
              <a:rPr lang="nl-NL" sz="1600" dirty="0">
                <a:solidFill>
                  <a:srgbClr val="FF0000"/>
                </a:solidFill>
                <a:hlinkClick r:id="rId8"/>
              </a:rPr>
              <a:t>functionele </a:t>
            </a:r>
            <a:r>
              <a:rPr lang="nl-NL" sz="1600" dirty="0" smtClean="0">
                <a:solidFill>
                  <a:srgbClr val="FF0000"/>
                </a:solidFill>
                <a:hlinkClick r:id="rId8"/>
              </a:rPr>
              <a:t>parameters</a:t>
            </a:r>
            <a:endParaRPr lang="nl-NL" sz="1600" dirty="0" smtClean="0">
              <a:solidFill>
                <a:srgbClr val="FF0000"/>
              </a:solidFill>
            </a:endParaRPr>
          </a:p>
          <a:p>
            <a:pPr fontAlgn="base">
              <a:buFont typeface="+mj-lt"/>
              <a:buAutoNum type="arabicPeriod"/>
            </a:pPr>
            <a:endParaRPr lang="nl-NL" sz="1600" dirty="0">
              <a:solidFill>
                <a:srgbClr val="FF0000"/>
              </a:solidFill>
            </a:endParaRPr>
          </a:p>
          <a:p>
            <a:pPr fontAlgn="base"/>
            <a:r>
              <a:rPr lang="nl-NL" sz="1200" dirty="0" smtClean="0">
                <a:solidFill>
                  <a:srgbClr val="FF0000"/>
                </a:solidFill>
              </a:rPr>
              <a:t>Indirecte calorimetrie, BIA (Bio-elektrische Impedantie Analyse),</a:t>
            </a:r>
          </a:p>
          <a:p>
            <a:pPr fontAlgn="base"/>
            <a:r>
              <a:rPr lang="nl-NL" sz="1200" dirty="0">
                <a:solidFill>
                  <a:srgbClr val="FF0000"/>
                </a:solidFill>
              </a:rPr>
              <a:t>h</a:t>
            </a:r>
            <a:r>
              <a:rPr lang="nl-NL" sz="1200" dirty="0" smtClean="0">
                <a:solidFill>
                  <a:srgbClr val="FF0000"/>
                </a:solidFill>
              </a:rPr>
              <a:t>uidplooimeting, handknijpkracht</a:t>
            </a:r>
            <a:endParaRPr lang="nl-NL" sz="1200" dirty="0">
              <a:solidFill>
                <a:srgbClr val="FF0000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6795" y="2642616"/>
            <a:ext cx="4503295" cy="3294564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486" y="4589260"/>
            <a:ext cx="3943786" cy="121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04663"/>
            <a:ext cx="8229600" cy="792089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Casus </a:t>
            </a:r>
            <a:br>
              <a:rPr lang="nl-NL" dirty="0" smtClean="0"/>
            </a:br>
            <a:r>
              <a:rPr lang="nl-NL" dirty="0" smtClean="0"/>
              <a:t>vrouw 55 jaar: malabsorptie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90538" y="1604963"/>
            <a:ext cx="8545958" cy="4272309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nl-NL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smtClean="0"/>
              <a:t>1994 Mason maagverkleining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smtClean="0"/>
              <a:t>1995 Revisie Mason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smtClean="0"/>
              <a:t>1997 </a:t>
            </a:r>
            <a:r>
              <a:rPr lang="nl-NL" dirty="0" err="1" smtClean="0"/>
              <a:t>Gastric</a:t>
            </a:r>
            <a:r>
              <a:rPr lang="nl-NL" dirty="0" smtClean="0"/>
              <a:t> bypass operatie, erna dumping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smtClean="0"/>
              <a:t>2012 Revisie </a:t>
            </a:r>
            <a:r>
              <a:rPr lang="nl-NL" dirty="0" err="1" smtClean="0"/>
              <a:t>gastric</a:t>
            </a:r>
            <a:r>
              <a:rPr lang="nl-NL" dirty="0" smtClean="0"/>
              <a:t> bypass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smtClean="0"/>
              <a:t>2017 Dunne darmischemie, resectie 100 cm dunne darm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smtClean="0"/>
              <a:t>2018 Verwijdering geërodeerde maagband, overhechten dunne darmperforatie, </a:t>
            </a:r>
            <a:r>
              <a:rPr lang="nl-NL" dirty="0" err="1" smtClean="0"/>
              <a:t>abcedering</a:t>
            </a:r>
            <a:r>
              <a:rPr lang="nl-NL" dirty="0" smtClean="0"/>
              <a:t>, TPV 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u="sng" dirty="0" smtClean="0"/>
              <a:t>2021 Genk: Afbraak </a:t>
            </a:r>
            <a:r>
              <a:rPr lang="nl-NL" u="sng" dirty="0" err="1" smtClean="0"/>
              <a:t>gastric</a:t>
            </a:r>
            <a:r>
              <a:rPr lang="nl-NL" u="sng" dirty="0" smtClean="0"/>
              <a:t> bypass </a:t>
            </a:r>
            <a:endParaRPr lang="nl-NL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2 m </a:t>
            </a:r>
            <a:r>
              <a:rPr lang="nl-NL" dirty="0"/>
              <a:t>dunne darm </a:t>
            </a:r>
            <a:r>
              <a:rPr lang="nl-NL" dirty="0" smtClean="0"/>
              <a:t>over</a:t>
            </a:r>
            <a:r>
              <a:rPr lang="nl-NL" dirty="0"/>
              <a:t>, IC-klep en colon in </a:t>
            </a:r>
            <a:r>
              <a:rPr lang="nl-NL" dirty="0" smtClean="0"/>
              <a:t>situ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1900" i="1" dirty="0" smtClean="0">
                <a:solidFill>
                  <a:srgbClr val="00B050"/>
                </a:solidFill>
              </a:rPr>
              <a:t>Risico </a:t>
            </a:r>
            <a:r>
              <a:rPr lang="nl-NL" sz="1900" i="1" dirty="0">
                <a:solidFill>
                  <a:srgbClr val="00B050"/>
                </a:solidFill>
              </a:rPr>
              <a:t>SBS</a:t>
            </a:r>
            <a:r>
              <a:rPr lang="nl-NL" sz="1900" i="1" dirty="0" smtClean="0">
                <a:solidFill>
                  <a:srgbClr val="00B050"/>
                </a:solidFill>
              </a:rPr>
              <a:t>: </a:t>
            </a:r>
            <a:r>
              <a:rPr lang="nl-NL" sz="1900" i="1" dirty="0" err="1" smtClean="0">
                <a:solidFill>
                  <a:srgbClr val="00B050"/>
                </a:solidFill>
              </a:rPr>
              <a:t>Ileostomie</a:t>
            </a:r>
            <a:r>
              <a:rPr lang="nl-NL" sz="1900" i="1" dirty="0" smtClean="0">
                <a:solidFill>
                  <a:srgbClr val="00B050"/>
                </a:solidFill>
              </a:rPr>
              <a:t> </a:t>
            </a:r>
            <a:r>
              <a:rPr lang="nl-NL" sz="1900" i="1" dirty="0">
                <a:solidFill>
                  <a:srgbClr val="00B050"/>
                </a:solidFill>
              </a:rPr>
              <a:t>en &lt; 2 m </a:t>
            </a:r>
            <a:r>
              <a:rPr lang="nl-NL" sz="1900" i="1" dirty="0" smtClean="0">
                <a:solidFill>
                  <a:srgbClr val="00B050"/>
                </a:solidFill>
              </a:rPr>
              <a:t>dunne darm; intact </a:t>
            </a:r>
            <a:r>
              <a:rPr lang="nl-NL" sz="1900" i="1" dirty="0">
                <a:solidFill>
                  <a:srgbClr val="00B050"/>
                </a:solidFill>
              </a:rPr>
              <a:t>colon + IC-klep en &lt; 1 m </a:t>
            </a:r>
            <a:r>
              <a:rPr lang="nl-NL" sz="1900" i="1" dirty="0" smtClean="0">
                <a:solidFill>
                  <a:srgbClr val="00B050"/>
                </a:solidFill>
              </a:rPr>
              <a:t>dunne darm</a:t>
            </a:r>
            <a:endParaRPr lang="nl-NL" sz="1900" i="1" dirty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9" y="11088"/>
            <a:ext cx="1655692" cy="149433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92795"/>
            <a:ext cx="220390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MUMC+ in 2022</a:t>
            </a:r>
            <a:br>
              <a:rPr lang="nl-NL" dirty="0" smtClean="0"/>
            </a:br>
            <a:r>
              <a:rPr lang="nl-NL" dirty="0" smtClean="0">
                <a:solidFill>
                  <a:srgbClr val="FF0000"/>
                </a:solidFill>
              </a:rPr>
              <a:t>“Kwashiorkor”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777874" y="2132856"/>
            <a:ext cx="7920039" cy="383316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err="1"/>
              <a:t>Hypoalbuminemie</a:t>
            </a:r>
            <a:r>
              <a:rPr lang="nl-NL" sz="2200" dirty="0"/>
              <a:t> </a:t>
            </a:r>
            <a:r>
              <a:rPr lang="nl-NL" sz="2200" dirty="0" smtClean="0"/>
              <a:t>met oedeem +++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V</a:t>
            </a:r>
            <a:r>
              <a:rPr lang="nl-NL" sz="2200" dirty="0" smtClean="0"/>
              <a:t>erlaagde </a:t>
            </a:r>
            <a:r>
              <a:rPr lang="nl-NL" sz="2200" dirty="0"/>
              <a:t>transporteiwitten (</a:t>
            </a:r>
            <a:r>
              <a:rPr lang="nl-NL" sz="2200" dirty="0" err="1"/>
              <a:t>haptoglobine</a:t>
            </a:r>
            <a:r>
              <a:rPr lang="nl-NL" sz="2200" dirty="0"/>
              <a:t>, transferrine)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Verlaagd Kalium, Magnesium, Fosfaat en Zink (</a:t>
            </a:r>
            <a:r>
              <a:rPr lang="nl-NL" sz="2200" dirty="0" err="1"/>
              <a:t>acrodermatitis</a:t>
            </a:r>
            <a:r>
              <a:rPr lang="nl-NL" sz="2200" dirty="0"/>
              <a:t> </a:t>
            </a:r>
            <a:r>
              <a:rPr lang="nl-NL" sz="2200" dirty="0" err="1"/>
              <a:t>enteropathica</a:t>
            </a:r>
            <a:r>
              <a:rPr lang="nl-NL" sz="22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Deficiëntie Vitamine B12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err="1"/>
              <a:t>Steatorroe</a:t>
            </a:r>
            <a:r>
              <a:rPr lang="nl-NL" sz="2200" dirty="0"/>
              <a:t> met verlaagde lipiden, Vitamine A, Vitamine K en Vitamine D (osteomalacie, heupfractuur </a:t>
            </a:r>
            <a:r>
              <a:rPr lang="nl-NL" sz="2200" dirty="0" err="1"/>
              <a:t>bdz</a:t>
            </a:r>
            <a:r>
              <a:rPr lang="nl-NL" sz="220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err="1"/>
              <a:t>Burning</a:t>
            </a:r>
            <a:r>
              <a:rPr lang="nl-NL" sz="2200" dirty="0"/>
              <a:t> </a:t>
            </a:r>
            <a:r>
              <a:rPr lang="nl-NL" sz="2200" dirty="0" err="1"/>
              <a:t>mouth</a:t>
            </a:r>
            <a:r>
              <a:rPr lang="nl-NL" sz="2200" dirty="0"/>
              <a:t> </a:t>
            </a:r>
            <a:r>
              <a:rPr lang="nl-NL" sz="2200" dirty="0" err="1"/>
              <a:t>syndrome</a:t>
            </a: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Neuropathie na vitamine deficiënties en … </a:t>
            </a:r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201483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775755"/>
          </a:xfrm>
        </p:spPr>
        <p:txBody>
          <a:bodyPr/>
          <a:lstStyle/>
          <a:p>
            <a:pPr algn="ctr"/>
            <a:r>
              <a:rPr lang="nl-NL" dirty="0" smtClean="0"/>
              <a:t>Casus: bijkomend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83568" y="1589011"/>
            <a:ext cx="8207375" cy="403225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Analyse hepatologie naar hemochromatose i.v.m. </a:t>
            </a:r>
            <a:r>
              <a:rPr lang="nl-NL" dirty="0" err="1" smtClean="0"/>
              <a:t>hyperferritinemie</a:t>
            </a:r>
            <a:r>
              <a:rPr lang="nl-NL" dirty="0" smtClean="0"/>
              <a:t> in gang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Leversteatose S3F0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u="sng" dirty="0" smtClean="0"/>
              <a:t>Alcohol: dagelijks enkele glazen wijn:</a:t>
            </a:r>
            <a:r>
              <a:rPr lang="nl-NL" dirty="0" smtClean="0"/>
              <a:t> Gesprek!</a:t>
            </a:r>
            <a:endParaRPr lang="nl-NL" u="sng" dirty="0" smtClean="0"/>
          </a:p>
          <a:p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Alcohol stop, GGZ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Diëtiste </a:t>
            </a:r>
            <a:r>
              <a:rPr lang="nl-NL" sz="1700" dirty="0" smtClean="0"/>
              <a:t>(drinkvoeding, 2dd </a:t>
            </a:r>
            <a:r>
              <a:rPr lang="nl-NL" sz="1700" dirty="0" err="1" smtClean="0"/>
              <a:t>Prosource</a:t>
            </a:r>
            <a:r>
              <a:rPr lang="nl-NL" sz="1700" dirty="0" smtClean="0"/>
              <a:t>), </a:t>
            </a:r>
            <a:r>
              <a:rPr lang="nl-NL" dirty="0" smtClean="0"/>
              <a:t>Metamucil, </a:t>
            </a:r>
            <a:r>
              <a:rPr lang="nl-NL" dirty="0" err="1" smtClean="0"/>
              <a:t>Panzytrat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Vitaminesuppletie, Calcium/vitamine D 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SlowK</a:t>
            </a:r>
            <a:r>
              <a:rPr lang="nl-NL" dirty="0" smtClean="0"/>
              <a:t>, Furosemide vervangen door Spironolacton, PPI stop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Zinksulfaat-drank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988840"/>
            <a:ext cx="216632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624685"/>
          </a:xfrm>
        </p:spPr>
        <p:txBody>
          <a:bodyPr/>
          <a:lstStyle/>
          <a:p>
            <a:pPr algn="ctr"/>
            <a:r>
              <a:rPr lang="nl-NL" dirty="0" smtClean="0"/>
              <a:t>Casus: beloop 2023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70118" y="764704"/>
            <a:ext cx="8568182" cy="4656321"/>
          </a:xfrm>
        </p:spPr>
        <p:txBody>
          <a:bodyPr/>
          <a:lstStyle/>
          <a:p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Problemen vaattoegang: PAC voor </a:t>
            </a:r>
            <a:r>
              <a:rPr lang="nl-NL" dirty="0" err="1" smtClean="0"/>
              <a:t>labcontrole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Collumfractuur</a:t>
            </a:r>
            <a:r>
              <a:rPr lang="nl-NL" dirty="0" smtClean="0"/>
              <a:t>, vertraagde fractuur genezing, revalidatie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u="sng" dirty="0"/>
              <a:t>K</a:t>
            </a:r>
            <a:r>
              <a:rPr lang="nl-NL" u="sng" dirty="0" smtClean="0"/>
              <a:t>lachtenvrij, alcohol stop 1 jaar: voelt zich prima, energie</a:t>
            </a:r>
          </a:p>
          <a:p>
            <a:endParaRPr lang="nl-NL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06.2023: Patiënte en partner hebben besloten terug te verhuizen naar Spanje! </a:t>
            </a:r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02" y="3928786"/>
            <a:ext cx="3234479" cy="18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1" y="260351"/>
            <a:ext cx="7942262" cy="50435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Gevolgen ondervoeding en casus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843" y="1714412"/>
            <a:ext cx="6096313" cy="34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1" y="12861"/>
            <a:ext cx="7942262" cy="639590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Take home </a:t>
            </a:r>
            <a:r>
              <a:rPr lang="nl-NL" dirty="0" err="1" smtClean="0"/>
              <a:t>messages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79425" y="652451"/>
            <a:ext cx="8557071" cy="544951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 smtClean="0">
                <a:solidFill>
                  <a:srgbClr val="004289"/>
                </a:solidFill>
              </a:rPr>
              <a:t>Goede </a:t>
            </a:r>
            <a:r>
              <a:rPr lang="nl-NL" sz="1800" b="1" dirty="0" smtClean="0">
                <a:solidFill>
                  <a:srgbClr val="FF0000"/>
                </a:solidFill>
              </a:rPr>
              <a:t>voedingstoestand</a:t>
            </a:r>
            <a:r>
              <a:rPr lang="nl-NL" sz="1800" b="1" dirty="0" smtClean="0">
                <a:solidFill>
                  <a:srgbClr val="004289"/>
                </a:solidFill>
              </a:rPr>
              <a:t> is essentieel voor gunstig beloop/herstel ziekte: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nl-NL" sz="1600" dirty="0" smtClean="0">
                <a:solidFill>
                  <a:srgbClr val="004289"/>
                </a:solidFill>
              </a:rPr>
              <a:t>Bepalen </a:t>
            </a:r>
            <a:r>
              <a:rPr lang="nl-NL" sz="1600" dirty="0">
                <a:solidFill>
                  <a:srgbClr val="004289"/>
                </a:solidFill>
              </a:rPr>
              <a:t>van </a:t>
            </a:r>
            <a:r>
              <a:rPr lang="nl-NL" sz="1600" dirty="0" smtClean="0">
                <a:solidFill>
                  <a:srgbClr val="004289"/>
                </a:solidFill>
              </a:rPr>
              <a:t>voedingstoestand </a:t>
            </a:r>
            <a:r>
              <a:rPr lang="nl-NL" sz="1600" dirty="0">
                <a:solidFill>
                  <a:srgbClr val="004289"/>
                </a:solidFill>
              </a:rPr>
              <a:t>zou in ziekenhuizen net zo gebruikelijk </a:t>
            </a:r>
            <a:r>
              <a:rPr lang="nl-NL" sz="1600" dirty="0" smtClean="0">
                <a:solidFill>
                  <a:srgbClr val="004289"/>
                </a:solidFill>
              </a:rPr>
              <a:t>moeten </a:t>
            </a:r>
            <a:r>
              <a:rPr lang="nl-NL" sz="1600" dirty="0">
                <a:solidFill>
                  <a:srgbClr val="004289"/>
                </a:solidFill>
              </a:rPr>
              <a:t>zijn als </a:t>
            </a:r>
            <a:r>
              <a:rPr lang="nl-NL" sz="1600" dirty="0" smtClean="0">
                <a:solidFill>
                  <a:srgbClr val="004289"/>
                </a:solidFill>
              </a:rPr>
              <a:t>het meten </a:t>
            </a:r>
            <a:r>
              <a:rPr lang="nl-NL" sz="1600" dirty="0">
                <a:solidFill>
                  <a:srgbClr val="004289"/>
                </a:solidFill>
              </a:rPr>
              <a:t>van bloeddruk en temperatuur! </a:t>
            </a:r>
            <a:r>
              <a:rPr lang="nl-NL" sz="1200" dirty="0">
                <a:solidFill>
                  <a:srgbClr val="004289"/>
                </a:solidFill>
              </a:rPr>
              <a:t>(</a:t>
            </a:r>
            <a:r>
              <a:rPr lang="nl-NL" sz="1200" dirty="0" smtClean="0">
                <a:solidFill>
                  <a:srgbClr val="004289"/>
                </a:solidFill>
              </a:rPr>
              <a:t>Kruizenga)</a:t>
            </a:r>
            <a:endParaRPr lang="nl-NL" sz="1200" b="1" dirty="0" smtClean="0">
              <a:solidFill>
                <a:srgbClr val="00428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 smtClean="0">
                <a:solidFill>
                  <a:srgbClr val="FF0000"/>
                </a:solidFill>
              </a:rPr>
              <a:t>25% </a:t>
            </a:r>
            <a:r>
              <a:rPr lang="nl-NL" sz="1800" b="1" dirty="0" smtClean="0">
                <a:solidFill>
                  <a:srgbClr val="004289"/>
                </a:solidFill>
              </a:rPr>
              <a:t>van de MDL-patiënten heeft (risico) op ondervoeding bij opname 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b="1" dirty="0" smtClean="0">
                <a:solidFill>
                  <a:srgbClr val="FF0000"/>
                </a:solidFill>
              </a:rPr>
              <a:t>3 </a:t>
            </a:r>
            <a:r>
              <a:rPr lang="nl-NL" sz="1800" b="1" dirty="0" smtClean="0">
                <a:solidFill>
                  <a:srgbClr val="004289"/>
                </a:solidFill>
              </a:rPr>
              <a:t>stappen voor diagnose ondervoeding: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nl-NL" sz="1600" b="1" dirty="0" smtClean="0">
                <a:solidFill>
                  <a:srgbClr val="FF0000"/>
                </a:solidFill>
              </a:rPr>
              <a:t>1. </a:t>
            </a:r>
            <a:r>
              <a:rPr lang="nl-NL" sz="1600" dirty="0" smtClean="0"/>
              <a:t>Screenen op ondervoeding, </a:t>
            </a:r>
            <a:r>
              <a:rPr lang="nl-NL" sz="1600" b="1" dirty="0" smtClean="0">
                <a:solidFill>
                  <a:srgbClr val="FF0000"/>
                </a:solidFill>
              </a:rPr>
              <a:t>2.</a:t>
            </a:r>
            <a:r>
              <a:rPr lang="nl-NL" sz="1600" dirty="0" smtClean="0"/>
              <a:t> diagnose ondervoeding, </a:t>
            </a:r>
            <a:r>
              <a:rPr lang="nl-NL" sz="1600" b="1" dirty="0" smtClean="0">
                <a:solidFill>
                  <a:srgbClr val="FF0000"/>
                </a:solidFill>
              </a:rPr>
              <a:t>3.</a:t>
            </a:r>
            <a:r>
              <a:rPr lang="nl-NL" sz="1600" dirty="0" smtClean="0"/>
              <a:t> soort ondervoeding</a:t>
            </a:r>
            <a:endParaRPr lang="nl-NL" sz="16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b="1" dirty="0" smtClean="0">
                <a:solidFill>
                  <a:srgbClr val="FF0000"/>
                </a:solidFill>
              </a:rPr>
              <a:t>Tools: 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nl-NL" sz="1600" dirty="0" smtClean="0">
                <a:solidFill>
                  <a:srgbClr val="004289"/>
                </a:solidFill>
              </a:rPr>
              <a:t>Klinische blik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4289"/>
                </a:solidFill>
              </a:rPr>
              <a:t>S</a:t>
            </a:r>
            <a:r>
              <a:rPr lang="nl-NL" sz="1600" dirty="0" smtClean="0">
                <a:solidFill>
                  <a:srgbClr val="004289"/>
                </a:solidFill>
              </a:rPr>
              <a:t>creeningsmethode: MUST/SNAQ  </a:t>
            </a:r>
          </a:p>
          <a:p>
            <a:pPr marL="1485900" lvl="2" indent="-342900">
              <a:buFont typeface="Wingdings" panose="05000000000000000000" pitchFamily="2" charset="2"/>
              <a:buChar char="ü"/>
            </a:pPr>
            <a:r>
              <a:rPr lang="nl-NL" sz="1600" b="1" u="sng" dirty="0" smtClean="0">
                <a:solidFill>
                  <a:srgbClr val="004289"/>
                </a:solidFill>
              </a:rPr>
              <a:t>BMI</a:t>
            </a:r>
            <a:r>
              <a:rPr lang="nl-NL" sz="1600" dirty="0" smtClean="0">
                <a:solidFill>
                  <a:srgbClr val="004289"/>
                </a:solidFill>
              </a:rPr>
              <a:t>, </a:t>
            </a:r>
            <a:r>
              <a:rPr lang="nl-NL" sz="1600" b="1" u="sng" dirty="0" smtClean="0">
                <a:solidFill>
                  <a:srgbClr val="004289"/>
                </a:solidFill>
              </a:rPr>
              <a:t>% gewichtsverlies</a:t>
            </a:r>
            <a:r>
              <a:rPr lang="nl-NL" sz="1600" dirty="0" smtClean="0">
                <a:solidFill>
                  <a:srgbClr val="004289"/>
                </a:solidFill>
              </a:rPr>
              <a:t>, verminderde </a:t>
            </a:r>
            <a:r>
              <a:rPr lang="nl-NL" sz="1600" dirty="0">
                <a:solidFill>
                  <a:srgbClr val="004289"/>
                </a:solidFill>
              </a:rPr>
              <a:t>intake (&gt; 5 </a:t>
            </a:r>
            <a:r>
              <a:rPr lang="nl-NL" sz="1600" dirty="0" smtClean="0">
                <a:solidFill>
                  <a:srgbClr val="004289"/>
                </a:solidFill>
              </a:rPr>
              <a:t>dagen), ernst ziekte </a:t>
            </a:r>
            <a:endParaRPr lang="nl-NL" sz="1600" dirty="0">
              <a:solidFill>
                <a:srgbClr val="004289"/>
              </a:solidFill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nl-NL" sz="1600" dirty="0" smtClean="0">
                <a:solidFill>
                  <a:srgbClr val="004289"/>
                </a:solidFill>
              </a:rPr>
              <a:t>GLIM-criteria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nl-NL" sz="1600" dirty="0" err="1" smtClean="0">
                <a:solidFill>
                  <a:srgbClr val="004289"/>
                </a:solidFill>
              </a:rPr>
              <a:t>Nutritional</a:t>
            </a:r>
            <a:r>
              <a:rPr lang="nl-NL" sz="1600" dirty="0" smtClean="0">
                <a:solidFill>
                  <a:srgbClr val="004289"/>
                </a:solidFill>
              </a:rPr>
              <a:t> assessment</a:t>
            </a:r>
            <a:endParaRPr lang="nl-NL" sz="1600" b="1" dirty="0">
              <a:solidFill>
                <a:srgbClr val="FF0000"/>
              </a:solidFill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endParaRPr lang="nl-NL" sz="18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b="1" dirty="0" smtClean="0">
                <a:solidFill>
                  <a:srgbClr val="004289"/>
                </a:solidFill>
              </a:rPr>
              <a:t>Actie !!!: </a:t>
            </a:r>
            <a:r>
              <a:rPr lang="nl-NL" sz="1800" b="1" dirty="0" smtClean="0">
                <a:solidFill>
                  <a:srgbClr val="FF0000"/>
                </a:solidFill>
              </a:rPr>
              <a:t>juiste voedingstherapie</a:t>
            </a:r>
          </a:p>
          <a:p>
            <a:r>
              <a:rPr lang="nl-NL" sz="1700" dirty="0"/>
              <a:t> </a:t>
            </a:r>
            <a:endParaRPr lang="nl-NL" sz="17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 smtClean="0">
              <a:solidFill>
                <a:srgbClr val="FF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6" y="86192"/>
            <a:ext cx="628188" cy="948964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636" y="116632"/>
            <a:ext cx="628188" cy="9489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3942" y="5013176"/>
            <a:ext cx="627942" cy="95105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2" y="5013176"/>
            <a:ext cx="627942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4938" y="44625"/>
            <a:ext cx="8229600" cy="694588"/>
          </a:xfrm>
        </p:spPr>
        <p:txBody>
          <a:bodyPr/>
          <a:lstStyle/>
          <a:p>
            <a:pPr algn="ctr"/>
            <a:r>
              <a:rPr lang="nl-NL" dirty="0" smtClean="0"/>
              <a:t>Literatuur/info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860630"/>
            <a:ext cx="9144000" cy="5088650"/>
          </a:xfrm>
        </p:spPr>
        <p:txBody>
          <a:bodyPr>
            <a:normAutofit fontScale="850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FF0000"/>
                </a:solidFill>
              </a:rPr>
              <a:t>Kenniscentrumondervoeding.nl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FF0000"/>
                </a:solidFill>
              </a:rPr>
              <a:t>Richtlijn</a:t>
            </a:r>
            <a:r>
              <a:rPr lang="nl-NL" dirty="0" smtClean="0"/>
              <a:t> </a:t>
            </a:r>
            <a:r>
              <a:rPr lang="nl-NL" b="1" dirty="0" smtClean="0">
                <a:solidFill>
                  <a:srgbClr val="FF0000"/>
                </a:solidFill>
              </a:rPr>
              <a:t>ondervoeding 2019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FF0000"/>
                </a:solidFill>
              </a:rPr>
              <a:t>GLIM consensus </a:t>
            </a:r>
            <a:r>
              <a:rPr lang="nl-NL" dirty="0"/>
              <a:t>criteria ondervoeding</a:t>
            </a:r>
            <a:br>
              <a:rPr lang="nl-NL" dirty="0"/>
            </a:br>
            <a:r>
              <a:rPr lang="en-US" sz="1400" dirty="0"/>
              <a:t>Simultaneously published: ESPEN (Europa) in Clinical Nutrition + ASPEN in JPEN (Amerika) </a:t>
            </a:r>
            <a:r>
              <a:rPr lang="en-US" sz="1400" dirty="0" smtClean="0"/>
              <a:t>2018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ESPEN guidelines on definitions and terminology of clinical </a:t>
            </a:r>
            <a:r>
              <a:rPr lang="en-US" b="1" dirty="0" smtClean="0">
                <a:solidFill>
                  <a:srgbClr val="FF0000"/>
                </a:solidFill>
              </a:rPr>
              <a:t>nutrition 2017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FF0000"/>
                </a:solidFill>
                <a:hlinkClick r:id="rId3"/>
              </a:rPr>
              <a:t>ASPEN | </a:t>
            </a:r>
            <a:r>
              <a:rPr lang="nl-NL" b="1" dirty="0" err="1">
                <a:solidFill>
                  <a:srgbClr val="FF0000"/>
                </a:solidFill>
                <a:hlinkClick r:id="rId3"/>
              </a:rPr>
              <a:t>Malnutrition</a:t>
            </a:r>
            <a:r>
              <a:rPr lang="nl-NL" b="1" dirty="0">
                <a:solidFill>
                  <a:srgbClr val="FF0000"/>
                </a:solidFill>
                <a:hlinkClick r:id="rId3"/>
              </a:rPr>
              <a:t> Solution Center (nutritioncare.org)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nl-NL" b="1" dirty="0" smtClean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FF0000"/>
                </a:solidFill>
              </a:rPr>
              <a:t>Leerboek Voeding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FF0000"/>
                </a:solidFill>
              </a:rPr>
              <a:t>E-</a:t>
            </a:r>
            <a:r>
              <a:rPr lang="nl-NL" b="1" dirty="0" err="1" smtClean="0">
                <a:solidFill>
                  <a:srgbClr val="FF0000"/>
                </a:solidFill>
              </a:rPr>
              <a:t>learning</a:t>
            </a:r>
            <a:r>
              <a:rPr lang="nl-NL" b="1" dirty="0" smtClean="0">
                <a:solidFill>
                  <a:srgbClr val="FF0000"/>
                </a:solidFill>
              </a:rPr>
              <a:t> Voeding de basis</a:t>
            </a:r>
            <a:r>
              <a:rPr lang="nl-NL" dirty="0" smtClean="0"/>
              <a:t>: DLO NVMDL</a:t>
            </a:r>
            <a:endParaRPr lang="nl-NL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nl-NL" b="1" dirty="0" smtClean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nl-NL" b="1" dirty="0" smtClean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nl-NL" b="1" dirty="0" smtClean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b="1" dirty="0" err="1" smtClean="0">
                <a:solidFill>
                  <a:srgbClr val="FF0000"/>
                </a:solidFill>
              </a:rPr>
              <a:t>Nutritional</a:t>
            </a:r>
            <a:r>
              <a:rPr lang="nl-NL" b="1" dirty="0" smtClean="0">
                <a:solidFill>
                  <a:srgbClr val="FF0000"/>
                </a:solidFill>
              </a:rPr>
              <a:t> assessment: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700" dirty="0" smtClean="0">
                <a:solidFill>
                  <a:srgbClr val="004289"/>
                </a:solidFill>
                <a:hlinkClick r:id="rId4"/>
              </a:rPr>
              <a:t>https</a:t>
            </a:r>
            <a:r>
              <a:rPr lang="nl-NL" sz="1700" dirty="0">
                <a:solidFill>
                  <a:srgbClr val="004289"/>
                </a:solidFill>
                <a:hlinkClick r:id="rId4"/>
              </a:rPr>
              <a:t>://nutritionalasessment.nl</a:t>
            </a:r>
            <a:r>
              <a:rPr lang="nl-NL" sz="1700" dirty="0">
                <a:solidFill>
                  <a:srgbClr val="004289"/>
                </a:solidFill>
              </a:rPr>
              <a:t>   </a:t>
            </a:r>
            <a:r>
              <a:rPr lang="nl-NL" sz="1700" u="sng" dirty="0" smtClean="0">
                <a:solidFill>
                  <a:srgbClr val="004289"/>
                </a:solidFill>
                <a:hlinkClick r:id="rId5"/>
              </a:rPr>
              <a:t>https</a:t>
            </a:r>
            <a:r>
              <a:rPr lang="nl-NL" sz="1700" u="sng" dirty="0">
                <a:solidFill>
                  <a:srgbClr val="004289"/>
                </a:solidFill>
                <a:hlinkClick r:id="rId5"/>
              </a:rPr>
              <a:t>://</a:t>
            </a:r>
            <a:r>
              <a:rPr lang="nl-NL" sz="1700" u="sng" dirty="0" smtClean="0">
                <a:solidFill>
                  <a:srgbClr val="004289"/>
                </a:solidFill>
                <a:hlinkClick r:id="rId5"/>
              </a:rPr>
              <a:t>nutritionalassessment.mumc.nl</a:t>
            </a:r>
            <a:endParaRPr lang="nl-NL" sz="1700" u="sng" dirty="0">
              <a:solidFill>
                <a:srgbClr val="00428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FF0000"/>
                </a:solidFill>
              </a:rPr>
              <a:t>Metabolisme: </a:t>
            </a:r>
            <a:r>
              <a:rPr lang="nl-NL" sz="2100" dirty="0" smtClean="0">
                <a:solidFill>
                  <a:srgbClr val="004289"/>
                </a:solidFill>
              </a:rPr>
              <a:t>Benedict (1919); Keys –Minnesota experiment (1944-45)</a:t>
            </a:r>
            <a:endParaRPr lang="nl-NL" sz="2100" b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 smtClean="0">
                <a:solidFill>
                  <a:srgbClr val="004289"/>
                </a:solidFill>
              </a:rPr>
              <a:t>Barendregt et al. </a:t>
            </a:r>
            <a:r>
              <a:rPr lang="en-US" sz="1600" dirty="0" smtClean="0"/>
              <a:t>Basics </a:t>
            </a:r>
            <a:r>
              <a:rPr lang="en-US" sz="1600" dirty="0"/>
              <a:t>in clinical nutrition: Simple and </a:t>
            </a:r>
            <a:r>
              <a:rPr lang="nl-NL" sz="1600" dirty="0"/>
              <a:t>stress </a:t>
            </a:r>
            <a:r>
              <a:rPr lang="nl-NL" sz="1600" dirty="0" err="1" smtClean="0"/>
              <a:t>starvation</a:t>
            </a:r>
            <a:r>
              <a:rPr lang="nl-NL" sz="1600" dirty="0" smtClean="0"/>
              <a:t>. </a:t>
            </a:r>
            <a:r>
              <a:rPr lang="en-US" sz="1600" dirty="0" smtClean="0"/>
              <a:t>e-SPEN</a:t>
            </a:r>
            <a:r>
              <a:rPr lang="en-US" sz="1600" dirty="0"/>
              <a:t>;</a:t>
            </a:r>
            <a:r>
              <a:rPr lang="en-US" sz="1600" dirty="0" smtClean="0"/>
              <a:t> (</a:t>
            </a:r>
            <a:r>
              <a:rPr lang="en-US" sz="1600" dirty="0"/>
              <a:t>2008) 3, </a:t>
            </a:r>
            <a:r>
              <a:rPr lang="en-US" sz="1600" dirty="0" smtClean="0"/>
              <a:t>e267ee271</a:t>
            </a:r>
            <a:endParaRPr lang="nl-NL" sz="1600" b="1" dirty="0" smtClean="0">
              <a:solidFill>
                <a:srgbClr val="FF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3789040"/>
            <a:ext cx="841974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Leerdoelen Ondervoeding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>
                <a:solidFill>
                  <a:srgbClr val="FF0000"/>
                </a:solidFill>
              </a:rPr>
              <a:t>Wat </a:t>
            </a:r>
            <a:r>
              <a:rPr lang="nl-NL" dirty="0">
                <a:solidFill>
                  <a:srgbClr val="FF0000"/>
                </a:solidFill>
              </a:rPr>
              <a:t>gebeurt </a:t>
            </a:r>
            <a:r>
              <a:rPr lang="nl-NL" dirty="0" smtClean="0">
                <a:solidFill>
                  <a:srgbClr val="FF0000"/>
                </a:solidFill>
              </a:rPr>
              <a:t>er </a:t>
            </a:r>
            <a:r>
              <a:rPr lang="nl-NL" dirty="0" smtClean="0"/>
              <a:t>t.a.v. </a:t>
            </a:r>
            <a:r>
              <a:rPr lang="nl-NL" dirty="0"/>
              <a:t>spiermassa, vetmassa, </a:t>
            </a:r>
            <a:r>
              <a:rPr lang="nl-NL" dirty="0" smtClean="0"/>
              <a:t>vocht/</a:t>
            </a:r>
            <a:r>
              <a:rPr lang="nl-NL" dirty="0" err="1" smtClean="0"/>
              <a:t>electrolyten</a:t>
            </a:r>
            <a:r>
              <a:rPr lang="nl-NL" dirty="0" smtClean="0"/>
              <a:t> en metabolism</a:t>
            </a:r>
            <a:r>
              <a:rPr lang="nl-NL" dirty="0"/>
              <a:t>e</a:t>
            </a:r>
            <a:r>
              <a:rPr lang="nl-NL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>
                <a:solidFill>
                  <a:srgbClr val="FF0000"/>
                </a:solidFill>
              </a:rPr>
              <a:t>Hoe </a:t>
            </a:r>
            <a:r>
              <a:rPr lang="nl-NL" dirty="0">
                <a:solidFill>
                  <a:srgbClr val="FF0000"/>
                </a:solidFill>
              </a:rPr>
              <a:t>stel je </a:t>
            </a:r>
            <a:r>
              <a:rPr lang="nl-NL" dirty="0" smtClean="0">
                <a:solidFill>
                  <a:srgbClr val="FF0000"/>
                </a:solidFill>
              </a:rPr>
              <a:t>vast</a:t>
            </a:r>
            <a:r>
              <a:rPr lang="nl-NL" dirty="0" smtClean="0"/>
              <a:t>, dat er ondervoeding is? 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smtClean="0">
                <a:solidFill>
                  <a:srgbClr val="FF0000"/>
                </a:solidFill>
              </a:rPr>
              <a:t>Wat zijn de gevolgen </a:t>
            </a:r>
            <a:r>
              <a:rPr lang="nl-NL" dirty="0" smtClean="0"/>
              <a:t>van ondervoeding?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r>
              <a:rPr lang="nl-NL" dirty="0" smtClean="0"/>
              <a:t>Casus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ondervoeding? </a:t>
            </a:r>
            <a:r>
              <a:rPr lang="nl-NL" sz="2000" b="0" i="1" dirty="0" smtClean="0"/>
              <a:t>(</a:t>
            </a:r>
            <a:r>
              <a:rPr lang="nl-NL" sz="2000" b="0" i="1" dirty="0" err="1" smtClean="0"/>
              <a:t>Sobotka</a:t>
            </a:r>
            <a:r>
              <a:rPr lang="nl-NL" sz="2000" b="0" i="1" dirty="0" smtClean="0"/>
              <a:t> L, 2011)</a:t>
            </a:r>
            <a:endParaRPr lang="nl-NL" sz="2000" b="0" i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64186" y="1797041"/>
            <a:ext cx="8207375" cy="4032251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/>
              <a:t>Ondervoeding is een aandoening, die wordt veroorzaakt door een </a:t>
            </a:r>
            <a:r>
              <a:rPr lang="nl-NL" sz="2000" dirty="0" smtClean="0">
                <a:solidFill>
                  <a:srgbClr val="FF0000"/>
                </a:solidFill>
              </a:rPr>
              <a:t>disbalans tussen inname, verlies en verbruik van voeding</a:t>
            </a:r>
            <a:r>
              <a:rPr lang="nl-NL" sz="2000" dirty="0" smtClean="0"/>
              <a:t>, </a:t>
            </a:r>
          </a:p>
          <a:p>
            <a:r>
              <a:rPr lang="nl-NL" sz="2000" dirty="0" smtClean="0"/>
              <a:t>	met als gevolg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/>
              <a:t>e</a:t>
            </a:r>
            <a:r>
              <a:rPr lang="nl-NL" sz="2000" dirty="0" smtClean="0"/>
              <a:t>en </a:t>
            </a:r>
            <a:r>
              <a:rPr lang="nl-NL" sz="2000" dirty="0" smtClean="0">
                <a:solidFill>
                  <a:srgbClr val="FF0000"/>
                </a:solidFill>
              </a:rPr>
              <a:t>veranderde lichaamssamenstelling </a:t>
            </a:r>
            <a:r>
              <a:rPr lang="nl-NL" sz="2000" dirty="0" smtClean="0"/>
              <a:t>(verminderde vetmassa en vetvrije massa, waaronder spiermassa) </a:t>
            </a:r>
            <a:r>
              <a:rPr lang="nl-NL" sz="2000" dirty="0" smtClean="0">
                <a:solidFill>
                  <a:srgbClr val="FF0000"/>
                </a:solidFill>
              </a:rPr>
              <a:t>en lichaamscelmassa</a:t>
            </a:r>
            <a:r>
              <a:rPr lang="nl-NL" sz="2000" dirty="0" smtClean="0"/>
              <a:t>, 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resulterend in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/>
              <a:t>e</a:t>
            </a:r>
            <a:r>
              <a:rPr lang="nl-NL" sz="2000" dirty="0" smtClean="0"/>
              <a:t>en </a:t>
            </a:r>
            <a:r>
              <a:rPr lang="nl-NL" sz="2000" dirty="0" smtClean="0">
                <a:solidFill>
                  <a:srgbClr val="FF0000"/>
                </a:solidFill>
              </a:rPr>
              <a:t>afname van het fysiek en mentaal functioneren </a:t>
            </a:r>
            <a:r>
              <a:rPr lang="nl-NL" sz="2000" dirty="0" smtClean="0"/>
              <a:t>en een </a:t>
            </a:r>
            <a:r>
              <a:rPr lang="nl-NL" sz="2000" dirty="0" smtClean="0">
                <a:solidFill>
                  <a:srgbClr val="FF0000"/>
                </a:solidFill>
              </a:rPr>
              <a:t>slechtere uitkomst van ziekte</a:t>
            </a:r>
            <a:r>
              <a:rPr lang="nl-NL" sz="2000" dirty="0" smtClean="0"/>
              <a:t>.</a:t>
            </a: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864393"/>
          </a:xfrm>
        </p:spPr>
        <p:txBody>
          <a:bodyPr/>
          <a:lstStyle/>
          <a:p>
            <a:r>
              <a:rPr lang="nl-NL" dirty="0" smtClean="0"/>
              <a:t>		Kwashiorkor </a:t>
            </a:r>
            <a:r>
              <a:rPr lang="nl-NL" dirty="0"/>
              <a:t>en </a:t>
            </a:r>
            <a:r>
              <a:rPr lang="nl-NL" dirty="0" err="1"/>
              <a:t>marasmus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156" y="1371421"/>
            <a:ext cx="6169687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936401"/>
          </a:xfrm>
        </p:spPr>
        <p:txBody>
          <a:bodyPr/>
          <a:lstStyle/>
          <a:p>
            <a:r>
              <a:rPr lang="nl-NL" dirty="0" smtClean="0"/>
              <a:t>	      Twee </a:t>
            </a:r>
            <a:r>
              <a:rPr lang="nl-NL" dirty="0"/>
              <a:t>vormen van ondervoeding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SansOfficeLF"/>
              <a:ea typeface="+mn-ea"/>
              <a:cs typeface="+mn-cs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3850" y="1523364"/>
            <a:ext cx="4170363" cy="493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nl-NL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Kwashiorkor</a:t>
            </a:r>
            <a:endParaRPr lang="en-US" altLang="nl-NL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altLang="nl-NL" sz="2400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nl-NL" altLang="nl-NL" sz="2400" dirty="0" smtClean="0">
                <a:latin typeface="Arial" panose="020B0604020202020204" pitchFamily="34" charset="0"/>
              </a:rPr>
              <a:t>acuut </a:t>
            </a:r>
            <a:r>
              <a:rPr lang="nl-NL" altLang="nl-NL" sz="2400" dirty="0">
                <a:latin typeface="Arial" panose="020B0604020202020204" pitchFamily="34" charset="0"/>
              </a:rPr>
              <a:t>(weken)</a:t>
            </a:r>
          </a:p>
          <a:p>
            <a:pPr>
              <a:buFontTx/>
              <a:buChar char="-"/>
            </a:pPr>
            <a:r>
              <a:rPr lang="nl-NL" altLang="nl-NL" sz="2400" dirty="0">
                <a:latin typeface="Arial" panose="020B0604020202020204" pitchFamily="34" charset="0"/>
              </a:rPr>
              <a:t>katabolie door acute</a:t>
            </a:r>
          </a:p>
          <a:p>
            <a:pPr>
              <a:buFontTx/>
              <a:buNone/>
            </a:pPr>
            <a:r>
              <a:rPr lang="nl-NL" altLang="nl-NL" sz="2400" dirty="0">
                <a:latin typeface="Arial" panose="020B0604020202020204" pitchFamily="34" charset="0"/>
              </a:rPr>
              <a:t>    </a:t>
            </a:r>
            <a:r>
              <a:rPr lang="nl-NL" altLang="nl-NL" sz="2400" dirty="0" smtClean="0">
                <a:latin typeface="Arial" panose="020B0604020202020204" pitchFamily="34" charset="0"/>
              </a:rPr>
              <a:t>ziekte + tekort </a:t>
            </a:r>
            <a:r>
              <a:rPr lang="nl-NL" altLang="nl-NL" sz="2400" dirty="0">
                <a:latin typeface="Arial" panose="020B0604020202020204" pitchFamily="34" charset="0"/>
              </a:rPr>
              <a:t>voeding</a:t>
            </a:r>
          </a:p>
          <a:p>
            <a:pPr>
              <a:buFontTx/>
              <a:buChar char="-"/>
            </a:pPr>
            <a:r>
              <a:rPr lang="nl-NL" altLang="nl-NL" sz="2400" dirty="0">
                <a:latin typeface="Arial" panose="020B0604020202020204" pitchFamily="34" charset="0"/>
              </a:rPr>
              <a:t>lijkt goed gevoed,</a:t>
            </a:r>
          </a:p>
          <a:p>
            <a:pPr>
              <a:buFontTx/>
              <a:buNone/>
            </a:pPr>
            <a:r>
              <a:rPr lang="nl-NL" altLang="nl-NL" sz="2400" dirty="0">
                <a:latin typeface="Arial" panose="020B0604020202020204" pitchFamily="34" charset="0"/>
              </a:rPr>
              <a:t>    </a:t>
            </a:r>
            <a:r>
              <a:rPr lang="nl-NL" altLang="nl-NL" sz="2400" dirty="0" smtClean="0">
                <a:latin typeface="Arial" panose="020B0604020202020204" pitchFamily="34" charset="0"/>
              </a:rPr>
              <a:t>oedeem</a:t>
            </a:r>
            <a:r>
              <a:rPr lang="nl-NL" altLang="nl-NL" sz="2400" dirty="0">
                <a:latin typeface="Arial" panose="020B0604020202020204" pitchFamily="34" charset="0"/>
              </a:rPr>
              <a:t>, gewicht</a:t>
            </a:r>
            <a:r>
              <a:rPr lang="nl-NL" altLang="nl-NL" sz="2400" dirty="0">
                <a:latin typeface="Arial" panose="020B0604020202020204" pitchFamily="34" charset="0"/>
                <a:sym typeface="Symbol" panose="05050102010706020507" pitchFamily="18" charset="2"/>
              </a:rPr>
              <a:t>=/</a:t>
            </a:r>
          </a:p>
          <a:p>
            <a:pPr>
              <a:buFontTx/>
              <a:buChar char="-"/>
            </a:pPr>
            <a:r>
              <a:rPr lang="nl-NL" altLang="nl-NL" sz="2400" dirty="0">
                <a:latin typeface="Arial" panose="020B0604020202020204" pitchFamily="34" charset="0"/>
                <a:sym typeface="Symbol" panose="05050102010706020507" pitchFamily="18" charset="2"/>
              </a:rPr>
              <a:t>serum-</a:t>
            </a:r>
            <a:r>
              <a:rPr lang="nl-NL" altLang="nl-NL" sz="2400" dirty="0" err="1">
                <a:latin typeface="Arial" panose="020B0604020202020204" pitchFamily="34" charset="0"/>
                <a:sym typeface="Symbol" panose="05050102010706020507" pitchFamily="18" charset="2"/>
              </a:rPr>
              <a:t>eiwitconc</a:t>
            </a:r>
            <a:r>
              <a:rPr lang="nl-NL" altLang="nl-NL" sz="2400" dirty="0">
                <a:latin typeface="Arial" panose="020B0604020202020204" pitchFamily="34" charset="0"/>
                <a:sym typeface="Symbol" panose="05050102010706020507" pitchFamily="18" charset="2"/>
              </a:rPr>
              <a:t>.</a:t>
            </a:r>
          </a:p>
          <a:p>
            <a:pPr>
              <a:buFontTx/>
              <a:buChar char="-"/>
            </a:pPr>
            <a:r>
              <a:rPr lang="nl-NL" altLang="nl-NL" sz="2400" dirty="0">
                <a:latin typeface="Arial" panose="020B0604020202020204" pitchFamily="34" charset="0"/>
              </a:rPr>
              <a:t>h</a:t>
            </a:r>
            <a:r>
              <a:rPr lang="nl-NL" altLang="nl-NL" sz="2400" dirty="0" smtClean="0">
                <a:latin typeface="Arial" panose="020B0604020202020204" pitchFamily="34" charset="0"/>
              </a:rPr>
              <a:t>oge mortaliteit</a:t>
            </a:r>
            <a:r>
              <a:rPr lang="nl-NL" altLang="nl-NL" sz="2400" dirty="0" smtClean="0">
                <a:solidFill>
                  <a:srgbClr val="FFFF00"/>
                </a:solidFill>
              </a:rPr>
              <a:t>  </a:t>
            </a:r>
            <a:endParaRPr lang="nl-NL" altLang="nl-NL" sz="2400" dirty="0">
              <a:solidFill>
                <a:srgbClr val="FFFF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716017" y="1523364"/>
            <a:ext cx="4427984" cy="533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nl-NL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Marasmus</a:t>
            </a:r>
            <a:endParaRPr lang="en-US" altLang="nl-NL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altLang="nl-NL" sz="2400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nl-NL" altLang="nl-NL" sz="2400" dirty="0" smtClean="0">
                <a:latin typeface="Arial" panose="020B0604020202020204" pitchFamily="34" charset="0"/>
              </a:rPr>
              <a:t>chronisch </a:t>
            </a:r>
            <a:r>
              <a:rPr lang="nl-NL" altLang="nl-NL" sz="2400" dirty="0">
                <a:latin typeface="Arial" panose="020B0604020202020204" pitchFamily="34" charset="0"/>
              </a:rPr>
              <a:t>(maanden)</a:t>
            </a:r>
          </a:p>
          <a:p>
            <a:pPr>
              <a:buFontTx/>
              <a:buChar char="-"/>
            </a:pPr>
            <a:r>
              <a:rPr lang="nl-NL" altLang="nl-NL" sz="2400" dirty="0">
                <a:latin typeface="Arial" panose="020B0604020202020204" pitchFamily="34" charset="0"/>
              </a:rPr>
              <a:t>katabolie door </a:t>
            </a:r>
            <a:r>
              <a:rPr lang="nl-NL" altLang="nl-NL" sz="2400" dirty="0" err="1">
                <a:latin typeface="Arial" panose="020B0604020202020204" pitchFamily="34" charset="0"/>
              </a:rPr>
              <a:t>chron</a:t>
            </a:r>
            <a:r>
              <a:rPr lang="nl-NL" altLang="nl-NL" sz="2400" dirty="0">
                <a:latin typeface="Arial" panose="020B0604020202020204" pitchFamily="34" charset="0"/>
              </a:rPr>
              <a:t>.</a:t>
            </a:r>
          </a:p>
          <a:p>
            <a:pPr>
              <a:buFontTx/>
              <a:buNone/>
            </a:pPr>
            <a:r>
              <a:rPr lang="nl-NL" altLang="nl-NL" sz="2400" dirty="0">
                <a:latin typeface="Arial" panose="020B0604020202020204" pitchFamily="34" charset="0"/>
              </a:rPr>
              <a:t>    </a:t>
            </a:r>
            <a:r>
              <a:rPr lang="nl-NL" altLang="nl-NL" sz="2400" dirty="0" smtClean="0">
                <a:latin typeface="Arial" panose="020B0604020202020204" pitchFamily="34" charset="0"/>
              </a:rPr>
              <a:t>ziekte + tekort </a:t>
            </a:r>
            <a:r>
              <a:rPr lang="nl-NL" altLang="nl-NL" sz="2400" dirty="0">
                <a:latin typeface="Arial" panose="020B0604020202020204" pitchFamily="34" charset="0"/>
              </a:rPr>
              <a:t>voeding</a:t>
            </a:r>
          </a:p>
          <a:p>
            <a:pPr>
              <a:buFontTx/>
              <a:buNone/>
            </a:pPr>
            <a:r>
              <a:rPr lang="nl-NL" altLang="nl-NL" sz="2400" dirty="0">
                <a:latin typeface="Arial" panose="020B0604020202020204" pitchFamily="34" charset="0"/>
              </a:rPr>
              <a:t> -  uitgemergeld, </a:t>
            </a:r>
            <a:r>
              <a:rPr lang="nl-NL" altLang="nl-NL" sz="2400" dirty="0" smtClean="0">
                <a:latin typeface="Arial" panose="020B0604020202020204" pitchFamily="34" charset="0"/>
              </a:rPr>
              <a:t>spier- en</a:t>
            </a:r>
            <a:endParaRPr lang="nl-NL" altLang="nl-NL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nl-NL" altLang="nl-NL" sz="2400" dirty="0">
                <a:latin typeface="Arial" panose="020B0604020202020204" pitchFamily="34" charset="0"/>
              </a:rPr>
              <a:t>    vetmassa</a:t>
            </a:r>
            <a:r>
              <a:rPr lang="nl-NL" altLang="nl-NL" sz="2400" dirty="0">
                <a:latin typeface="Arial" panose="020B0604020202020204" pitchFamily="34" charset="0"/>
                <a:sym typeface="Symbol" panose="05050102010706020507" pitchFamily="18" charset="2"/>
              </a:rPr>
              <a:t>, gewicht</a:t>
            </a:r>
            <a:endParaRPr lang="nl-NL" altLang="nl-NL" sz="24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nl-NL" altLang="nl-NL" sz="2400" dirty="0">
                <a:latin typeface="Arial" panose="020B0604020202020204" pitchFamily="34" charset="0"/>
              </a:rPr>
              <a:t>serum-</a:t>
            </a:r>
            <a:r>
              <a:rPr lang="nl-NL" altLang="nl-NL" sz="2400" dirty="0" err="1">
                <a:latin typeface="Arial" panose="020B0604020202020204" pitchFamily="34" charset="0"/>
              </a:rPr>
              <a:t>eiwitconc</a:t>
            </a:r>
            <a:r>
              <a:rPr lang="nl-NL" altLang="nl-NL" sz="2400" dirty="0">
                <a:latin typeface="Arial" panose="020B0604020202020204" pitchFamily="34" charset="0"/>
              </a:rPr>
              <a:t>. N</a:t>
            </a:r>
          </a:p>
          <a:p>
            <a:pPr>
              <a:buFontTx/>
              <a:buChar char="-"/>
            </a:pPr>
            <a:r>
              <a:rPr lang="nl-NL" altLang="nl-NL" sz="2400" dirty="0">
                <a:latin typeface="Arial" panose="020B0604020202020204" pitchFamily="34" charset="0"/>
              </a:rPr>
              <a:t>r</a:t>
            </a:r>
            <a:r>
              <a:rPr lang="nl-NL" altLang="nl-NL" sz="2400" dirty="0" smtClean="0">
                <a:latin typeface="Arial" panose="020B0604020202020204" pitchFamily="34" charset="0"/>
              </a:rPr>
              <a:t>elatief lage </a:t>
            </a:r>
            <a:r>
              <a:rPr lang="nl-NL" altLang="nl-NL" sz="2400" dirty="0">
                <a:latin typeface="Arial" panose="020B0604020202020204" pitchFamily="34" charset="0"/>
              </a:rPr>
              <a:t>mortaliteit</a:t>
            </a:r>
          </a:p>
        </p:txBody>
      </p:sp>
    </p:spTree>
    <p:extLst>
      <p:ext uri="{BB962C8B-B14F-4D97-AF65-F5344CB8AC3E}">
        <p14:creationId xmlns:p14="http://schemas.microsoft.com/office/powerpoint/2010/main" val="28164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216" y="260351"/>
            <a:ext cx="8229600" cy="641508"/>
          </a:xfrm>
        </p:spPr>
        <p:txBody>
          <a:bodyPr>
            <a:normAutofit/>
          </a:bodyPr>
          <a:lstStyle/>
          <a:p>
            <a:r>
              <a:rPr lang="nl-NL" sz="2400" dirty="0" smtClean="0"/>
              <a:t>Energieproductie bij </a:t>
            </a:r>
            <a:r>
              <a:rPr lang="nl-NL" sz="2400" dirty="0" smtClean="0">
                <a:solidFill>
                  <a:srgbClr val="FF0000"/>
                </a:solidFill>
              </a:rPr>
              <a:t>acute vorm </a:t>
            </a:r>
            <a:r>
              <a:rPr lang="nl-NL" sz="2400" dirty="0" smtClean="0"/>
              <a:t>van ondervoeding bij ziekte</a:t>
            </a:r>
            <a:endParaRPr lang="nl-NL" sz="24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44" y="1094201"/>
            <a:ext cx="7132938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7" cy="638559"/>
          </a:xfrm>
        </p:spPr>
        <p:txBody>
          <a:bodyPr>
            <a:normAutofit/>
          </a:bodyPr>
          <a:lstStyle/>
          <a:p>
            <a:pPr algn="ctr"/>
            <a:r>
              <a:rPr lang="nl-NL" sz="2700" dirty="0" smtClean="0"/>
              <a:t>Energieproductie bij </a:t>
            </a:r>
            <a:r>
              <a:rPr lang="nl-NL" sz="2700" dirty="0" err="1" smtClean="0">
                <a:solidFill>
                  <a:srgbClr val="FF0000"/>
                </a:solidFill>
              </a:rPr>
              <a:t>chron</a:t>
            </a:r>
            <a:r>
              <a:rPr lang="nl-NL" sz="2700" dirty="0" smtClean="0">
                <a:solidFill>
                  <a:srgbClr val="FF0000"/>
                </a:solidFill>
              </a:rPr>
              <a:t>. vorm </a:t>
            </a:r>
            <a:r>
              <a:rPr lang="nl-NL" sz="2700" dirty="0" smtClean="0"/>
              <a:t>van ondervoeding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827199"/>
            <a:ext cx="5255207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648"/>
            <a:ext cx="8496175" cy="833946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2700" dirty="0" smtClean="0"/>
              <a:t>Energieproductie bij </a:t>
            </a:r>
            <a:r>
              <a:rPr lang="nl-NL" sz="2700" dirty="0" err="1" smtClean="0">
                <a:solidFill>
                  <a:srgbClr val="FF0000"/>
                </a:solidFill>
              </a:rPr>
              <a:t>chron</a:t>
            </a:r>
            <a:r>
              <a:rPr lang="nl-NL" sz="2700" dirty="0" smtClean="0">
                <a:solidFill>
                  <a:srgbClr val="FF0000"/>
                </a:solidFill>
              </a:rPr>
              <a:t>. vorm </a:t>
            </a:r>
            <a:r>
              <a:rPr lang="nl-NL" sz="2700" dirty="0" smtClean="0"/>
              <a:t>van ondervoeding </a:t>
            </a:r>
            <a:br>
              <a:rPr lang="nl-NL" sz="2700" dirty="0" smtClean="0"/>
            </a:br>
            <a:r>
              <a:rPr lang="nl-NL" dirty="0" smtClean="0"/>
              <a:t>		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987824" y="6237312"/>
            <a:ext cx="34563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70" y="6205739"/>
            <a:ext cx="722486" cy="6394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98" y="824612"/>
            <a:ext cx="813683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mc_template_v1">
  <a:themeElements>
    <a:clrScheme name="MUMC+">
      <a:dk1>
        <a:srgbClr val="004289"/>
      </a:dk1>
      <a:lt1>
        <a:srgbClr val="FFFFFF"/>
      </a:lt1>
      <a:dk2>
        <a:srgbClr val="FF6B00"/>
      </a:dk2>
      <a:lt2>
        <a:srgbClr val="FFFFFF"/>
      </a:lt2>
      <a:accent1>
        <a:srgbClr val="004289"/>
      </a:accent1>
      <a:accent2>
        <a:srgbClr val="FF6B00"/>
      </a:accent2>
      <a:accent3>
        <a:srgbClr val="F1C741"/>
      </a:accent3>
      <a:accent4>
        <a:srgbClr val="0085CA"/>
      </a:accent4>
      <a:accent5>
        <a:srgbClr val="FF0000"/>
      </a:accent5>
      <a:accent6>
        <a:srgbClr val="969696"/>
      </a:accent6>
      <a:hlink>
        <a:srgbClr val="004289"/>
      </a:hlink>
      <a:folHlink>
        <a:srgbClr val="800080"/>
      </a:folHlink>
    </a:clrScheme>
    <a:fontScheme name="Mumc+">
      <a:majorFont>
        <a:latin typeface="TheSansOfficeLF"/>
        <a:ea typeface=""/>
        <a:cs typeface=""/>
      </a:majorFont>
      <a:minorFont>
        <a:latin typeface="TheSansOfficeLF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UMC_4_3.potx" id="{7BCBA721-0B19-4988-96C5-F81158EA540C}" vid="{A3399C46-A471-47E2-AA6D-C9DD2767C85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BFAECD5B86254B81749282DED4A00B" ma:contentTypeVersion="0" ma:contentTypeDescription="Create a new document." ma:contentTypeScope="" ma:versionID="654b374be610caa8e44b8369baaacc4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3A3363-8C49-4AF5-A365-A62628140ABA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F2E8B98-E07D-4CB5-922A-8C4E6673E6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9BA544-A2ED-4339-9A44-5B944ADD8A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MUMC_4_3</Template>
  <TotalTime>0</TotalTime>
  <Words>1142</Words>
  <Application>Microsoft Office PowerPoint</Application>
  <PresentationFormat>Diavoorstelling (4:3)</PresentationFormat>
  <Paragraphs>180</Paragraphs>
  <Slides>29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9" baseType="lpstr">
      <vt:lpstr>Times New Roman</vt:lpstr>
      <vt:lpstr>TheSansOfficeLF</vt:lpstr>
      <vt:lpstr>Symbol</vt:lpstr>
      <vt:lpstr>BlinkMacSystemFont</vt:lpstr>
      <vt:lpstr>MUMCTheSansOffice</vt:lpstr>
      <vt:lpstr>Arial</vt:lpstr>
      <vt:lpstr>Droid Serif</vt:lpstr>
      <vt:lpstr>Calibri</vt:lpstr>
      <vt:lpstr>Wingdings</vt:lpstr>
      <vt:lpstr>mumc_template_v1</vt:lpstr>
      <vt:lpstr>          Commissie Voeding NVMDL</vt:lpstr>
      <vt:lpstr>Disclosures</vt:lpstr>
      <vt:lpstr>Leerdoelen Ondervoeding</vt:lpstr>
      <vt:lpstr>Wat is ondervoeding? (Sobotka L, 2011)</vt:lpstr>
      <vt:lpstr>  Kwashiorkor en marasmus</vt:lpstr>
      <vt:lpstr>       Twee vormen van ondervoeding</vt:lpstr>
      <vt:lpstr>Energieproductie bij acute vorm van ondervoeding bij ziekte</vt:lpstr>
      <vt:lpstr>Energieproductie bij chron. vorm van ondervoeding</vt:lpstr>
      <vt:lpstr>  Energieproductie bij chron. vorm van ondervoeding    </vt:lpstr>
      <vt:lpstr>         Ondervoeding              beloop en herstel ziekte </vt:lpstr>
      <vt:lpstr> 1. Screenen op (risico) ondervoeding: Klinische blik    </vt:lpstr>
      <vt:lpstr>  Landelijke meting ondervoeding NL ziekenhuizen (N=7600) Kruizenga et al 2001  </vt:lpstr>
      <vt:lpstr> Screenen op (risico) ondervoeding: MUST     </vt:lpstr>
      <vt:lpstr>    Screenen op (risico) ondervoeding: SNAQ     </vt:lpstr>
      <vt:lpstr>Op 1e opnamedag screeningsuitslag “ondervoed”: 15% 1/4 van MDL-patiënten! (2007-2014, Kruizenga, n=564.063, 2016 Am J Clin Nutr)</vt:lpstr>
      <vt:lpstr>IGJ Landelijke Prevalentiemeting Zorgproblemen (LPZ)  2004-2020 (2007 verplicht)</vt:lpstr>
      <vt:lpstr>2023: IGJ Verbeterdoel Ondervoeding in de basisset MSZ 1 van 9 verbeterdoelen  </vt:lpstr>
      <vt:lpstr>2. Diagnose: GLIM consensus criteria ondervoeding Published: ESPEN (Europa) in Clinical Nutrition + ASPEN in JPEN (Amerika) 2018, erna FELANPE (Latijns-Amerika), PENSA (Azië)</vt:lpstr>
      <vt:lpstr>  </vt:lpstr>
      <vt:lpstr>  </vt:lpstr>
      <vt:lpstr>3. Soorten ondervoeding www.kenniscentrumondervoeding.nl Inflammatie? </vt:lpstr>
      <vt:lpstr>Nutritional assessment https://nutritionalassessment.nl https://nutritionalassessment.mumc.nl</vt:lpstr>
      <vt:lpstr>Casus  vrouw 55 jaar: malabsorptie</vt:lpstr>
      <vt:lpstr>MUMC+ in 2022 “Kwashiorkor”</vt:lpstr>
      <vt:lpstr>Casus: bijkomend</vt:lpstr>
      <vt:lpstr>Casus: beloop 2023</vt:lpstr>
      <vt:lpstr>Gevolgen ondervoeding en casus</vt:lpstr>
      <vt:lpstr>Take home messages</vt:lpstr>
      <vt:lpstr>Literatuur/info</vt:lpstr>
    </vt:vector>
  </TitlesOfParts>
  <Company>MUMC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Kruimel J.W. (Joanna)</dc:creator>
  <cp:lastModifiedBy>Kruimel J.W. (Joanna)</cp:lastModifiedBy>
  <cp:revision>656</cp:revision>
  <cp:lastPrinted>2016-02-04T09:57:45Z</cp:lastPrinted>
  <dcterms:created xsi:type="dcterms:W3CDTF">2020-01-05T17:14:11Z</dcterms:created>
  <dcterms:modified xsi:type="dcterms:W3CDTF">2024-03-18T17:57:40Z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0x010100CABFAECD5B86254B81749282DED4A00B</vt:lpwstr>
  </property>
  <property fmtid="{D5CDD505-2E9C-101B-9397-08002B2CF9AE}" pid="3" name="type">
    <vt:lpwstr>MUMC_4_3</vt:lpwstr>
  </property>
  <property fmtid="{D5CDD505-2E9C-101B-9397-08002B2CF9AE}" pid="4" name="chkSamenwerkingsverband">
    <vt:lpwstr>True</vt:lpwstr>
  </property>
  <property fmtid="{D5CDD505-2E9C-101B-9397-08002B2CF9AE}" pid="5" name="cboLogo">
    <vt:lpwstr>Algemeen</vt:lpwstr>
  </property>
  <property fmtid="{D5CDD505-2E9C-101B-9397-08002B2CF9AE}" pid="6" name="cboLanguage">
    <vt:lpwstr>Nederlands</vt:lpwstr>
  </property>
  <property fmtid="{D5CDD505-2E9C-101B-9397-08002B2CF9AE}" pid="7" name="CreatedWithVersion">
    <vt:lpwstr>1.2.0</vt:lpwstr>
  </property>
</Properties>
</file>