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715" r:id="rId2"/>
    <p:sldMasterId id="2147483729" r:id="rId3"/>
  </p:sldMasterIdLst>
  <p:notesMasterIdLst>
    <p:notesMasterId r:id="rId56"/>
  </p:notesMasterIdLst>
  <p:handoutMasterIdLst>
    <p:handoutMasterId r:id="rId57"/>
  </p:handoutMasterIdLst>
  <p:sldIdLst>
    <p:sldId id="379" r:id="rId4"/>
    <p:sldId id="389" r:id="rId5"/>
    <p:sldId id="441" r:id="rId6"/>
    <p:sldId id="442" r:id="rId7"/>
    <p:sldId id="419" r:id="rId8"/>
    <p:sldId id="420" r:id="rId9"/>
    <p:sldId id="396" r:id="rId10"/>
    <p:sldId id="444" r:id="rId11"/>
    <p:sldId id="445" r:id="rId12"/>
    <p:sldId id="446" r:id="rId13"/>
    <p:sldId id="447" r:id="rId14"/>
    <p:sldId id="386" r:id="rId15"/>
    <p:sldId id="385" r:id="rId16"/>
    <p:sldId id="423" r:id="rId17"/>
    <p:sldId id="440" r:id="rId18"/>
    <p:sldId id="393" r:id="rId19"/>
    <p:sldId id="436" r:id="rId20"/>
    <p:sldId id="402" r:id="rId21"/>
    <p:sldId id="448" r:id="rId22"/>
    <p:sldId id="437" r:id="rId23"/>
    <p:sldId id="443" r:id="rId24"/>
    <p:sldId id="449" r:id="rId25"/>
    <p:sldId id="403" r:id="rId26"/>
    <p:sldId id="404" r:id="rId27"/>
    <p:sldId id="450" r:id="rId28"/>
    <p:sldId id="451" r:id="rId29"/>
    <p:sldId id="405" r:id="rId30"/>
    <p:sldId id="406" r:id="rId31"/>
    <p:sldId id="407" r:id="rId32"/>
    <p:sldId id="408" r:id="rId33"/>
    <p:sldId id="409" r:id="rId34"/>
    <p:sldId id="410" r:id="rId35"/>
    <p:sldId id="411" r:id="rId36"/>
    <p:sldId id="412" r:id="rId37"/>
    <p:sldId id="413" r:id="rId38"/>
    <p:sldId id="414" r:id="rId39"/>
    <p:sldId id="415" r:id="rId40"/>
    <p:sldId id="417" r:id="rId41"/>
    <p:sldId id="418" r:id="rId42"/>
    <p:sldId id="425" r:id="rId43"/>
    <p:sldId id="453" r:id="rId44"/>
    <p:sldId id="452" r:id="rId45"/>
    <p:sldId id="429" r:id="rId46"/>
    <p:sldId id="426" r:id="rId47"/>
    <p:sldId id="427" r:id="rId48"/>
    <p:sldId id="430" r:id="rId49"/>
    <p:sldId id="432" r:id="rId50"/>
    <p:sldId id="433" r:id="rId51"/>
    <p:sldId id="434" r:id="rId52"/>
    <p:sldId id="435" r:id="rId53"/>
    <p:sldId id="439" r:id="rId54"/>
    <p:sldId id="455" r:id="rId55"/>
  </p:sldIdLst>
  <p:sldSz cx="11518900" cy="6483350"/>
  <p:notesSz cx="9926638" cy="679767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lko van der Voorden" initials="WvdV" lastIdx="1" clrIdx="3">
    <p:extLst>
      <p:ext uri="{19B8F6BF-5375-455C-9EA6-DF929625EA0E}">
        <p15:presenceInfo xmlns:p15="http://schemas.microsoft.com/office/powerpoint/2012/main" userId="Wilko van der Voorden" providerId="None"/>
      </p:ext>
    </p:extLst>
  </p:cmAuthor>
  <p:cmAuthor id="2" name="Gilbert Ausserhofer" initials="GA" lastIdx="5" clrIdx="1">
    <p:extLst>
      <p:ext uri="{19B8F6BF-5375-455C-9EA6-DF929625EA0E}">
        <p15:presenceInfo xmlns:p15="http://schemas.microsoft.com/office/powerpoint/2012/main" userId="Gilbert Ausserhofer" providerId="None"/>
      </p:ext>
    </p:extLst>
  </p:cmAuthor>
  <p:cmAuthor id="3" name="Mieke Klerkx - Harkema" initials="MK-H" lastIdx="0" clrIdx="2">
    <p:extLst>
      <p:ext uri="{19B8F6BF-5375-455C-9EA6-DF929625EA0E}">
        <p15:presenceInfo xmlns:p15="http://schemas.microsoft.com/office/powerpoint/2012/main" userId="Mieke Klerkx - Harke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9E"/>
    <a:srgbClr val="B6D772"/>
    <a:srgbClr val="93C037"/>
    <a:srgbClr val="98499C"/>
    <a:srgbClr val="00ADD0"/>
    <a:srgbClr val="58595B"/>
    <a:srgbClr val="F1F1F2"/>
    <a:srgbClr val="811D6C"/>
    <a:srgbClr val="EF44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477" autoAdjust="0"/>
    <p:restoredTop sz="94682" autoAdjust="0"/>
  </p:normalViewPr>
  <p:slideViewPr>
    <p:cSldViewPr>
      <p:cViewPr varScale="1">
        <p:scale>
          <a:sx n="89" d="100"/>
          <a:sy n="89" d="100"/>
        </p:scale>
        <p:origin x="84" y="126"/>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0" d="100"/>
        <a:sy n="200" d="100"/>
      </p:scale>
      <p:origin x="0" y="-1414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69CFD81-235E-471C-993B-5F8D9DE73171}"/>
              </a:ext>
            </a:extLst>
          </p:cNvPr>
          <p:cNvSpPr>
            <a:spLocks noGrp="1"/>
          </p:cNvSpPr>
          <p:nvPr>
            <p:ph type="hdr" sz="quarter"/>
          </p:nvPr>
        </p:nvSpPr>
        <p:spPr>
          <a:xfrm>
            <a:off x="0" y="0"/>
            <a:ext cx="4301178" cy="34121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9E3F8352-8E66-4548-8FCC-6328A0C8E6AE}"/>
              </a:ext>
            </a:extLst>
          </p:cNvPr>
          <p:cNvSpPr>
            <a:spLocks noGrp="1"/>
          </p:cNvSpPr>
          <p:nvPr>
            <p:ph type="dt" sz="quarter" idx="1"/>
          </p:nvPr>
        </p:nvSpPr>
        <p:spPr>
          <a:xfrm>
            <a:off x="5622724" y="0"/>
            <a:ext cx="4301178" cy="341216"/>
          </a:xfrm>
          <a:prstGeom prst="rect">
            <a:avLst/>
          </a:prstGeom>
        </p:spPr>
        <p:txBody>
          <a:bodyPr vert="horz" lIns="91440" tIns="45720" rIns="91440" bIns="45720" rtlCol="0"/>
          <a:lstStyle>
            <a:lvl1pPr algn="r">
              <a:defRPr sz="1200"/>
            </a:lvl1pPr>
          </a:lstStyle>
          <a:p>
            <a:fld id="{34442780-9506-41D9-B34B-1F9E8388EB8B}" type="datetime1">
              <a:rPr lang="nl-NL" smtClean="0"/>
              <a:t>19-3-2024</a:t>
            </a:fld>
            <a:endParaRPr lang="nl-NL"/>
          </a:p>
        </p:txBody>
      </p:sp>
      <p:sp>
        <p:nvSpPr>
          <p:cNvPr id="4" name="Tijdelijke aanduiding voor voettekst 3">
            <a:extLst>
              <a:ext uri="{FF2B5EF4-FFF2-40B4-BE49-F238E27FC236}">
                <a16:creationId xmlns:a16="http://schemas.microsoft.com/office/drawing/2014/main" id="{28EA557A-5181-4EE8-8526-CD151BB7FD41}"/>
              </a:ext>
            </a:extLst>
          </p:cNvPr>
          <p:cNvSpPr>
            <a:spLocks noGrp="1"/>
          </p:cNvSpPr>
          <p:nvPr>
            <p:ph type="ftr" sz="quarter" idx="2"/>
          </p:nvPr>
        </p:nvSpPr>
        <p:spPr>
          <a:xfrm>
            <a:off x="0" y="6456461"/>
            <a:ext cx="4301178" cy="341215"/>
          </a:xfrm>
          <a:prstGeom prst="rect">
            <a:avLst/>
          </a:prstGeom>
        </p:spPr>
        <p:txBody>
          <a:bodyPr vert="horz" lIns="91440" tIns="45720" rIns="91440" bIns="45720" rtlCol="0" anchor="b"/>
          <a:lstStyle>
            <a:lvl1pPr algn="l">
              <a:defRPr sz="1200"/>
            </a:lvl1pPr>
          </a:lstStyle>
          <a:p>
            <a:r>
              <a:rPr lang="nl-NL"/>
              <a:t>Titel van de presentatie</a:t>
            </a:r>
          </a:p>
        </p:txBody>
      </p:sp>
      <p:sp>
        <p:nvSpPr>
          <p:cNvPr id="5" name="Tijdelijke aanduiding voor dianummer 4">
            <a:extLst>
              <a:ext uri="{FF2B5EF4-FFF2-40B4-BE49-F238E27FC236}">
                <a16:creationId xmlns:a16="http://schemas.microsoft.com/office/drawing/2014/main" id="{7210F9CE-C95A-4897-BC45-BE48FCCF872A}"/>
              </a:ext>
            </a:extLst>
          </p:cNvPr>
          <p:cNvSpPr>
            <a:spLocks noGrp="1"/>
          </p:cNvSpPr>
          <p:nvPr>
            <p:ph type="sldNum" sz="quarter" idx="3"/>
          </p:nvPr>
        </p:nvSpPr>
        <p:spPr>
          <a:xfrm>
            <a:off x="5622724" y="6456461"/>
            <a:ext cx="4301178" cy="341215"/>
          </a:xfrm>
          <a:prstGeom prst="rect">
            <a:avLst/>
          </a:prstGeom>
        </p:spPr>
        <p:txBody>
          <a:bodyPr vert="horz" lIns="91440" tIns="45720" rIns="91440" bIns="45720" rtlCol="0" anchor="b"/>
          <a:lstStyle>
            <a:lvl1pPr algn="r">
              <a:defRPr sz="1200"/>
            </a:lvl1pPr>
          </a:lstStyle>
          <a:p>
            <a:fld id="{BDB726C7-B433-4E10-9904-93D7AF827DED}" type="slidenum">
              <a:rPr lang="nl-NL" smtClean="0"/>
              <a:t>‹nr.›</a:t>
            </a:fld>
            <a:endParaRPr lang="nl-NL"/>
          </a:p>
        </p:txBody>
      </p:sp>
    </p:spTree>
    <p:extLst>
      <p:ext uri="{BB962C8B-B14F-4D97-AF65-F5344CB8AC3E}">
        <p14:creationId xmlns:p14="http://schemas.microsoft.com/office/powerpoint/2010/main" val="2751364816"/>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4301178" cy="34121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5622724" y="0"/>
            <a:ext cx="4301178" cy="341216"/>
          </a:xfrm>
          <a:prstGeom prst="rect">
            <a:avLst/>
          </a:prstGeom>
        </p:spPr>
        <p:txBody>
          <a:bodyPr vert="horz" lIns="91440" tIns="45720" rIns="91440" bIns="45720" rtlCol="0"/>
          <a:lstStyle>
            <a:lvl1pPr algn="r">
              <a:defRPr sz="1200"/>
            </a:lvl1pPr>
          </a:lstStyle>
          <a:p>
            <a:fld id="{0D0E3440-1A1F-4E90-9337-9C71E90E074D}" type="datetime1">
              <a:rPr lang="nl-NL" smtClean="0"/>
              <a:t>19-3-2024</a:t>
            </a:fld>
            <a:endParaRPr lang="nl-NL"/>
          </a:p>
        </p:txBody>
      </p:sp>
      <p:sp>
        <p:nvSpPr>
          <p:cNvPr id="4" name="Tijdelijke aanduiding voor dia-afbeelding 3"/>
          <p:cNvSpPr>
            <a:spLocks noGrp="1" noRot="1" noChangeAspect="1"/>
          </p:cNvSpPr>
          <p:nvPr>
            <p:ph type="sldImg" idx="2"/>
          </p:nvPr>
        </p:nvSpPr>
        <p:spPr>
          <a:xfrm>
            <a:off x="2925763" y="850900"/>
            <a:ext cx="4075112" cy="22939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993211" y="3270675"/>
            <a:ext cx="7940216" cy="2678124"/>
          </a:xfrm>
          <a:prstGeom prst="rect">
            <a:avLst/>
          </a:prstGeom>
        </p:spPr>
        <p:txBody>
          <a:bodyPr vert="horz" lIns="91440" tIns="45720" rIns="91440" bIns="45720" rtlCol="0"/>
          <a:lstStyle/>
          <a:p>
            <a:r>
              <a:rPr lang="nl-NL"/>
              <a:t>Tekststijl van het model bewerken
Tweede niveau
Derde niveau
Vierde niveau
Vijfde niveau</a:t>
            </a:r>
          </a:p>
        </p:txBody>
      </p:sp>
      <p:sp>
        <p:nvSpPr>
          <p:cNvPr id="6" name="Tijdelijke aanduiding voor voettekst 5"/>
          <p:cNvSpPr>
            <a:spLocks noGrp="1"/>
          </p:cNvSpPr>
          <p:nvPr>
            <p:ph type="ftr" sz="quarter" idx="4"/>
          </p:nvPr>
        </p:nvSpPr>
        <p:spPr>
          <a:xfrm>
            <a:off x="0" y="6456461"/>
            <a:ext cx="4301178" cy="341215"/>
          </a:xfrm>
          <a:prstGeom prst="rect">
            <a:avLst/>
          </a:prstGeom>
        </p:spPr>
        <p:txBody>
          <a:bodyPr vert="horz" lIns="91440" tIns="45720" rIns="91440" bIns="45720" rtlCol="0" anchor="b"/>
          <a:lstStyle>
            <a:lvl1pPr algn="l">
              <a:defRPr sz="1200"/>
            </a:lvl1pPr>
          </a:lstStyle>
          <a:p>
            <a:r>
              <a:rPr lang="nl-NL"/>
              <a:t>Titel van de presentatie</a:t>
            </a:r>
          </a:p>
        </p:txBody>
      </p:sp>
      <p:sp>
        <p:nvSpPr>
          <p:cNvPr id="7" name="Tijdelijke aanduiding voor dianummer 6"/>
          <p:cNvSpPr>
            <a:spLocks noGrp="1"/>
          </p:cNvSpPr>
          <p:nvPr>
            <p:ph type="sldNum" sz="quarter" idx="5"/>
          </p:nvPr>
        </p:nvSpPr>
        <p:spPr>
          <a:xfrm>
            <a:off x="5622724" y="6456461"/>
            <a:ext cx="4301178" cy="341215"/>
          </a:xfrm>
          <a:prstGeom prst="rect">
            <a:avLst/>
          </a:prstGeom>
        </p:spPr>
        <p:txBody>
          <a:bodyPr vert="horz" lIns="91440" tIns="45720" rIns="91440" bIns="45720" rtlCol="0" anchor="b"/>
          <a:lstStyle>
            <a:lvl1pPr algn="r">
              <a:defRPr sz="1200"/>
            </a:lvl1pPr>
          </a:lstStyle>
          <a:p>
            <a:fld id="{EF643D9C-2898-654D-ACA5-0BC0FA5D1665}" type="slidenum">
              <a:rPr lang="nl-NL" smtClean="0"/>
              <a:t>‹nr.›</a:t>
            </a:fld>
            <a:endParaRPr lang="nl-NL"/>
          </a:p>
        </p:txBody>
      </p:sp>
    </p:spTree>
    <p:extLst>
      <p:ext uri="{BB962C8B-B14F-4D97-AF65-F5344CB8AC3E}">
        <p14:creationId xmlns:p14="http://schemas.microsoft.com/office/powerpoint/2010/main" val="17670562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etacuteboekje.nl/"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5925DB-BE98-401F-8670-7FDEF66D1BE8}" type="slidenum">
              <a:rPr kumimoji="0" lang="en-US" altLang="bg-BG" sz="1200" b="0" i="0" u="none" strike="noStrike" kern="1200" cap="none" spc="0" normalizeH="0" baseline="0" noProof="0" smtClean="0">
                <a:ln>
                  <a:noFill/>
                </a:ln>
                <a:solidFill>
                  <a:prstClr val="black"/>
                </a:solidFill>
                <a:effectLst/>
                <a:uLnTx/>
                <a:uFillTx/>
                <a:latin typeface="Arial" charset="0"/>
                <a:ea typeface="ＭＳ Ｐゴシック"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bg-BG" sz="1200" b="0" i="0" u="none" strike="noStrike" kern="1200" cap="none" spc="0" normalizeH="0" baseline="0" noProof="0">
              <a:ln>
                <a:noFill/>
              </a:ln>
              <a:solidFill>
                <a:prstClr val="black"/>
              </a:solidFill>
              <a:effectLst/>
              <a:uLnTx/>
              <a:uFillTx/>
              <a:latin typeface="Arial" charset="0"/>
              <a:ea typeface="ＭＳ Ｐゴシック" pitchFamily="34" charset="-128"/>
              <a:cs typeface="Arial" charset="0"/>
            </a:endParaRPr>
          </a:p>
        </p:txBody>
      </p:sp>
      <p:sp>
        <p:nvSpPr>
          <p:cNvPr id="51203" name="Rectangle 2"/>
          <p:cNvSpPr>
            <a:spLocks noGrp="1" noRot="1" noChangeAspect="1" noChangeArrowheads="1" noTextEdit="1"/>
          </p:cNvSpPr>
          <p:nvPr>
            <p:ph type="sldImg"/>
          </p:nvPr>
        </p:nvSpPr>
        <p:spPr bwMode="auto">
          <a:xfrm>
            <a:off x="852488" y="744538"/>
            <a:ext cx="4965700"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xfrm>
            <a:off x="889212" y="4715153"/>
            <a:ext cx="4890665"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bg-BG"/>
          </a:p>
        </p:txBody>
      </p:sp>
    </p:spTree>
    <p:extLst>
      <p:ext uri="{BB962C8B-B14F-4D97-AF65-F5344CB8AC3E}">
        <p14:creationId xmlns:p14="http://schemas.microsoft.com/office/powerpoint/2010/main" val="2261323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8611"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altLang="sv-SE">
              <a:latin typeface="Arial" pitchFamily="34" charset="0"/>
              <a:ea typeface="ＭＳ Ｐゴシック" pitchFamily="34" charset="-128"/>
            </a:endParaRPr>
          </a:p>
        </p:txBody>
      </p:sp>
    </p:spTree>
    <p:extLst>
      <p:ext uri="{BB962C8B-B14F-4D97-AF65-F5344CB8AC3E}">
        <p14:creationId xmlns:p14="http://schemas.microsoft.com/office/powerpoint/2010/main" val="169745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000" b="1">
                <a:solidFill>
                  <a:srgbClr val="0000FF"/>
                </a:solidFill>
                <a:latin typeface="Arial" charset="0"/>
              </a:defRPr>
            </a:lvl1pPr>
            <a:lvl2pPr marL="742950" indent="-285750" eaLnBrk="0" hangingPunct="0">
              <a:defRPr sz="4000" b="1">
                <a:solidFill>
                  <a:srgbClr val="0000FF"/>
                </a:solidFill>
                <a:latin typeface="Arial" charset="0"/>
              </a:defRPr>
            </a:lvl2pPr>
            <a:lvl3pPr marL="1143000" indent="-228600" eaLnBrk="0" hangingPunct="0">
              <a:defRPr sz="4000" b="1">
                <a:solidFill>
                  <a:srgbClr val="0000FF"/>
                </a:solidFill>
                <a:latin typeface="Arial" charset="0"/>
              </a:defRPr>
            </a:lvl3pPr>
            <a:lvl4pPr marL="1600200" indent="-228600" eaLnBrk="0" hangingPunct="0">
              <a:defRPr sz="4000" b="1">
                <a:solidFill>
                  <a:srgbClr val="0000FF"/>
                </a:solidFill>
                <a:latin typeface="Arial" charset="0"/>
              </a:defRPr>
            </a:lvl4pPr>
            <a:lvl5pPr marL="2057400" indent="-228600" eaLnBrk="0" hangingPunct="0">
              <a:defRPr sz="4000" b="1">
                <a:solidFill>
                  <a:srgbClr val="0000FF"/>
                </a:solidFill>
                <a:latin typeface="Arial" charset="0"/>
              </a:defRPr>
            </a:lvl5pPr>
            <a:lvl6pPr marL="2514600" indent="-228600" eaLnBrk="0" fontAlgn="base" hangingPunct="0">
              <a:spcBef>
                <a:spcPct val="20000"/>
              </a:spcBef>
              <a:spcAft>
                <a:spcPct val="0"/>
              </a:spcAft>
              <a:defRPr sz="4000" b="1">
                <a:solidFill>
                  <a:srgbClr val="0000FF"/>
                </a:solidFill>
                <a:latin typeface="Arial" charset="0"/>
              </a:defRPr>
            </a:lvl6pPr>
            <a:lvl7pPr marL="2971800" indent="-228600" eaLnBrk="0" fontAlgn="base" hangingPunct="0">
              <a:spcBef>
                <a:spcPct val="20000"/>
              </a:spcBef>
              <a:spcAft>
                <a:spcPct val="0"/>
              </a:spcAft>
              <a:defRPr sz="4000" b="1">
                <a:solidFill>
                  <a:srgbClr val="0000FF"/>
                </a:solidFill>
                <a:latin typeface="Arial" charset="0"/>
              </a:defRPr>
            </a:lvl7pPr>
            <a:lvl8pPr marL="3429000" indent="-228600" eaLnBrk="0" fontAlgn="base" hangingPunct="0">
              <a:spcBef>
                <a:spcPct val="20000"/>
              </a:spcBef>
              <a:spcAft>
                <a:spcPct val="0"/>
              </a:spcAft>
              <a:defRPr sz="4000" b="1">
                <a:solidFill>
                  <a:srgbClr val="0000FF"/>
                </a:solidFill>
                <a:latin typeface="Arial" charset="0"/>
              </a:defRPr>
            </a:lvl8pPr>
            <a:lvl9pPr marL="3886200" indent="-228600" eaLnBrk="0" fontAlgn="base" hangingPunct="0">
              <a:spcBef>
                <a:spcPct val="20000"/>
              </a:spcBef>
              <a:spcAft>
                <a:spcPct val="0"/>
              </a:spcAft>
              <a:defRPr sz="4000" b="1">
                <a:solidFill>
                  <a:srgbClr val="0000FF"/>
                </a:solidFill>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DBAA4-C095-45F5-8E78-4AC6A0E295C4}"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e-DE">
              <a:latin typeface="Arial" charset="0"/>
            </a:endParaRPr>
          </a:p>
        </p:txBody>
      </p:sp>
    </p:spTree>
    <p:extLst>
      <p:ext uri="{BB962C8B-B14F-4D97-AF65-F5344CB8AC3E}">
        <p14:creationId xmlns:p14="http://schemas.microsoft.com/office/powerpoint/2010/main" val="330812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bg-BG" smtClean="0">
              <a:latin typeface="Arial" charset="0"/>
              <a:ea typeface="ＭＳ Ｐゴシック" pitchFamily="34" charset="-128"/>
            </a:endParaRPr>
          </a:p>
        </p:txBody>
      </p:sp>
      <p:sp>
        <p:nvSpPr>
          <p:cNvPr id="48132" name="Foliennummernplatzhalt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37931725" indent="-37474525"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1D5047-78FA-4435-A062-B930598603A9}" type="slidenum">
              <a:rPr kumimoji="0" lang="en-GB" altLang="bg-BG"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GB" altLang="bg-BG"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Arial" charset="0"/>
            </a:endParaRPr>
          </a:p>
        </p:txBody>
      </p:sp>
    </p:spTree>
    <p:extLst>
      <p:ext uri="{BB962C8B-B14F-4D97-AF65-F5344CB8AC3E}">
        <p14:creationId xmlns:p14="http://schemas.microsoft.com/office/powerpoint/2010/main" val="4522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61443"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defRPr/>
            </a:pPr>
            <a:endParaRPr lang="en-GB" altLang="sv-SE">
              <a:latin typeface="Arial" pitchFamily="34" charset="0"/>
              <a:ea typeface="ＭＳ Ｐゴシック" pitchFamily="34" charset="-128"/>
            </a:endParaRPr>
          </a:p>
        </p:txBody>
      </p:sp>
    </p:spTree>
    <p:extLst>
      <p:ext uri="{BB962C8B-B14F-4D97-AF65-F5344CB8AC3E}">
        <p14:creationId xmlns:p14="http://schemas.microsoft.com/office/powerpoint/2010/main" val="1108091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pl-PL"/>
              <a:t>This paper published in</a:t>
            </a:r>
            <a:r>
              <a:rPr lang="en-US" altLang="pl-PL" i="1"/>
              <a:t> JPEN </a:t>
            </a:r>
            <a:r>
              <a:rPr lang="en-US" altLang="pl-PL"/>
              <a:t>in 2014 showed new data regarding the prevalence of malnutrition in different types of cancer is ranging from a low prevalence </a:t>
            </a:r>
            <a:br>
              <a:rPr lang="en-US" altLang="pl-PL"/>
            </a:br>
            <a:r>
              <a:rPr lang="en-US" altLang="pl-PL"/>
              <a:t>in prostate and breast cancers to a high prevalence of 2/3 of patients in  </a:t>
            </a:r>
            <a:br>
              <a:rPr lang="en-US" altLang="pl-PL"/>
            </a:br>
            <a:r>
              <a:rPr lang="en-US" altLang="pl-PL"/>
              <a:t>pancreatic cancer.</a:t>
            </a:r>
          </a:p>
          <a:p>
            <a:endParaRPr lang="en-US" altLang="pl-PL"/>
          </a:p>
          <a:p>
            <a:endParaRPr lang="en-US" altLang="pl-PL"/>
          </a:p>
          <a:p>
            <a:r>
              <a:rPr lang="en-US" altLang="pl-PL" i="1">
                <a:solidFill>
                  <a:srgbClr val="000000"/>
                </a:solidFill>
              </a:rPr>
              <a:t>Reference</a:t>
            </a:r>
          </a:p>
          <a:p>
            <a:r>
              <a:rPr lang="it-IT" altLang="pl-PL"/>
              <a:t>Hébuterne X, et al. </a:t>
            </a:r>
            <a:r>
              <a:rPr lang="it-IT" altLang="pl-PL" i="1"/>
              <a:t>JPEN</a:t>
            </a:r>
            <a:r>
              <a:rPr lang="it-IT" altLang="pl-PL"/>
              <a:t>, 2014; 38:196-204</a:t>
            </a:r>
          </a:p>
        </p:txBody>
      </p:sp>
      <p:sp>
        <p:nvSpPr>
          <p:cNvPr id="31747" name="Slide Image Placeholder 5"/>
          <p:cNvSpPr>
            <a:spLocks noGrp="1" noRot="1" noChangeAspect="1" noTextEdit="1"/>
          </p:cNvSpPr>
          <p:nvPr>
            <p:ph type="sldImg"/>
          </p:nvPr>
        </p:nvSpPr>
        <p:spPr bwMode="auto">
          <a:xfrm>
            <a:off x="1212850" y="288925"/>
            <a:ext cx="4508500" cy="2538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53F4B5-226F-46C3-B20F-44E7DF94C9F6}" type="slidenum">
              <a:rPr kumimoji="0" lang="en-US" altLang="pl-PL" sz="12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pl-PL" sz="12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Tree>
    <p:custDataLst>
      <p:tags r:id="rId1"/>
    </p:custDataLst>
    <p:extLst>
      <p:ext uri="{BB962C8B-B14F-4D97-AF65-F5344CB8AC3E}">
        <p14:creationId xmlns:p14="http://schemas.microsoft.com/office/powerpoint/2010/main" val="2316724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Bron NICE 2009</a:t>
            </a:r>
          </a:p>
          <a:p>
            <a:r>
              <a:rPr lang="nl-NL" sz="1200"/>
              <a:t>Ernst van de kliniek afhankelijk van</a:t>
            </a:r>
          </a:p>
          <a:p>
            <a:pPr marL="0" indent="0">
              <a:buNone/>
            </a:pPr>
            <a:r>
              <a:rPr lang="nl-NL" sz="1200"/>
              <a:t>Onderliggende ziekten</a:t>
            </a:r>
          </a:p>
          <a:p>
            <a:pPr marL="0" indent="0">
              <a:buNone/>
            </a:pPr>
            <a:r>
              <a:rPr lang="nl-NL" sz="1200"/>
              <a:t>Medicatiegebruik</a:t>
            </a:r>
          </a:p>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2B8B30-ED3B-435D-984D-A9C6D2E2DA04}"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28599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l-NL"/>
              <a:t> </a:t>
            </a:r>
            <a:r>
              <a:rPr lang="nl-NL" u="sng">
                <a:hlinkClick r:id="rId3"/>
              </a:rPr>
              <a:t>https://www.hetacuteboekje.nl</a:t>
            </a:r>
            <a:endParaRPr lang="nl-NL"/>
          </a:p>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2B8B30-ED3B-435D-984D-A9C6D2E2DA04}" type="slidenum">
              <a:rPr kumimoji="0" lang="nl-NL" alt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nl-NL" alt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7681931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300"/>
              <a:t>Vanwege de essentiële rol van </a:t>
            </a:r>
            <a:r>
              <a:rPr lang="nl-NL" sz="1300" err="1"/>
              <a:t>thiamine</a:t>
            </a:r>
            <a:r>
              <a:rPr lang="nl-NL" sz="1300"/>
              <a:t> in het glucosemetabolisme zal ten tijde van het herstarten van voeding extra </a:t>
            </a:r>
            <a:r>
              <a:rPr lang="nl-NL" sz="1300" err="1"/>
              <a:t>thiamine</a:t>
            </a:r>
            <a:r>
              <a:rPr lang="nl-NL" sz="1300"/>
              <a:t> worden verbruikt, waardoor het veelal reeds bestaande tekort toeneemt. Een profylactische suppletie van een hoge dosis </a:t>
            </a:r>
            <a:r>
              <a:rPr lang="nl-NL" sz="1300" err="1"/>
              <a:t>thiamine</a:t>
            </a:r>
            <a:r>
              <a:rPr lang="nl-NL" sz="1300"/>
              <a:t> (minimaal 100 mg/d) tenminste 30 minuten voor start voeding, en het continueren van de </a:t>
            </a:r>
            <a:r>
              <a:rPr lang="nl-NL" sz="1300" err="1"/>
              <a:t>thiaminesuppletie</a:t>
            </a:r>
            <a:r>
              <a:rPr lang="nl-NL" sz="1300"/>
              <a:t> gedurende de opbouw van de voeding, is daarom noodzakelijk. Suppleer </a:t>
            </a:r>
            <a:r>
              <a:rPr lang="nl-NL" sz="1300" err="1"/>
              <a:t>thiamine</a:t>
            </a:r>
            <a:r>
              <a:rPr lang="nl-NL" sz="1300"/>
              <a:t> voor minimaal 5 tot 7 dagen indien er sprake is van ernstige ondervoeding, chronisch </a:t>
            </a:r>
            <a:r>
              <a:rPr lang="nl-NL" sz="1300" err="1"/>
              <a:t>alcoholabusus</a:t>
            </a:r>
            <a:r>
              <a:rPr lang="nl-NL" sz="1300"/>
              <a:t> of een ander hoog risico op een </a:t>
            </a:r>
            <a:r>
              <a:rPr lang="nl-NL" sz="1300" err="1"/>
              <a:t>thiaminedeficiëntie</a:t>
            </a:r>
            <a:r>
              <a:rPr lang="nl-NL" sz="1300"/>
              <a:t>. </a:t>
            </a:r>
          </a:p>
          <a:p>
            <a:r>
              <a:rPr lang="nl-NL" sz="1300"/>
              <a:t>De suppletie van overige vitaminen en sporenelementen is afhankelijk van de ernst van de ondervoeding en verwachte (multipele) deficiënties. Het is aan te bevelen 1 keer per dag een (gebalanceerd) multivitaminen en sporenelementen supplement toe te dienen tijdens het opbouwen van de voeding. Continueer suppletie voor minimaal 10 dagen indien er aanwijzingen zijn voor ernstige ondervoeding of verwachte multipele deficiënties. Vitaminen en sporenelementen kunnen oraal, enteraal of intraveneus toegediend worden (zie hoofdstuk 38 suppleties). Dien bij twijfel over de enterale resorptie de suppletie altijd intraveneus toe.</a:t>
            </a:r>
          </a:p>
          <a:p>
            <a:r>
              <a:rPr lang="nl-NL" sz="1300"/>
              <a:t>Voorzichtigheid is geboden in de suppletie van ijzer tijdens de </a:t>
            </a:r>
            <a:r>
              <a:rPr lang="nl-NL" sz="1300" err="1"/>
              <a:t>refeeding</a:t>
            </a:r>
            <a:r>
              <a:rPr lang="nl-NL" sz="1300"/>
              <a:t> periode. Met name aan suiker gebonden intraveneuze ijzerpreparaten kunnen een stijging van FGF23-spiegels veroorzaken, die zorgt voor een toename van uitscheiding van fosfaat in de urine, met </a:t>
            </a:r>
            <a:r>
              <a:rPr lang="nl-NL" sz="1300" err="1"/>
              <a:t>hypofosfatemie</a:t>
            </a:r>
            <a:r>
              <a:rPr lang="nl-NL" sz="1300"/>
              <a:t> als gevolg. Zelfs in het geval van een manifest ijzertekort is suppletie niet aan te bevelen aangezien de productie van bloed grote hoeveelheden kalium vereist en een </a:t>
            </a:r>
            <a:r>
              <a:rPr lang="nl-NL" sz="1300" err="1"/>
              <a:t>hypokaliëmie</a:t>
            </a:r>
            <a:r>
              <a:rPr lang="nl-NL" sz="1300"/>
              <a:t> kan verergeren. </a:t>
            </a:r>
          </a:p>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E8A1BD9-1485-432A-A1B9-E1F7C6F58217}" type="slidenum">
              <a:rPr kumimoji="0" lang="nl-NL"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nl-NL"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50758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el Slide Paars">
    <p:spTree>
      <p:nvGrpSpPr>
        <p:cNvPr id="1" name=""/>
        <p:cNvGrpSpPr/>
        <p:nvPr/>
      </p:nvGrpSpPr>
      <p:grpSpPr>
        <a:xfrm>
          <a:off x="0" y="0"/>
          <a:ext cx="0" cy="0"/>
          <a:chOff x="0" y="0"/>
          <a:chExt cx="0" cy="0"/>
        </a:xfrm>
      </p:grpSpPr>
      <p:sp>
        <p:nvSpPr>
          <p:cNvPr id="23" name="Rechthoek 22">
            <a:extLst>
              <a:ext uri="{FF2B5EF4-FFF2-40B4-BE49-F238E27FC236}">
                <a16:creationId xmlns:a16="http://schemas.microsoft.com/office/drawing/2014/main" id="{D7763D2E-055F-4178-A557-9449325FB960}"/>
              </a:ext>
            </a:extLst>
          </p:cNvPr>
          <p:cNvSpPr/>
          <p:nvPr userDrawn="1"/>
        </p:nvSpPr>
        <p:spPr>
          <a:xfrm>
            <a:off x="10026650" y="5984875"/>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ijdelijke aanduiding voor afbeelding 5">
            <a:extLst>
              <a:ext uri="{FF2B5EF4-FFF2-40B4-BE49-F238E27FC236}">
                <a16:creationId xmlns:a16="http://schemas.microsoft.com/office/drawing/2014/main" id="{A4172BDD-8E1B-42E6-B46E-B1593122DDE0}"/>
              </a:ext>
            </a:extLst>
          </p:cNvPr>
          <p:cNvSpPr>
            <a:spLocks noGrp="1"/>
          </p:cNvSpPr>
          <p:nvPr>
            <p:ph type="pic" sz="quarter" idx="14"/>
          </p:nvPr>
        </p:nvSpPr>
        <p:spPr>
          <a:xfrm>
            <a:off x="2011272" y="1"/>
            <a:ext cx="9507627" cy="6483776"/>
          </a:xfrm>
          <a:custGeom>
            <a:avLst/>
            <a:gdLst>
              <a:gd name="connsiteX0" fmla="*/ 0 w 10102850"/>
              <a:gd name="connsiteY0" fmla="*/ 0 h 6483350"/>
              <a:gd name="connsiteX1" fmla="*/ 10102850 w 10102850"/>
              <a:gd name="connsiteY1" fmla="*/ 0 h 6483350"/>
              <a:gd name="connsiteX2" fmla="*/ 10102850 w 10102850"/>
              <a:gd name="connsiteY2" fmla="*/ 6483350 h 6483350"/>
              <a:gd name="connsiteX3" fmla="*/ 0 w 10102850"/>
              <a:gd name="connsiteY3" fmla="*/ 6483350 h 6483350"/>
              <a:gd name="connsiteX4" fmla="*/ 0 w 10102850"/>
              <a:gd name="connsiteY4" fmla="*/ 0 h 6483350"/>
              <a:gd name="connsiteX0" fmla="*/ 9944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944 w 10112794"/>
              <a:gd name="connsiteY5" fmla="*/ 0 h 6483350"/>
              <a:gd name="connsiteX0" fmla="*/ 967476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67476 w 10112794"/>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283354 w 10428672"/>
              <a:gd name="connsiteY0" fmla="*/ 0 h 6483350"/>
              <a:gd name="connsiteX1" fmla="*/ 10428672 w 10428672"/>
              <a:gd name="connsiteY1" fmla="*/ 0 h 6483350"/>
              <a:gd name="connsiteX2" fmla="*/ 10428672 w 10428672"/>
              <a:gd name="connsiteY2" fmla="*/ 6483350 h 6483350"/>
              <a:gd name="connsiteX3" fmla="*/ 325822 w 10428672"/>
              <a:gd name="connsiteY3" fmla="*/ 6483350 h 6483350"/>
              <a:gd name="connsiteX4" fmla="*/ 2688141 w 10428672"/>
              <a:gd name="connsiteY4" fmla="*/ 3390181 h 6483350"/>
              <a:gd name="connsiteX5" fmla="*/ 2903802 w 10428672"/>
              <a:gd name="connsiteY5" fmla="*/ 1199071 h 6483350"/>
              <a:gd name="connsiteX6" fmla="*/ 1283354 w 10428672"/>
              <a:gd name="connsiteY6" fmla="*/ 0 h 6483350"/>
              <a:gd name="connsiteX0" fmla="*/ 1336707 w 10482025"/>
              <a:gd name="connsiteY0" fmla="*/ 0 h 6483350"/>
              <a:gd name="connsiteX1" fmla="*/ 10482025 w 10482025"/>
              <a:gd name="connsiteY1" fmla="*/ 0 h 6483350"/>
              <a:gd name="connsiteX2" fmla="*/ 10482025 w 10482025"/>
              <a:gd name="connsiteY2" fmla="*/ 6483350 h 6483350"/>
              <a:gd name="connsiteX3" fmla="*/ 379175 w 10482025"/>
              <a:gd name="connsiteY3" fmla="*/ 6483350 h 6483350"/>
              <a:gd name="connsiteX4" fmla="*/ 2137645 w 10482025"/>
              <a:gd name="connsiteY4" fmla="*/ 2863969 h 6483350"/>
              <a:gd name="connsiteX5" fmla="*/ 2957155 w 10482025"/>
              <a:gd name="connsiteY5" fmla="*/ 1199071 h 6483350"/>
              <a:gd name="connsiteX6" fmla="*/ 1336707 w 10482025"/>
              <a:gd name="connsiteY6"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16821 w 10421586"/>
              <a:gd name="connsiteY5" fmla="*/ 2881222 h 6483350"/>
              <a:gd name="connsiteX6" fmla="*/ 2896716 w 10421586"/>
              <a:gd name="connsiteY6" fmla="*/ 1199071 h 6483350"/>
              <a:gd name="connsiteX7" fmla="*/ 1276268 w 10421586"/>
              <a:gd name="connsiteY7" fmla="*/ 0 h 6483350"/>
              <a:gd name="connsiteX0" fmla="*/ 1251372 w 10396690"/>
              <a:gd name="connsiteY0" fmla="*/ 0 h 6483350"/>
              <a:gd name="connsiteX1" fmla="*/ 10396690 w 10396690"/>
              <a:gd name="connsiteY1" fmla="*/ 0 h 6483350"/>
              <a:gd name="connsiteX2" fmla="*/ 10396690 w 10396690"/>
              <a:gd name="connsiteY2" fmla="*/ 6483350 h 6483350"/>
              <a:gd name="connsiteX3" fmla="*/ 293840 w 10396690"/>
              <a:gd name="connsiteY3" fmla="*/ 6483350 h 6483350"/>
              <a:gd name="connsiteX4" fmla="*/ 3863859 w 10396690"/>
              <a:gd name="connsiteY4" fmla="*/ 5011947 h 6483350"/>
              <a:gd name="connsiteX5" fmla="*/ 1991925 w 10396690"/>
              <a:gd name="connsiteY5" fmla="*/ 2881222 h 6483350"/>
              <a:gd name="connsiteX6" fmla="*/ 2871820 w 10396690"/>
              <a:gd name="connsiteY6" fmla="*/ 1199071 h 6483350"/>
              <a:gd name="connsiteX7" fmla="*/ 1251372 w 10396690"/>
              <a:gd name="connsiteY7" fmla="*/ 0 h 6483350"/>
              <a:gd name="connsiteX0" fmla="*/ 957532 w 10102850"/>
              <a:gd name="connsiteY0" fmla="*/ 0 h 6486875"/>
              <a:gd name="connsiteX1" fmla="*/ 10102850 w 10102850"/>
              <a:gd name="connsiteY1" fmla="*/ 0 h 6486875"/>
              <a:gd name="connsiteX2" fmla="*/ 10102850 w 10102850"/>
              <a:gd name="connsiteY2" fmla="*/ 6483350 h 6486875"/>
              <a:gd name="connsiteX3" fmla="*/ 0 w 10102850"/>
              <a:gd name="connsiteY3" fmla="*/ 6483350 h 6486875"/>
              <a:gd name="connsiteX4" fmla="*/ 3570019 w 10102850"/>
              <a:gd name="connsiteY4" fmla="*/ 5011947 h 6486875"/>
              <a:gd name="connsiteX5" fmla="*/ 1698085 w 10102850"/>
              <a:gd name="connsiteY5" fmla="*/ 2881222 h 6486875"/>
              <a:gd name="connsiteX6" fmla="*/ 2577980 w 10102850"/>
              <a:gd name="connsiteY6" fmla="*/ 1199071 h 6486875"/>
              <a:gd name="connsiteX7" fmla="*/ 957532 w 10102850"/>
              <a:gd name="connsiteY7" fmla="*/ 0 h 6486875"/>
              <a:gd name="connsiteX0" fmla="*/ 0 w 9145318"/>
              <a:gd name="connsiteY0" fmla="*/ 0 h 6512665"/>
              <a:gd name="connsiteX1" fmla="*/ 9145318 w 9145318"/>
              <a:gd name="connsiteY1" fmla="*/ 0 h 6512665"/>
              <a:gd name="connsiteX2" fmla="*/ 9145318 w 9145318"/>
              <a:gd name="connsiteY2" fmla="*/ 6483350 h 6512665"/>
              <a:gd name="connsiteX3" fmla="*/ 595223 w 9145318"/>
              <a:gd name="connsiteY3" fmla="*/ 6509229 h 6512665"/>
              <a:gd name="connsiteX4" fmla="*/ 2612487 w 9145318"/>
              <a:gd name="connsiteY4" fmla="*/ 5011947 h 6512665"/>
              <a:gd name="connsiteX5" fmla="*/ 740553 w 9145318"/>
              <a:gd name="connsiteY5" fmla="*/ 2881222 h 6512665"/>
              <a:gd name="connsiteX6" fmla="*/ 1620448 w 9145318"/>
              <a:gd name="connsiteY6" fmla="*/ 1199071 h 6512665"/>
              <a:gd name="connsiteX7" fmla="*/ 0 w 9145318"/>
              <a:gd name="connsiteY7" fmla="*/ 0 h 6512665"/>
              <a:gd name="connsiteX0" fmla="*/ 362309 w 9507627"/>
              <a:gd name="connsiteY0" fmla="*/ 0 h 6486875"/>
              <a:gd name="connsiteX1" fmla="*/ 9507627 w 9507627"/>
              <a:gd name="connsiteY1" fmla="*/ 0 h 6486875"/>
              <a:gd name="connsiteX2" fmla="*/ 9507627 w 9507627"/>
              <a:gd name="connsiteY2" fmla="*/ 6483350 h 6486875"/>
              <a:gd name="connsiteX3" fmla="*/ 0 w 9507627"/>
              <a:gd name="connsiteY3" fmla="*/ 6483350 h 6486875"/>
              <a:gd name="connsiteX4" fmla="*/ 2974796 w 9507627"/>
              <a:gd name="connsiteY4" fmla="*/ 5011947 h 6486875"/>
              <a:gd name="connsiteX5" fmla="*/ 1102862 w 9507627"/>
              <a:gd name="connsiteY5" fmla="*/ 2881222 h 6486875"/>
              <a:gd name="connsiteX6" fmla="*/ 1982757 w 9507627"/>
              <a:gd name="connsiteY6" fmla="*/ 1199071 h 6486875"/>
              <a:gd name="connsiteX7" fmla="*/ 362309 w 9507627"/>
              <a:gd name="connsiteY7" fmla="*/ 0 h 6486875"/>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7384"/>
              <a:gd name="connsiteX1" fmla="*/ 9507627 w 9507627"/>
              <a:gd name="connsiteY1" fmla="*/ 0 h 6487384"/>
              <a:gd name="connsiteX2" fmla="*/ 9507627 w 9507627"/>
              <a:gd name="connsiteY2" fmla="*/ 6483350 h 6487384"/>
              <a:gd name="connsiteX3" fmla="*/ 0 w 9507627"/>
              <a:gd name="connsiteY3" fmla="*/ 6483350 h 6487384"/>
              <a:gd name="connsiteX4" fmla="*/ 2560728 w 9507627"/>
              <a:gd name="connsiteY4" fmla="*/ 4873924 h 6487384"/>
              <a:gd name="connsiteX5" fmla="*/ 1102862 w 9507627"/>
              <a:gd name="connsiteY5" fmla="*/ 2881222 h 6487384"/>
              <a:gd name="connsiteX6" fmla="*/ 1982757 w 9507627"/>
              <a:gd name="connsiteY6" fmla="*/ 1199071 h 6487384"/>
              <a:gd name="connsiteX7" fmla="*/ 362309 w 9507627"/>
              <a:gd name="connsiteY7" fmla="*/ 0 h 6487384"/>
              <a:gd name="connsiteX0" fmla="*/ 362309 w 9507627"/>
              <a:gd name="connsiteY0" fmla="*/ 0 h 6487677"/>
              <a:gd name="connsiteX1" fmla="*/ 9507627 w 9507627"/>
              <a:gd name="connsiteY1" fmla="*/ 0 h 6487677"/>
              <a:gd name="connsiteX2" fmla="*/ 9507627 w 9507627"/>
              <a:gd name="connsiteY2" fmla="*/ 6483350 h 6487677"/>
              <a:gd name="connsiteX3" fmla="*/ 0 w 9507627"/>
              <a:gd name="connsiteY3" fmla="*/ 6483350 h 6487677"/>
              <a:gd name="connsiteX4" fmla="*/ 2560728 w 9507627"/>
              <a:gd name="connsiteY4" fmla="*/ 4873924 h 6487677"/>
              <a:gd name="connsiteX5" fmla="*/ 1102862 w 9507627"/>
              <a:gd name="connsiteY5" fmla="*/ 2881222 h 6487677"/>
              <a:gd name="connsiteX6" fmla="*/ 1982757 w 9507627"/>
              <a:gd name="connsiteY6" fmla="*/ 1199071 h 6487677"/>
              <a:gd name="connsiteX7" fmla="*/ 362309 w 9507627"/>
              <a:gd name="connsiteY7" fmla="*/ 0 h 6487677"/>
              <a:gd name="connsiteX0" fmla="*/ 362309 w 9507627"/>
              <a:gd name="connsiteY0" fmla="*/ 0 h 6487505"/>
              <a:gd name="connsiteX1" fmla="*/ 9507627 w 9507627"/>
              <a:gd name="connsiteY1" fmla="*/ 0 h 6487505"/>
              <a:gd name="connsiteX2" fmla="*/ 9507627 w 9507627"/>
              <a:gd name="connsiteY2" fmla="*/ 6483350 h 6487505"/>
              <a:gd name="connsiteX3" fmla="*/ 0 w 9507627"/>
              <a:gd name="connsiteY3" fmla="*/ 6483350 h 6487505"/>
              <a:gd name="connsiteX4" fmla="*/ 2560728 w 9507627"/>
              <a:gd name="connsiteY4" fmla="*/ 4873924 h 6487505"/>
              <a:gd name="connsiteX5" fmla="*/ 1102862 w 9507627"/>
              <a:gd name="connsiteY5" fmla="*/ 2881222 h 6487505"/>
              <a:gd name="connsiteX6" fmla="*/ 1982757 w 9507627"/>
              <a:gd name="connsiteY6" fmla="*/ 1199071 h 6487505"/>
              <a:gd name="connsiteX7" fmla="*/ 362309 w 9507627"/>
              <a:gd name="connsiteY7" fmla="*/ 0 h 6487505"/>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741882 w 9507627"/>
              <a:gd name="connsiteY4" fmla="*/ 489117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70147 w 9507627"/>
              <a:gd name="connsiteY4" fmla="*/ 474343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509"/>
              <a:gd name="connsiteX1" fmla="*/ 9507627 w 9507627"/>
              <a:gd name="connsiteY1" fmla="*/ 0 h 6483509"/>
              <a:gd name="connsiteX2" fmla="*/ 9507627 w 9507627"/>
              <a:gd name="connsiteY2" fmla="*/ 6483350 h 6483509"/>
              <a:gd name="connsiteX3" fmla="*/ 0 w 9507627"/>
              <a:gd name="connsiteY3" fmla="*/ 6483350 h 6483509"/>
              <a:gd name="connsiteX4" fmla="*/ 2538616 w 9507627"/>
              <a:gd name="connsiteY4" fmla="*/ 4795989 h 6483509"/>
              <a:gd name="connsiteX5" fmla="*/ 1102862 w 9507627"/>
              <a:gd name="connsiteY5" fmla="*/ 2881222 h 6483509"/>
              <a:gd name="connsiteX6" fmla="*/ 1982757 w 9507627"/>
              <a:gd name="connsiteY6" fmla="*/ 1199071 h 6483509"/>
              <a:gd name="connsiteX7" fmla="*/ 362309 w 9507627"/>
              <a:gd name="connsiteY7" fmla="*/ 0 h 6483509"/>
              <a:gd name="connsiteX0" fmla="*/ 362309 w 9507627"/>
              <a:gd name="connsiteY0" fmla="*/ 0 h 6483497"/>
              <a:gd name="connsiteX1" fmla="*/ 9507627 w 9507627"/>
              <a:gd name="connsiteY1" fmla="*/ 0 h 6483497"/>
              <a:gd name="connsiteX2" fmla="*/ 9507627 w 9507627"/>
              <a:gd name="connsiteY2" fmla="*/ 6483350 h 6483497"/>
              <a:gd name="connsiteX3" fmla="*/ 0 w 9507627"/>
              <a:gd name="connsiteY3" fmla="*/ 6483350 h 6483497"/>
              <a:gd name="connsiteX4" fmla="*/ 2559637 w 9507627"/>
              <a:gd name="connsiteY4" fmla="*/ 4743438 h 6483497"/>
              <a:gd name="connsiteX5" fmla="*/ 1102862 w 9507627"/>
              <a:gd name="connsiteY5" fmla="*/ 2881222 h 6483497"/>
              <a:gd name="connsiteX6" fmla="*/ 1982757 w 9507627"/>
              <a:gd name="connsiteY6" fmla="*/ 1199071 h 6483497"/>
              <a:gd name="connsiteX7" fmla="*/ 362309 w 9507627"/>
              <a:gd name="connsiteY7" fmla="*/ 0 h 6483497"/>
              <a:gd name="connsiteX0" fmla="*/ 362309 w 9507627"/>
              <a:gd name="connsiteY0" fmla="*/ 0 h 6483469"/>
              <a:gd name="connsiteX1" fmla="*/ 9507627 w 9507627"/>
              <a:gd name="connsiteY1" fmla="*/ 0 h 6483469"/>
              <a:gd name="connsiteX2" fmla="*/ 9507627 w 9507627"/>
              <a:gd name="connsiteY2" fmla="*/ 6483350 h 6483469"/>
              <a:gd name="connsiteX3" fmla="*/ 0 w 9507627"/>
              <a:gd name="connsiteY3" fmla="*/ 6483350 h 6483469"/>
              <a:gd name="connsiteX4" fmla="*/ 2559637 w 9507627"/>
              <a:gd name="connsiteY4" fmla="*/ 4743438 h 6483469"/>
              <a:gd name="connsiteX5" fmla="*/ 1102862 w 9507627"/>
              <a:gd name="connsiteY5" fmla="*/ 2881222 h 6483469"/>
              <a:gd name="connsiteX6" fmla="*/ 1982757 w 9507627"/>
              <a:gd name="connsiteY6" fmla="*/ 1199071 h 6483469"/>
              <a:gd name="connsiteX7" fmla="*/ 362309 w 9507627"/>
              <a:gd name="connsiteY7" fmla="*/ 0 h 6483469"/>
              <a:gd name="connsiteX0" fmla="*/ 362309 w 9507627"/>
              <a:gd name="connsiteY0" fmla="*/ 0 h 6483776"/>
              <a:gd name="connsiteX1" fmla="*/ 9507627 w 9507627"/>
              <a:gd name="connsiteY1" fmla="*/ 0 h 6483776"/>
              <a:gd name="connsiteX2" fmla="*/ 9507627 w 9507627"/>
              <a:gd name="connsiteY2" fmla="*/ 6483350 h 6483776"/>
              <a:gd name="connsiteX3" fmla="*/ 0 w 9507627"/>
              <a:gd name="connsiteY3" fmla="*/ 6483350 h 6483776"/>
              <a:gd name="connsiteX4" fmla="*/ 2559637 w 9507627"/>
              <a:gd name="connsiteY4" fmla="*/ 4743438 h 6483776"/>
              <a:gd name="connsiteX5" fmla="*/ 1102862 w 9507627"/>
              <a:gd name="connsiteY5" fmla="*/ 2881222 h 6483776"/>
              <a:gd name="connsiteX6" fmla="*/ 1982757 w 9507627"/>
              <a:gd name="connsiteY6" fmla="*/ 1199071 h 6483776"/>
              <a:gd name="connsiteX7" fmla="*/ 362309 w 9507627"/>
              <a:gd name="connsiteY7" fmla="*/ 0 h 648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7627" h="6483776">
                <a:moveTo>
                  <a:pt x="362309" y="0"/>
                </a:moveTo>
                <a:lnTo>
                  <a:pt x="9507627" y="0"/>
                </a:lnTo>
                <a:lnTo>
                  <a:pt x="9507627" y="6483350"/>
                </a:lnTo>
                <a:lnTo>
                  <a:pt x="0" y="6483350"/>
                </a:lnTo>
                <a:cubicBezTo>
                  <a:pt x="1986313" y="6505435"/>
                  <a:pt x="2488964" y="5666141"/>
                  <a:pt x="2559637" y="4743438"/>
                </a:cubicBezTo>
                <a:cubicBezTo>
                  <a:pt x="2585297" y="3967681"/>
                  <a:pt x="2356568" y="3260785"/>
                  <a:pt x="1102862" y="2881222"/>
                </a:cubicBezTo>
                <a:cubicBezTo>
                  <a:pt x="1843076" y="2630237"/>
                  <a:pt x="2124873" y="1846052"/>
                  <a:pt x="1982757" y="1199071"/>
                </a:cubicBezTo>
                <a:cubicBezTo>
                  <a:pt x="1727279" y="238664"/>
                  <a:pt x="1023228" y="71886"/>
                  <a:pt x="362309" y="0"/>
                </a:cubicBezTo>
                <a:close/>
              </a:path>
            </a:pathLst>
          </a:custGeom>
          <a:noFill/>
        </p:spPr>
        <p:txBody>
          <a:bodyPr/>
          <a:lstStyle/>
          <a:p>
            <a:r>
              <a:rPr lang="nl-NL"/>
              <a:t>Klik op het pictogram als u een afbeelding wilt toevoegen</a:t>
            </a:r>
          </a:p>
        </p:txBody>
      </p:sp>
      <p:pic>
        <p:nvPicPr>
          <p:cNvPr id="8" name="Afbeelding 7">
            <a:extLst>
              <a:ext uri="{FF2B5EF4-FFF2-40B4-BE49-F238E27FC236}">
                <a16:creationId xmlns:a16="http://schemas.microsoft.com/office/drawing/2014/main" id="{B25A3E3D-8805-4ADC-AD90-6FD186E5E8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8961"/>
          <a:stretch/>
        </p:blipFill>
        <p:spPr>
          <a:xfrm>
            <a:off x="-31750" y="0"/>
            <a:ext cx="4752740" cy="6518275"/>
          </a:xfrm>
          <a:prstGeom prst="rect">
            <a:avLst/>
          </a:prstGeom>
        </p:spPr>
      </p:pic>
      <p:pic>
        <p:nvPicPr>
          <p:cNvPr id="11" name="Afbeelding 10">
            <a:extLst>
              <a:ext uri="{FF2B5EF4-FFF2-40B4-BE49-F238E27FC236}">
                <a16:creationId xmlns:a16="http://schemas.microsoft.com/office/drawing/2014/main" id="{64DF93C0-FF85-433D-BA5F-3506E5D4EBCC}"/>
              </a:ext>
            </a:extLst>
          </p:cNvPr>
          <p:cNvPicPr>
            <a:picLocks noChangeAspect="1"/>
          </p:cNvPicPr>
          <p:nvPr userDrawn="1"/>
        </p:nvPicPr>
        <p:blipFill>
          <a:blip r:embed="rId3"/>
          <a:stretch>
            <a:fillRect/>
          </a:stretch>
        </p:blipFill>
        <p:spPr>
          <a:xfrm>
            <a:off x="528396" y="491105"/>
            <a:ext cx="794926" cy="840536"/>
          </a:xfrm>
          <a:prstGeom prst="rect">
            <a:avLst/>
          </a:prstGeom>
        </p:spPr>
      </p:pic>
      <p:sp>
        <p:nvSpPr>
          <p:cNvPr id="19" name="Tijdelijke aanduiding voor tekst 18">
            <a:extLst>
              <a:ext uri="{FF2B5EF4-FFF2-40B4-BE49-F238E27FC236}">
                <a16:creationId xmlns:a16="http://schemas.microsoft.com/office/drawing/2014/main" id="{A97CC130-47C8-4657-AA6A-29B9CB7F29E3}"/>
              </a:ext>
            </a:extLst>
          </p:cNvPr>
          <p:cNvSpPr>
            <a:spLocks noGrp="1"/>
          </p:cNvSpPr>
          <p:nvPr>
            <p:ph type="body" sz="quarter" idx="11" hasCustomPrompt="1"/>
          </p:nvPr>
        </p:nvSpPr>
        <p:spPr>
          <a:xfrm>
            <a:off x="499561" y="3358567"/>
            <a:ext cx="3354889" cy="2092907"/>
          </a:xfrm>
          <a:prstGeom prst="rect">
            <a:avLst/>
          </a:prstGeom>
        </p:spPr>
        <p:txBody>
          <a:bodyPr/>
          <a:lstStyle>
            <a:lvl1pPr indent="-457200">
              <a:lnSpc>
                <a:spcPts val="7200"/>
              </a:lnSpc>
              <a:defRPr sz="7200">
                <a:solidFill>
                  <a:schemeClr val="bg1"/>
                </a:solidFill>
              </a:defRPr>
            </a:lvl1pPr>
          </a:lstStyle>
          <a:p>
            <a:pPr lvl="0"/>
            <a:r>
              <a:rPr lang="nl-NL" dirty="0"/>
              <a:t>Titel</a:t>
            </a:r>
          </a:p>
        </p:txBody>
      </p:sp>
      <p:sp>
        <p:nvSpPr>
          <p:cNvPr id="10" name="Tijdelijke aanduiding voor datum 3">
            <a:extLst>
              <a:ext uri="{FF2B5EF4-FFF2-40B4-BE49-F238E27FC236}">
                <a16:creationId xmlns:a16="http://schemas.microsoft.com/office/drawing/2014/main" id="{347B6E6D-369D-4602-A43A-D2FD55ACD331}"/>
              </a:ext>
            </a:extLst>
          </p:cNvPr>
          <p:cNvSpPr>
            <a:spLocks noGrp="1"/>
          </p:cNvSpPr>
          <p:nvPr>
            <p:ph type="dt" sz="half" idx="2"/>
          </p:nvPr>
        </p:nvSpPr>
        <p:spPr>
          <a:xfrm>
            <a:off x="501650" y="5527674"/>
            <a:ext cx="3352800" cy="346075"/>
          </a:xfrm>
          <a:prstGeom prst="rect">
            <a:avLst/>
          </a:prstGeom>
        </p:spPr>
        <p:txBody>
          <a:bodyPr vert="horz" lIns="91440" tIns="45720" rIns="91440" bIns="45720" rtlCol="0" anchor="ctr"/>
          <a:lstStyle>
            <a:lvl1pPr algn="ctr">
              <a:defRPr sz="1800">
                <a:solidFill>
                  <a:srgbClr val="F1F1F2"/>
                </a:solidFill>
                <a:latin typeface="Calibri" panose="020F0502020204030204" pitchFamily="34" charset="0"/>
                <a:cs typeface="Calibri" panose="020F0502020204030204" pitchFamily="34" charset="0"/>
              </a:defRPr>
            </a:lvl1pPr>
          </a:lstStyle>
          <a:p>
            <a:pPr algn="l"/>
            <a:fld id="{E7672A57-AC1B-4BFC-954C-4ACF5F26CC59}" type="datetime1">
              <a:rPr lang="nl-NL" smtClean="0"/>
              <a:t>19-3-2024</a:t>
            </a:fld>
            <a:endParaRPr lang="nl-N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afbeelding pagina vullend">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180D07CF-9D75-47A4-913F-EE07AD8C43FF}"/>
              </a:ext>
            </a:extLst>
          </p:cNvPr>
          <p:cNvSpPr>
            <a:spLocks noGrp="1"/>
          </p:cNvSpPr>
          <p:nvPr>
            <p:ph type="pic" sz="quarter" idx="11"/>
          </p:nvPr>
        </p:nvSpPr>
        <p:spPr>
          <a:xfrm>
            <a:off x="501650" y="498475"/>
            <a:ext cx="10515600" cy="5334000"/>
          </a:xfrm>
          <a:prstGeom prst="rect">
            <a:avLst/>
          </a:prstGeom>
        </p:spPr>
        <p:txBody>
          <a:bodyPr/>
          <a:lstStyle/>
          <a:p>
            <a:r>
              <a:rPr lang="nl-NL"/>
              <a:t>Klik op het pictogram als u een afbeelding wilt toevoegen</a:t>
            </a:r>
          </a:p>
        </p:txBody>
      </p:sp>
      <p:sp>
        <p:nvSpPr>
          <p:cNvPr id="6" name="Tijdelijke aanduiding voor dianummer 6">
            <a:extLst>
              <a:ext uri="{FF2B5EF4-FFF2-40B4-BE49-F238E27FC236}">
                <a16:creationId xmlns:a16="http://schemas.microsoft.com/office/drawing/2014/main" id="{A5164B58-B474-4A62-8764-86064612F764}"/>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954080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afbeelding pagina vullend">
    <p:spTree>
      <p:nvGrpSpPr>
        <p:cNvPr id="1" name=""/>
        <p:cNvGrpSpPr/>
        <p:nvPr/>
      </p:nvGrpSpPr>
      <p:grpSpPr>
        <a:xfrm>
          <a:off x="0" y="0"/>
          <a:ext cx="0" cy="0"/>
          <a:chOff x="0" y="0"/>
          <a:chExt cx="0" cy="0"/>
        </a:xfrm>
      </p:grpSpPr>
      <p:sp>
        <p:nvSpPr>
          <p:cNvPr id="11" name="Tijdelijke aanduiding voor tekst 10">
            <a:extLst>
              <a:ext uri="{FF2B5EF4-FFF2-40B4-BE49-F238E27FC236}">
                <a16:creationId xmlns:a16="http://schemas.microsoft.com/office/drawing/2014/main" id="{CB6A8B4F-0943-46F8-9B3B-6A3D83C16980}"/>
              </a:ext>
            </a:extLst>
          </p:cNvPr>
          <p:cNvSpPr>
            <a:spLocks noGrp="1"/>
          </p:cNvSpPr>
          <p:nvPr>
            <p:ph type="body" sz="quarter" idx="12" hasCustomPrompt="1"/>
          </p:nvPr>
        </p:nvSpPr>
        <p:spPr>
          <a:xfrm>
            <a:off x="501650" y="498475"/>
            <a:ext cx="10515600" cy="5334000"/>
          </a:xfrm>
          <a:prstGeom prst="rect">
            <a:avLst/>
          </a:prstGeom>
        </p:spPr>
        <p:txBody>
          <a:bodyPr/>
          <a:lstStyle>
            <a:lvl1pPr>
              <a:defRPr sz="2000">
                <a:solidFill>
                  <a:srgbClr val="58595B"/>
                </a:solidFill>
              </a:defRPr>
            </a:lvl1pPr>
          </a:lstStyle>
          <a:p>
            <a:pPr lvl="0"/>
            <a:r>
              <a:rPr lang="nl-NL" dirty="0"/>
              <a:t>Tekststijl van het model bewerken</a:t>
            </a:r>
          </a:p>
        </p:txBody>
      </p:sp>
      <p:sp>
        <p:nvSpPr>
          <p:cNvPr id="5" name="Tijdelijke aanduiding voor dianummer 6">
            <a:extLst>
              <a:ext uri="{FF2B5EF4-FFF2-40B4-BE49-F238E27FC236}">
                <a16:creationId xmlns:a16="http://schemas.microsoft.com/office/drawing/2014/main" id="{4D4F086A-548E-4D59-ABE9-9BFFCE04BBC4}"/>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1904130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Grafiek">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588BF60C-836E-4F12-84EB-BEF5F282A2A5}"/>
              </a:ext>
            </a:extLst>
          </p:cNvPr>
          <p:cNvSpPr>
            <a:spLocks noGrp="1"/>
          </p:cNvSpPr>
          <p:nvPr>
            <p:ph type="body" sz="quarter" idx="11" hasCustomPrompt="1"/>
          </p:nvPr>
        </p:nvSpPr>
        <p:spPr>
          <a:xfrm>
            <a:off x="539750" y="465896"/>
            <a:ext cx="10325100" cy="1234270"/>
          </a:xfrm>
          <a:prstGeom prst="rect">
            <a:avLst/>
          </a:prstGeom>
        </p:spPr>
        <p:txBody>
          <a:bodyPr/>
          <a:lstStyle>
            <a:lvl1pPr>
              <a:defRPr sz="2400">
                <a:solidFill>
                  <a:srgbClr val="58595B"/>
                </a:solidFill>
                <a:latin typeface="+mj-lt"/>
              </a:defRPr>
            </a:lvl1pPr>
          </a:lstStyle>
          <a:p>
            <a:pPr lvl="0"/>
            <a:r>
              <a:rPr lang="nl-NL" dirty="0"/>
              <a:t>Titel</a:t>
            </a:r>
          </a:p>
        </p:txBody>
      </p:sp>
      <p:sp>
        <p:nvSpPr>
          <p:cNvPr id="16" name="object 11">
            <a:extLst>
              <a:ext uri="{FF2B5EF4-FFF2-40B4-BE49-F238E27FC236}">
                <a16:creationId xmlns:a16="http://schemas.microsoft.com/office/drawing/2014/main" id="{0797549A-66D3-43C7-9596-94C08F8E0AA0}"/>
              </a:ext>
            </a:extLst>
          </p:cNvPr>
          <p:cNvSpPr/>
          <p:nvPr userDrawn="1"/>
        </p:nvSpPr>
        <p:spPr>
          <a:xfrm>
            <a:off x="540004" y="1980006"/>
            <a:ext cx="10440035" cy="3240405"/>
          </a:xfrm>
          <a:custGeom>
            <a:avLst/>
            <a:gdLst/>
            <a:ahLst/>
            <a:cxnLst/>
            <a:rect l="l" t="t" r="r" b="b"/>
            <a:pathLst>
              <a:path w="10440035" h="3240404">
                <a:moveTo>
                  <a:pt x="0" y="3239998"/>
                </a:moveTo>
                <a:lnTo>
                  <a:pt x="10439996" y="3239998"/>
                </a:lnTo>
                <a:lnTo>
                  <a:pt x="10439996" y="0"/>
                </a:lnTo>
                <a:lnTo>
                  <a:pt x="0" y="0"/>
                </a:lnTo>
                <a:lnTo>
                  <a:pt x="0" y="3239998"/>
                </a:lnTo>
                <a:close/>
              </a:path>
            </a:pathLst>
          </a:custGeom>
          <a:solidFill>
            <a:srgbClr val="F1F1F2"/>
          </a:solidFill>
        </p:spPr>
        <p:txBody>
          <a:bodyPr wrap="square" lIns="0" tIns="0" rIns="0" bIns="0" rtlCol="0"/>
          <a:lstStyle/>
          <a:p>
            <a:endParaRPr/>
          </a:p>
        </p:txBody>
      </p:sp>
      <p:sp>
        <p:nvSpPr>
          <p:cNvPr id="18" name="Tijdelijke aanduiding voor grafiek 17">
            <a:extLst>
              <a:ext uri="{FF2B5EF4-FFF2-40B4-BE49-F238E27FC236}">
                <a16:creationId xmlns:a16="http://schemas.microsoft.com/office/drawing/2014/main" id="{53A52BCA-A858-4969-A844-E28FCC0FEF8A}"/>
              </a:ext>
            </a:extLst>
          </p:cNvPr>
          <p:cNvSpPr>
            <a:spLocks noGrp="1"/>
          </p:cNvSpPr>
          <p:nvPr>
            <p:ph type="chart" sz="quarter" idx="12"/>
          </p:nvPr>
        </p:nvSpPr>
        <p:spPr>
          <a:xfrm>
            <a:off x="539750" y="1980006"/>
            <a:ext cx="10439400" cy="3240087"/>
          </a:xfrm>
          <a:prstGeom prst="rect">
            <a:avLst/>
          </a:prstGeom>
        </p:spPr>
        <p:txBody>
          <a:bodyPr/>
          <a:lstStyle/>
          <a:p>
            <a:r>
              <a:rPr lang="nl-NL"/>
              <a:t>Klik op het pictogram als u een grafiek wilt toevoegen</a:t>
            </a:r>
          </a:p>
        </p:txBody>
      </p:sp>
      <p:sp>
        <p:nvSpPr>
          <p:cNvPr id="7" name="Tijdelijke aanduiding voor dianummer 6">
            <a:extLst>
              <a:ext uri="{FF2B5EF4-FFF2-40B4-BE49-F238E27FC236}">
                <a16:creationId xmlns:a16="http://schemas.microsoft.com/office/drawing/2014/main" id="{AE111EBE-F73F-4EFD-9765-538EDF24841B}"/>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3292981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el klein en afbeelding">
    <p:spTree>
      <p:nvGrpSpPr>
        <p:cNvPr id="1" name=""/>
        <p:cNvGrpSpPr/>
        <p:nvPr/>
      </p:nvGrpSpPr>
      <p:grpSpPr>
        <a:xfrm>
          <a:off x="0" y="0"/>
          <a:ext cx="0" cy="0"/>
          <a:chOff x="0" y="0"/>
          <a:chExt cx="0" cy="0"/>
        </a:xfrm>
      </p:grpSpPr>
      <p:sp>
        <p:nvSpPr>
          <p:cNvPr id="15" name="Tijdelijke aanduiding voor tekst 14">
            <a:extLst>
              <a:ext uri="{FF2B5EF4-FFF2-40B4-BE49-F238E27FC236}">
                <a16:creationId xmlns:a16="http://schemas.microsoft.com/office/drawing/2014/main" id="{588BF60C-836E-4F12-84EB-BEF5F282A2A5}"/>
              </a:ext>
            </a:extLst>
          </p:cNvPr>
          <p:cNvSpPr>
            <a:spLocks noGrp="1"/>
          </p:cNvSpPr>
          <p:nvPr>
            <p:ph type="body" sz="quarter" idx="11" hasCustomPrompt="1"/>
          </p:nvPr>
        </p:nvSpPr>
        <p:spPr>
          <a:xfrm>
            <a:off x="539750" y="465896"/>
            <a:ext cx="10325100" cy="1234270"/>
          </a:xfrm>
          <a:prstGeom prst="rect">
            <a:avLst/>
          </a:prstGeom>
        </p:spPr>
        <p:txBody>
          <a:bodyPr/>
          <a:lstStyle>
            <a:lvl1pPr>
              <a:defRPr sz="2400">
                <a:solidFill>
                  <a:srgbClr val="58595B"/>
                </a:solidFill>
                <a:latin typeface="+mj-lt"/>
              </a:defRPr>
            </a:lvl1pPr>
          </a:lstStyle>
          <a:p>
            <a:pPr lvl="0"/>
            <a:r>
              <a:rPr lang="nl-NL" dirty="0"/>
              <a:t>Titel</a:t>
            </a:r>
          </a:p>
        </p:txBody>
      </p:sp>
      <p:sp>
        <p:nvSpPr>
          <p:cNvPr id="4" name="Tijdelijke aanduiding voor afbeelding 3">
            <a:extLst>
              <a:ext uri="{FF2B5EF4-FFF2-40B4-BE49-F238E27FC236}">
                <a16:creationId xmlns:a16="http://schemas.microsoft.com/office/drawing/2014/main" id="{0715F293-20A8-4815-9ED4-2AA4FBDE8C09}"/>
              </a:ext>
            </a:extLst>
          </p:cNvPr>
          <p:cNvSpPr>
            <a:spLocks noGrp="1"/>
          </p:cNvSpPr>
          <p:nvPr>
            <p:ph type="pic" sz="quarter" idx="12"/>
          </p:nvPr>
        </p:nvSpPr>
        <p:spPr>
          <a:xfrm>
            <a:off x="539750" y="1793875"/>
            <a:ext cx="10325100" cy="4114800"/>
          </a:xfrm>
          <a:prstGeom prst="rect">
            <a:avLst/>
          </a:prstGeom>
        </p:spPr>
        <p:txBody>
          <a:bodyPr/>
          <a:lstStyle/>
          <a:p>
            <a:r>
              <a:rPr lang="nl-NL"/>
              <a:t>Klik op het pictogram als u een afbeelding wilt toevoegen</a:t>
            </a:r>
          </a:p>
        </p:txBody>
      </p:sp>
      <p:sp>
        <p:nvSpPr>
          <p:cNvPr id="6" name="Tijdelijke aanduiding voor dianummer 6">
            <a:extLst>
              <a:ext uri="{FF2B5EF4-FFF2-40B4-BE49-F238E27FC236}">
                <a16:creationId xmlns:a16="http://schemas.microsoft.com/office/drawing/2014/main" id="{0C13A46F-DB2C-4849-BFE7-554A2376C879}"/>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22314344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el groot en afbeelding">
    <p:spTree>
      <p:nvGrpSpPr>
        <p:cNvPr id="1" name=""/>
        <p:cNvGrpSpPr/>
        <p:nvPr/>
      </p:nvGrpSpPr>
      <p:grpSpPr>
        <a:xfrm>
          <a:off x="0" y="0"/>
          <a:ext cx="0" cy="0"/>
          <a:chOff x="0" y="0"/>
          <a:chExt cx="0" cy="0"/>
        </a:xfrm>
      </p:grpSpPr>
      <p:sp>
        <p:nvSpPr>
          <p:cNvPr id="5" name="object 10">
            <a:extLst>
              <a:ext uri="{FF2B5EF4-FFF2-40B4-BE49-F238E27FC236}">
                <a16:creationId xmlns:a16="http://schemas.microsoft.com/office/drawing/2014/main" id="{7CA1184F-3971-49F4-ADA7-8C60D750CD00}"/>
              </a:ext>
            </a:extLst>
          </p:cNvPr>
          <p:cNvSpPr/>
          <p:nvPr userDrawn="1"/>
        </p:nvSpPr>
        <p:spPr>
          <a:xfrm>
            <a:off x="2452217" y="1760956"/>
            <a:ext cx="6616700" cy="3848100"/>
          </a:xfrm>
          <a:custGeom>
            <a:avLst/>
            <a:gdLst/>
            <a:ahLst/>
            <a:cxnLst/>
            <a:rect l="l" t="t" r="r" b="b"/>
            <a:pathLst>
              <a:path w="6616700" h="3848100">
                <a:moveTo>
                  <a:pt x="0" y="0"/>
                </a:moveTo>
                <a:lnTo>
                  <a:pt x="6616700" y="0"/>
                </a:lnTo>
                <a:lnTo>
                  <a:pt x="6616700" y="3848100"/>
                </a:lnTo>
                <a:lnTo>
                  <a:pt x="0" y="3848100"/>
                </a:lnTo>
                <a:lnTo>
                  <a:pt x="0" y="0"/>
                </a:lnTo>
                <a:close/>
              </a:path>
            </a:pathLst>
          </a:custGeom>
          <a:solidFill>
            <a:srgbClr val="000000">
              <a:alpha val="43998"/>
            </a:srgbClr>
          </a:solidFill>
        </p:spPr>
        <p:txBody>
          <a:bodyPr wrap="square" lIns="0" tIns="0" rIns="0" bIns="0" rtlCol="0"/>
          <a:lstStyle/>
          <a:p>
            <a:endParaRPr/>
          </a:p>
        </p:txBody>
      </p:sp>
      <p:sp>
        <p:nvSpPr>
          <p:cNvPr id="10" name="Tijdelijke aanduiding voor afbeelding 9">
            <a:extLst>
              <a:ext uri="{FF2B5EF4-FFF2-40B4-BE49-F238E27FC236}">
                <a16:creationId xmlns:a16="http://schemas.microsoft.com/office/drawing/2014/main" id="{C0191163-219B-45CF-B21A-B9CA32BC1C08}"/>
              </a:ext>
            </a:extLst>
          </p:cNvPr>
          <p:cNvSpPr>
            <a:spLocks noGrp="1"/>
          </p:cNvSpPr>
          <p:nvPr>
            <p:ph type="pic" sz="quarter" idx="12"/>
          </p:nvPr>
        </p:nvSpPr>
        <p:spPr>
          <a:xfrm>
            <a:off x="2559050" y="1870075"/>
            <a:ext cx="6400800" cy="3657600"/>
          </a:xfrm>
          <a:prstGeom prst="rect">
            <a:avLst/>
          </a:prstGeom>
        </p:spPr>
        <p:txBody>
          <a:bodyPr/>
          <a:lstStyle/>
          <a:p>
            <a:r>
              <a:rPr lang="nl-NL"/>
              <a:t>Klik op het pictogram als u een afbeelding wilt toevoegen</a:t>
            </a:r>
          </a:p>
        </p:txBody>
      </p:sp>
      <p:sp>
        <p:nvSpPr>
          <p:cNvPr id="15" name="Tijdelijke aanduiding voor tekst 7">
            <a:extLst>
              <a:ext uri="{FF2B5EF4-FFF2-40B4-BE49-F238E27FC236}">
                <a16:creationId xmlns:a16="http://schemas.microsoft.com/office/drawing/2014/main" id="{E97056D6-9343-4A2D-9EFD-0DB855F85A7A}"/>
              </a:ext>
            </a:extLst>
          </p:cNvPr>
          <p:cNvSpPr>
            <a:spLocks noGrp="1"/>
          </p:cNvSpPr>
          <p:nvPr>
            <p:ph type="body" sz="quarter" idx="11" hasCustomPrompt="1"/>
          </p:nvPr>
        </p:nvSpPr>
        <p:spPr>
          <a:xfrm>
            <a:off x="425784" y="369176"/>
            <a:ext cx="10591466" cy="685800"/>
          </a:xfrm>
          <a:prstGeom prst="rect">
            <a:avLst/>
          </a:prstGeom>
        </p:spPr>
        <p:txBody>
          <a:bodyPr/>
          <a:lstStyle>
            <a:lvl1pPr>
              <a:defRPr sz="4000">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7" name="Tijdelijke aanduiding voor dianummer 6">
            <a:extLst>
              <a:ext uri="{FF2B5EF4-FFF2-40B4-BE49-F238E27FC236}">
                <a16:creationId xmlns:a16="http://schemas.microsoft.com/office/drawing/2014/main" id="{C1D8AABE-2527-4C34-B61D-27DE5EC76069}"/>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3015863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film">
    <p:spTree>
      <p:nvGrpSpPr>
        <p:cNvPr id="1" name=""/>
        <p:cNvGrpSpPr/>
        <p:nvPr/>
      </p:nvGrpSpPr>
      <p:grpSpPr>
        <a:xfrm>
          <a:off x="0" y="0"/>
          <a:ext cx="0" cy="0"/>
          <a:chOff x="0" y="0"/>
          <a:chExt cx="0" cy="0"/>
        </a:xfrm>
      </p:grpSpPr>
      <p:sp>
        <p:nvSpPr>
          <p:cNvPr id="11" name="object 9">
            <a:extLst>
              <a:ext uri="{FF2B5EF4-FFF2-40B4-BE49-F238E27FC236}">
                <a16:creationId xmlns:a16="http://schemas.microsoft.com/office/drawing/2014/main" id="{72A5A281-08EE-4EBE-85A0-06964C69EE2D}"/>
              </a:ext>
            </a:extLst>
          </p:cNvPr>
          <p:cNvSpPr/>
          <p:nvPr userDrawn="1"/>
        </p:nvSpPr>
        <p:spPr>
          <a:xfrm>
            <a:off x="0" y="0"/>
            <a:ext cx="11520170" cy="6480175"/>
          </a:xfrm>
          <a:custGeom>
            <a:avLst/>
            <a:gdLst/>
            <a:ahLst/>
            <a:cxnLst/>
            <a:rect l="l" t="t" r="r" b="b"/>
            <a:pathLst>
              <a:path w="11520170" h="6480175">
                <a:moveTo>
                  <a:pt x="0" y="6479997"/>
                </a:moveTo>
                <a:lnTo>
                  <a:pt x="11520004" y="6479997"/>
                </a:lnTo>
                <a:lnTo>
                  <a:pt x="11520004" y="0"/>
                </a:lnTo>
                <a:lnTo>
                  <a:pt x="0" y="0"/>
                </a:lnTo>
                <a:lnTo>
                  <a:pt x="0" y="6479997"/>
                </a:lnTo>
                <a:close/>
              </a:path>
            </a:pathLst>
          </a:custGeom>
          <a:solidFill>
            <a:srgbClr val="A5CF4C"/>
          </a:solidFill>
        </p:spPr>
        <p:txBody>
          <a:bodyPr wrap="square" lIns="0" tIns="0" rIns="0" bIns="0" rtlCol="0"/>
          <a:lstStyle/>
          <a:p>
            <a:endParaRPr/>
          </a:p>
        </p:txBody>
      </p:sp>
      <p:sp>
        <p:nvSpPr>
          <p:cNvPr id="18" name="Tijdelijke aanduiding voor media 17">
            <a:extLst>
              <a:ext uri="{FF2B5EF4-FFF2-40B4-BE49-F238E27FC236}">
                <a16:creationId xmlns:a16="http://schemas.microsoft.com/office/drawing/2014/main" id="{DD364396-5C3F-4016-BD27-530B1FE914C2}"/>
              </a:ext>
            </a:extLst>
          </p:cNvPr>
          <p:cNvSpPr>
            <a:spLocks noGrp="1"/>
          </p:cNvSpPr>
          <p:nvPr>
            <p:ph type="media" sz="quarter" idx="11"/>
          </p:nvPr>
        </p:nvSpPr>
        <p:spPr>
          <a:xfrm>
            <a:off x="2589213" y="2184840"/>
            <a:ext cx="6302375" cy="3541713"/>
          </a:xfrm>
          <a:prstGeom prst="rect">
            <a:avLst/>
          </a:prstGeom>
        </p:spPr>
        <p:txBody>
          <a:bodyPr/>
          <a:lstStyle/>
          <a:p>
            <a:r>
              <a:rPr lang="nl-NL"/>
              <a:t>Klik op het pictogram als u media wilt toevoegen</a:t>
            </a:r>
          </a:p>
        </p:txBody>
      </p:sp>
      <p:sp>
        <p:nvSpPr>
          <p:cNvPr id="19" name="Tijdelijke aanduiding voor tekst 7">
            <a:extLst>
              <a:ext uri="{FF2B5EF4-FFF2-40B4-BE49-F238E27FC236}">
                <a16:creationId xmlns:a16="http://schemas.microsoft.com/office/drawing/2014/main" id="{3A8F0B55-F996-4B55-8EC8-5BD50907E92C}"/>
              </a:ext>
            </a:extLst>
          </p:cNvPr>
          <p:cNvSpPr>
            <a:spLocks noGrp="1"/>
          </p:cNvSpPr>
          <p:nvPr>
            <p:ph type="body" sz="quarter" idx="12" hasCustomPrompt="1"/>
          </p:nvPr>
        </p:nvSpPr>
        <p:spPr>
          <a:xfrm>
            <a:off x="425784" y="369176"/>
            <a:ext cx="10058066" cy="1062042"/>
          </a:xfrm>
          <a:prstGeom prst="rect">
            <a:avLst/>
          </a:prstGeom>
        </p:spPr>
        <p:txBody>
          <a:bodyPr/>
          <a:lstStyle>
            <a:lvl1pPr>
              <a:defRPr sz="7200">
                <a:solidFill>
                  <a:schemeClr val="bg1"/>
                </a:solidFill>
                <a:latin typeface="Calibri" panose="020F0502020204030204" pitchFamily="34" charset="0"/>
                <a:cs typeface="Calibri" panose="020F0502020204030204" pitchFamily="34" charset="0"/>
              </a:defRPr>
            </a:lvl1pPr>
          </a:lstStyle>
          <a:p>
            <a:pPr lvl="0"/>
            <a:r>
              <a:rPr lang="nl-NL" dirty="0"/>
              <a:t>Titel</a:t>
            </a:r>
          </a:p>
        </p:txBody>
      </p:sp>
      <p:sp>
        <p:nvSpPr>
          <p:cNvPr id="20" name="Tijdelijke aanduiding voor tekst 9">
            <a:extLst>
              <a:ext uri="{FF2B5EF4-FFF2-40B4-BE49-F238E27FC236}">
                <a16:creationId xmlns:a16="http://schemas.microsoft.com/office/drawing/2014/main" id="{19DFC45D-7A3B-4372-A2BE-98B937304858}"/>
              </a:ext>
            </a:extLst>
          </p:cNvPr>
          <p:cNvSpPr>
            <a:spLocks noGrp="1"/>
          </p:cNvSpPr>
          <p:nvPr>
            <p:ph type="body" sz="quarter" idx="13" hasCustomPrompt="1"/>
          </p:nvPr>
        </p:nvSpPr>
        <p:spPr>
          <a:xfrm>
            <a:off x="425784" y="1431218"/>
            <a:ext cx="10058066" cy="753622"/>
          </a:xfrm>
          <a:prstGeom prst="rect">
            <a:avLst/>
          </a:prstGeom>
        </p:spPr>
        <p:txBody>
          <a:bodyPr/>
          <a:lstStyle>
            <a:lvl1pPr>
              <a:defRPr sz="2400">
                <a:solidFill>
                  <a:schemeClr val="bg1"/>
                </a:solidFill>
                <a:latin typeface="Calibri" panose="020F0502020204030204" pitchFamily="34" charset="0"/>
                <a:cs typeface="Calibri" panose="020F0502020204030204" pitchFamily="34" charset="0"/>
              </a:defRPr>
            </a:lvl1pPr>
          </a:lstStyle>
          <a:p>
            <a:pPr lvl="0"/>
            <a:r>
              <a:rPr lang="nl-NL" dirty="0"/>
              <a:t>Subtitel</a:t>
            </a:r>
          </a:p>
        </p:txBody>
      </p:sp>
    </p:spTree>
    <p:extLst>
      <p:ext uri="{BB962C8B-B14F-4D97-AF65-F5344CB8AC3E}">
        <p14:creationId xmlns:p14="http://schemas.microsoft.com/office/powerpoint/2010/main" val="2610408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Algemeen_3 afbeeldingen_tekst groen">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4E871C5F-C6A7-463E-BDB8-52EDDB896996}"/>
              </a:ext>
            </a:extLst>
          </p:cNvPr>
          <p:cNvSpPr>
            <a:spLocks noGrp="1"/>
          </p:cNvSpPr>
          <p:nvPr>
            <p:ph type="pic" sz="quarter" idx="11"/>
          </p:nvPr>
        </p:nvSpPr>
        <p:spPr>
          <a:xfrm>
            <a:off x="1339850" y="2170113"/>
            <a:ext cx="1981200" cy="2457450"/>
          </a:xfrm>
          <a:prstGeom prst="rect">
            <a:avLst/>
          </a:prstGeom>
        </p:spPr>
        <p:txBody>
          <a:bodyPr/>
          <a:lstStyle/>
          <a:p>
            <a:r>
              <a:rPr lang="nl-NL"/>
              <a:t>Klik op het pictogram als u een afbeelding wilt toevoegen</a:t>
            </a:r>
          </a:p>
        </p:txBody>
      </p:sp>
      <p:sp>
        <p:nvSpPr>
          <p:cNvPr id="17" name="Tijdelijke aanduiding voor afbeelding 12">
            <a:extLst>
              <a:ext uri="{FF2B5EF4-FFF2-40B4-BE49-F238E27FC236}">
                <a16:creationId xmlns:a16="http://schemas.microsoft.com/office/drawing/2014/main" id="{D227586D-0933-42E1-AB1A-F8391CD73A48}"/>
              </a:ext>
            </a:extLst>
          </p:cNvPr>
          <p:cNvSpPr>
            <a:spLocks noGrp="1"/>
          </p:cNvSpPr>
          <p:nvPr>
            <p:ph type="pic" sz="quarter" idx="12"/>
          </p:nvPr>
        </p:nvSpPr>
        <p:spPr>
          <a:xfrm>
            <a:off x="4768850" y="2170113"/>
            <a:ext cx="1981200" cy="2457450"/>
          </a:xfrm>
          <a:prstGeom prst="rect">
            <a:avLst/>
          </a:prstGeom>
        </p:spPr>
        <p:txBody>
          <a:bodyPr/>
          <a:lstStyle/>
          <a:p>
            <a:r>
              <a:rPr lang="nl-NL"/>
              <a:t>Klik op het pictogram als u een afbeelding wilt toevoegen</a:t>
            </a:r>
          </a:p>
        </p:txBody>
      </p:sp>
      <p:sp>
        <p:nvSpPr>
          <p:cNvPr id="18" name="Tijdelijke aanduiding voor afbeelding 12">
            <a:extLst>
              <a:ext uri="{FF2B5EF4-FFF2-40B4-BE49-F238E27FC236}">
                <a16:creationId xmlns:a16="http://schemas.microsoft.com/office/drawing/2014/main" id="{68DECF3B-1F98-4BB8-8311-7A5AB91C98A8}"/>
              </a:ext>
            </a:extLst>
          </p:cNvPr>
          <p:cNvSpPr>
            <a:spLocks noGrp="1"/>
          </p:cNvSpPr>
          <p:nvPr>
            <p:ph type="pic" sz="quarter" idx="13"/>
          </p:nvPr>
        </p:nvSpPr>
        <p:spPr>
          <a:xfrm>
            <a:off x="8231346" y="2173351"/>
            <a:ext cx="1981200" cy="2457450"/>
          </a:xfrm>
          <a:prstGeom prst="rect">
            <a:avLst/>
          </a:prstGeom>
        </p:spPr>
        <p:txBody>
          <a:bodyPr/>
          <a:lstStyle/>
          <a:p>
            <a:r>
              <a:rPr lang="nl-NL"/>
              <a:t>Klik op het pictogram als u een afbeelding wilt toevoegen</a:t>
            </a:r>
          </a:p>
        </p:txBody>
      </p:sp>
      <p:sp>
        <p:nvSpPr>
          <p:cNvPr id="20" name="Tijdelijke aanduiding voor tekst 19">
            <a:extLst>
              <a:ext uri="{FF2B5EF4-FFF2-40B4-BE49-F238E27FC236}">
                <a16:creationId xmlns:a16="http://schemas.microsoft.com/office/drawing/2014/main" id="{D2423E6E-CFD9-4198-8502-2AD1947682EB}"/>
              </a:ext>
            </a:extLst>
          </p:cNvPr>
          <p:cNvSpPr>
            <a:spLocks noGrp="1"/>
          </p:cNvSpPr>
          <p:nvPr>
            <p:ph type="body" sz="quarter" idx="14"/>
          </p:nvPr>
        </p:nvSpPr>
        <p:spPr>
          <a:xfrm>
            <a:off x="1339850" y="4810125"/>
            <a:ext cx="1981200" cy="814388"/>
          </a:xfrm>
          <a:prstGeom prst="rect">
            <a:avLst/>
          </a:prstGeom>
        </p:spPr>
        <p:txBody>
          <a:bodyPr/>
          <a:lstStyle>
            <a:lvl1pPr marL="122400" indent="-122400">
              <a:buClr>
                <a:srgbClr val="00849E"/>
              </a:buClr>
              <a:buFont typeface="Calibri" panose="020F0502020204030204" pitchFamily="34" charset="0"/>
              <a:buChar char="₋"/>
              <a:tabLst>
                <a:tab pos="122400" algn="l"/>
              </a:tabLst>
              <a:defRPr sz="1000" b="1">
                <a:solidFill>
                  <a:srgbClr val="00849E"/>
                </a:solidFill>
                <a:latin typeface="Calibri" panose="020F0502020204030204" pitchFamily="34" charset="0"/>
                <a:cs typeface="Calibri" panose="020F0502020204030204" pitchFamily="34" charset="0"/>
              </a:defRPr>
            </a:lvl1pPr>
          </a:lstStyle>
          <a:p>
            <a:pPr lvl="0"/>
            <a:r>
              <a:rPr lang="nl-NL"/>
              <a:t>Tekststijl van het model bewerken</a:t>
            </a:r>
          </a:p>
          <a:p>
            <a:pPr lvl="1"/>
            <a:r>
              <a:rPr lang="nl-NL"/>
              <a:t>Tweede niveau</a:t>
            </a:r>
          </a:p>
        </p:txBody>
      </p:sp>
      <p:sp>
        <p:nvSpPr>
          <p:cNvPr id="21" name="Tijdelijke aanduiding voor tekst 19">
            <a:extLst>
              <a:ext uri="{FF2B5EF4-FFF2-40B4-BE49-F238E27FC236}">
                <a16:creationId xmlns:a16="http://schemas.microsoft.com/office/drawing/2014/main" id="{F55B0022-0E51-4CE6-BD41-F98158727287}"/>
              </a:ext>
            </a:extLst>
          </p:cNvPr>
          <p:cNvSpPr>
            <a:spLocks noGrp="1"/>
          </p:cNvSpPr>
          <p:nvPr>
            <p:ph type="body" sz="quarter" idx="15" hasCustomPrompt="1"/>
          </p:nvPr>
        </p:nvSpPr>
        <p:spPr>
          <a:xfrm>
            <a:off x="4768850" y="4809424"/>
            <a:ext cx="1981200" cy="814388"/>
          </a:xfrm>
          <a:prstGeom prst="rect">
            <a:avLst/>
          </a:prstGeom>
        </p:spPr>
        <p:txBody>
          <a:bodyPr/>
          <a:lstStyle>
            <a:lvl1pPr marL="122400" indent="-122400">
              <a:buClr>
                <a:srgbClr val="00849E"/>
              </a:buClr>
              <a:buFont typeface="Calibri" panose="020F0502020204030204" pitchFamily="34" charset="0"/>
              <a:buChar char="₋"/>
              <a:tabLst>
                <a:tab pos="122400" algn="l"/>
              </a:tabLst>
              <a:defRPr sz="1000" b="1">
                <a:solidFill>
                  <a:srgbClr val="00849E"/>
                </a:solidFill>
                <a:latin typeface="Calibri" panose="020F0502020204030204" pitchFamily="34" charset="0"/>
                <a:cs typeface="Calibri" panose="020F0502020204030204" pitchFamily="34" charset="0"/>
              </a:defRPr>
            </a:lvl1pPr>
          </a:lstStyle>
          <a:p>
            <a:pPr lvl="0"/>
            <a:r>
              <a:rPr lang="nl-NL" dirty="0"/>
              <a:t>Tekststijl van het model bewerken</a:t>
            </a:r>
          </a:p>
          <a:p>
            <a:pPr lvl="0"/>
            <a:endParaRPr lang="nl-NL" dirty="0"/>
          </a:p>
        </p:txBody>
      </p:sp>
      <p:sp>
        <p:nvSpPr>
          <p:cNvPr id="22" name="Tijdelijke aanduiding voor tekst 19">
            <a:extLst>
              <a:ext uri="{FF2B5EF4-FFF2-40B4-BE49-F238E27FC236}">
                <a16:creationId xmlns:a16="http://schemas.microsoft.com/office/drawing/2014/main" id="{E195ED6F-3D06-4359-B9F0-AF4CCD7D6FC0}"/>
              </a:ext>
            </a:extLst>
          </p:cNvPr>
          <p:cNvSpPr>
            <a:spLocks noGrp="1"/>
          </p:cNvSpPr>
          <p:nvPr>
            <p:ph type="body" sz="quarter" idx="16"/>
          </p:nvPr>
        </p:nvSpPr>
        <p:spPr>
          <a:xfrm>
            <a:off x="8231346" y="4809424"/>
            <a:ext cx="1981200" cy="814388"/>
          </a:xfrm>
          <a:prstGeom prst="rect">
            <a:avLst/>
          </a:prstGeom>
        </p:spPr>
        <p:txBody>
          <a:bodyPr/>
          <a:lstStyle>
            <a:lvl1pPr marL="122400" indent="-122400">
              <a:buClr>
                <a:srgbClr val="00849E"/>
              </a:buClr>
              <a:buFont typeface="Calibri" panose="020F0502020204030204" pitchFamily="34" charset="0"/>
              <a:buChar char="₋"/>
              <a:tabLst>
                <a:tab pos="122400" algn="l"/>
              </a:tabLst>
              <a:defRPr sz="1000" b="1">
                <a:solidFill>
                  <a:srgbClr val="00849E"/>
                </a:solidFill>
                <a:latin typeface="Calibri" panose="020F0502020204030204" pitchFamily="34" charset="0"/>
                <a:cs typeface="Calibri" panose="020F0502020204030204" pitchFamily="34" charset="0"/>
              </a:defRPr>
            </a:lvl1pPr>
          </a:lstStyle>
          <a:p>
            <a:pPr lvl="0"/>
            <a:r>
              <a:rPr lang="nl-NL"/>
              <a:t>Tekststijl van het model bewerken</a:t>
            </a:r>
          </a:p>
          <a:p>
            <a:pPr lvl="1"/>
            <a:r>
              <a:rPr lang="nl-NL"/>
              <a:t>Tweede niveau</a:t>
            </a:r>
          </a:p>
        </p:txBody>
      </p:sp>
      <p:sp>
        <p:nvSpPr>
          <p:cNvPr id="23" name="Tijdelijke aanduiding voor tekst 7">
            <a:extLst>
              <a:ext uri="{FF2B5EF4-FFF2-40B4-BE49-F238E27FC236}">
                <a16:creationId xmlns:a16="http://schemas.microsoft.com/office/drawing/2014/main" id="{24534808-2FEA-4DDB-972E-D408F353DB8E}"/>
              </a:ext>
            </a:extLst>
          </p:cNvPr>
          <p:cNvSpPr>
            <a:spLocks noGrp="1"/>
          </p:cNvSpPr>
          <p:nvPr>
            <p:ph type="body" sz="quarter" idx="17" hasCustomPrompt="1"/>
          </p:nvPr>
        </p:nvSpPr>
        <p:spPr>
          <a:xfrm>
            <a:off x="425784" y="369176"/>
            <a:ext cx="10667666" cy="685800"/>
          </a:xfrm>
          <a:prstGeom prst="rect">
            <a:avLst/>
          </a:prstGeom>
        </p:spPr>
        <p:txBody>
          <a:bodyPr/>
          <a:lstStyle>
            <a:lvl1pPr>
              <a:defRPr sz="4000">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24" name="Tijdelijke aanduiding voor tekst 9">
            <a:extLst>
              <a:ext uri="{FF2B5EF4-FFF2-40B4-BE49-F238E27FC236}">
                <a16:creationId xmlns:a16="http://schemas.microsoft.com/office/drawing/2014/main" id="{549DA572-1B58-49A5-A093-2BCEEC23E24A}"/>
              </a:ext>
            </a:extLst>
          </p:cNvPr>
          <p:cNvSpPr>
            <a:spLocks noGrp="1"/>
          </p:cNvSpPr>
          <p:nvPr>
            <p:ph type="body" sz="quarter" idx="18" hasCustomPrompt="1"/>
          </p:nvPr>
        </p:nvSpPr>
        <p:spPr>
          <a:xfrm>
            <a:off x="425784" y="1031875"/>
            <a:ext cx="10667666" cy="1066800"/>
          </a:xfrm>
          <a:prstGeom prst="rect">
            <a:avLst/>
          </a:prstGeom>
        </p:spPr>
        <p:txBody>
          <a:bodyPr/>
          <a:lstStyle>
            <a:lvl1pPr>
              <a:defRPr sz="2400">
                <a:solidFill>
                  <a:schemeClr val="accent1"/>
                </a:solidFill>
                <a:latin typeface="Calibri" panose="020F0502020204030204" pitchFamily="34" charset="0"/>
                <a:cs typeface="Calibri" panose="020F0502020204030204" pitchFamily="34" charset="0"/>
              </a:defRPr>
            </a:lvl1pPr>
          </a:lstStyle>
          <a:p>
            <a:pPr lvl="0"/>
            <a:r>
              <a:rPr lang="nl-NL" dirty="0"/>
              <a:t>Subtitel</a:t>
            </a:r>
          </a:p>
        </p:txBody>
      </p:sp>
      <p:sp>
        <p:nvSpPr>
          <p:cNvPr id="12" name="Tijdelijke aanduiding voor dianummer 6">
            <a:extLst>
              <a:ext uri="{FF2B5EF4-FFF2-40B4-BE49-F238E27FC236}">
                <a16:creationId xmlns:a16="http://schemas.microsoft.com/office/drawing/2014/main" id="{BB657BD5-B4AE-4331-B0CD-AC28FE863B83}"/>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3517795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Algemeen_3 afbeeldingen_3 kleuren">
    <p:spTree>
      <p:nvGrpSpPr>
        <p:cNvPr id="1" name=""/>
        <p:cNvGrpSpPr/>
        <p:nvPr/>
      </p:nvGrpSpPr>
      <p:grpSpPr>
        <a:xfrm>
          <a:off x="0" y="0"/>
          <a:ext cx="0" cy="0"/>
          <a:chOff x="0" y="0"/>
          <a:chExt cx="0" cy="0"/>
        </a:xfrm>
      </p:grpSpPr>
      <p:sp>
        <p:nvSpPr>
          <p:cNvPr id="13" name="Tijdelijke aanduiding voor afbeelding 12">
            <a:extLst>
              <a:ext uri="{FF2B5EF4-FFF2-40B4-BE49-F238E27FC236}">
                <a16:creationId xmlns:a16="http://schemas.microsoft.com/office/drawing/2014/main" id="{4E871C5F-C6A7-463E-BDB8-52EDDB896996}"/>
              </a:ext>
            </a:extLst>
          </p:cNvPr>
          <p:cNvSpPr>
            <a:spLocks noGrp="1"/>
          </p:cNvSpPr>
          <p:nvPr>
            <p:ph type="pic" sz="quarter" idx="11"/>
          </p:nvPr>
        </p:nvSpPr>
        <p:spPr>
          <a:xfrm>
            <a:off x="1339850" y="2170113"/>
            <a:ext cx="1981200" cy="2457450"/>
          </a:xfrm>
          <a:prstGeom prst="rect">
            <a:avLst/>
          </a:prstGeom>
        </p:spPr>
        <p:txBody>
          <a:bodyPr/>
          <a:lstStyle/>
          <a:p>
            <a:r>
              <a:rPr lang="nl-NL"/>
              <a:t>Klik op het pictogram als u een afbeelding wilt toevoegen</a:t>
            </a:r>
          </a:p>
        </p:txBody>
      </p:sp>
      <p:sp>
        <p:nvSpPr>
          <p:cNvPr id="17" name="Tijdelijke aanduiding voor afbeelding 12">
            <a:extLst>
              <a:ext uri="{FF2B5EF4-FFF2-40B4-BE49-F238E27FC236}">
                <a16:creationId xmlns:a16="http://schemas.microsoft.com/office/drawing/2014/main" id="{D227586D-0933-42E1-AB1A-F8391CD73A48}"/>
              </a:ext>
            </a:extLst>
          </p:cNvPr>
          <p:cNvSpPr>
            <a:spLocks noGrp="1"/>
          </p:cNvSpPr>
          <p:nvPr>
            <p:ph type="pic" sz="quarter" idx="12"/>
          </p:nvPr>
        </p:nvSpPr>
        <p:spPr>
          <a:xfrm>
            <a:off x="4768850" y="2170113"/>
            <a:ext cx="1981200" cy="2457450"/>
          </a:xfrm>
          <a:prstGeom prst="rect">
            <a:avLst/>
          </a:prstGeom>
        </p:spPr>
        <p:txBody>
          <a:bodyPr/>
          <a:lstStyle/>
          <a:p>
            <a:r>
              <a:rPr lang="nl-NL"/>
              <a:t>Klik op het pictogram als u een afbeelding wilt toevoegen</a:t>
            </a:r>
          </a:p>
        </p:txBody>
      </p:sp>
      <p:sp>
        <p:nvSpPr>
          <p:cNvPr id="18" name="Tijdelijke aanduiding voor afbeelding 12">
            <a:extLst>
              <a:ext uri="{FF2B5EF4-FFF2-40B4-BE49-F238E27FC236}">
                <a16:creationId xmlns:a16="http://schemas.microsoft.com/office/drawing/2014/main" id="{68DECF3B-1F98-4BB8-8311-7A5AB91C98A8}"/>
              </a:ext>
            </a:extLst>
          </p:cNvPr>
          <p:cNvSpPr>
            <a:spLocks noGrp="1"/>
          </p:cNvSpPr>
          <p:nvPr>
            <p:ph type="pic" sz="quarter" idx="13"/>
          </p:nvPr>
        </p:nvSpPr>
        <p:spPr>
          <a:xfrm>
            <a:off x="8231346" y="2173351"/>
            <a:ext cx="1981200" cy="2457450"/>
          </a:xfrm>
          <a:prstGeom prst="rect">
            <a:avLst/>
          </a:prstGeom>
        </p:spPr>
        <p:txBody>
          <a:bodyPr/>
          <a:lstStyle/>
          <a:p>
            <a:r>
              <a:rPr lang="nl-NL"/>
              <a:t>Klik op het pictogram als u een afbeelding wilt toevoegen</a:t>
            </a:r>
          </a:p>
        </p:txBody>
      </p:sp>
      <p:sp>
        <p:nvSpPr>
          <p:cNvPr id="20" name="Tijdelijke aanduiding voor tekst 19">
            <a:extLst>
              <a:ext uri="{FF2B5EF4-FFF2-40B4-BE49-F238E27FC236}">
                <a16:creationId xmlns:a16="http://schemas.microsoft.com/office/drawing/2014/main" id="{D2423E6E-CFD9-4198-8502-2AD1947682EB}"/>
              </a:ext>
            </a:extLst>
          </p:cNvPr>
          <p:cNvSpPr>
            <a:spLocks noGrp="1"/>
          </p:cNvSpPr>
          <p:nvPr>
            <p:ph type="body" sz="quarter" idx="14"/>
          </p:nvPr>
        </p:nvSpPr>
        <p:spPr>
          <a:xfrm>
            <a:off x="1339850" y="4810125"/>
            <a:ext cx="1981200" cy="814388"/>
          </a:xfrm>
          <a:prstGeom prst="rect">
            <a:avLst/>
          </a:prstGeom>
        </p:spPr>
        <p:txBody>
          <a:bodyPr/>
          <a:lstStyle>
            <a:lvl1pPr marL="122400" indent="-122400">
              <a:buClr>
                <a:srgbClr val="98499C"/>
              </a:buClr>
              <a:buFont typeface="Calibri" panose="020F0502020204030204" pitchFamily="34" charset="0"/>
              <a:buChar char="₋"/>
              <a:tabLst>
                <a:tab pos="122400" algn="l"/>
              </a:tabLst>
              <a:defRPr sz="1000" b="1">
                <a:solidFill>
                  <a:srgbClr val="98499C"/>
                </a:solidFill>
                <a:latin typeface="Calibri" panose="020F0502020204030204" pitchFamily="34" charset="0"/>
                <a:cs typeface="Calibri" panose="020F0502020204030204" pitchFamily="34" charset="0"/>
              </a:defRPr>
            </a:lvl1pPr>
          </a:lstStyle>
          <a:p>
            <a:pPr lvl="0"/>
            <a:r>
              <a:rPr lang="nl-NL"/>
              <a:t>Tekststijl van het model bewerken</a:t>
            </a:r>
          </a:p>
          <a:p>
            <a:pPr lvl="1"/>
            <a:r>
              <a:rPr lang="nl-NL"/>
              <a:t>Tweede niveau</a:t>
            </a:r>
          </a:p>
        </p:txBody>
      </p:sp>
      <p:sp>
        <p:nvSpPr>
          <p:cNvPr id="21" name="Tijdelijke aanduiding voor tekst 19">
            <a:extLst>
              <a:ext uri="{FF2B5EF4-FFF2-40B4-BE49-F238E27FC236}">
                <a16:creationId xmlns:a16="http://schemas.microsoft.com/office/drawing/2014/main" id="{F55B0022-0E51-4CE6-BD41-F98158727287}"/>
              </a:ext>
            </a:extLst>
          </p:cNvPr>
          <p:cNvSpPr>
            <a:spLocks noGrp="1"/>
          </p:cNvSpPr>
          <p:nvPr>
            <p:ph type="body" sz="quarter" idx="15"/>
          </p:nvPr>
        </p:nvSpPr>
        <p:spPr>
          <a:xfrm>
            <a:off x="4768850" y="4809424"/>
            <a:ext cx="1981200" cy="814388"/>
          </a:xfrm>
          <a:prstGeom prst="rect">
            <a:avLst/>
          </a:prstGeom>
        </p:spPr>
        <p:txBody>
          <a:bodyPr/>
          <a:lstStyle>
            <a:lvl1pPr marL="122400" indent="-122400">
              <a:buClr>
                <a:srgbClr val="B6D772"/>
              </a:buClr>
              <a:buFont typeface="Calibri" panose="020F0502020204030204" pitchFamily="34" charset="0"/>
              <a:buChar char="₋"/>
              <a:tabLst>
                <a:tab pos="122400" algn="l"/>
              </a:tabLst>
              <a:defRPr sz="1000" b="1">
                <a:solidFill>
                  <a:srgbClr val="B6D772"/>
                </a:solidFill>
                <a:latin typeface="Calibri" panose="020F0502020204030204" pitchFamily="34" charset="0"/>
                <a:cs typeface="Calibri" panose="020F0502020204030204" pitchFamily="34" charset="0"/>
              </a:defRPr>
            </a:lvl1pPr>
          </a:lstStyle>
          <a:p>
            <a:pPr lvl="0"/>
            <a:r>
              <a:rPr lang="nl-NL"/>
              <a:t>Tekststijl van het model bewerken</a:t>
            </a:r>
          </a:p>
          <a:p>
            <a:pPr lvl="1"/>
            <a:r>
              <a:rPr lang="nl-NL"/>
              <a:t>Tweede niveau</a:t>
            </a:r>
          </a:p>
        </p:txBody>
      </p:sp>
      <p:sp>
        <p:nvSpPr>
          <p:cNvPr id="22" name="Tijdelijke aanduiding voor tekst 19">
            <a:extLst>
              <a:ext uri="{FF2B5EF4-FFF2-40B4-BE49-F238E27FC236}">
                <a16:creationId xmlns:a16="http://schemas.microsoft.com/office/drawing/2014/main" id="{E195ED6F-3D06-4359-B9F0-AF4CCD7D6FC0}"/>
              </a:ext>
            </a:extLst>
          </p:cNvPr>
          <p:cNvSpPr>
            <a:spLocks noGrp="1"/>
          </p:cNvSpPr>
          <p:nvPr>
            <p:ph type="body" sz="quarter" idx="16"/>
          </p:nvPr>
        </p:nvSpPr>
        <p:spPr>
          <a:xfrm>
            <a:off x="8231346" y="4809424"/>
            <a:ext cx="1981200" cy="814388"/>
          </a:xfrm>
          <a:prstGeom prst="rect">
            <a:avLst/>
          </a:prstGeom>
        </p:spPr>
        <p:txBody>
          <a:bodyPr/>
          <a:lstStyle>
            <a:lvl1pPr marL="122400" indent="-122400">
              <a:buClr>
                <a:srgbClr val="00849E"/>
              </a:buClr>
              <a:buFont typeface="Calibri" panose="020F0502020204030204" pitchFamily="34" charset="0"/>
              <a:buChar char="₋"/>
              <a:tabLst>
                <a:tab pos="122400" algn="l"/>
              </a:tabLst>
              <a:defRPr sz="1000" b="1">
                <a:solidFill>
                  <a:srgbClr val="00849E"/>
                </a:solidFill>
                <a:latin typeface="Calibri" panose="020F0502020204030204" pitchFamily="34" charset="0"/>
                <a:cs typeface="Calibri" panose="020F0502020204030204" pitchFamily="34" charset="0"/>
              </a:defRPr>
            </a:lvl1pPr>
          </a:lstStyle>
          <a:p>
            <a:pPr lvl="0"/>
            <a:r>
              <a:rPr lang="nl-NL"/>
              <a:t>Tekststijl van het model bewerken</a:t>
            </a:r>
          </a:p>
          <a:p>
            <a:pPr lvl="1"/>
            <a:r>
              <a:rPr lang="nl-NL"/>
              <a:t>Tweede niveau</a:t>
            </a:r>
          </a:p>
        </p:txBody>
      </p:sp>
      <p:sp>
        <p:nvSpPr>
          <p:cNvPr id="12" name="Tijdelijke aanduiding voor tekst 7">
            <a:extLst>
              <a:ext uri="{FF2B5EF4-FFF2-40B4-BE49-F238E27FC236}">
                <a16:creationId xmlns:a16="http://schemas.microsoft.com/office/drawing/2014/main" id="{401D8F08-44BA-44EB-A417-AD074BEE0AE6}"/>
              </a:ext>
            </a:extLst>
          </p:cNvPr>
          <p:cNvSpPr>
            <a:spLocks noGrp="1"/>
          </p:cNvSpPr>
          <p:nvPr>
            <p:ph type="body" sz="quarter" idx="17" hasCustomPrompt="1"/>
          </p:nvPr>
        </p:nvSpPr>
        <p:spPr>
          <a:xfrm>
            <a:off x="425784" y="369176"/>
            <a:ext cx="10667666" cy="685800"/>
          </a:xfrm>
          <a:prstGeom prst="rect">
            <a:avLst/>
          </a:prstGeom>
        </p:spPr>
        <p:txBody>
          <a:bodyPr/>
          <a:lstStyle>
            <a:lvl1pPr>
              <a:defRPr sz="4000">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14" name="Tijdelijke aanduiding voor tekst 9">
            <a:extLst>
              <a:ext uri="{FF2B5EF4-FFF2-40B4-BE49-F238E27FC236}">
                <a16:creationId xmlns:a16="http://schemas.microsoft.com/office/drawing/2014/main" id="{BFFC2610-AA7B-4044-AA3C-EA2D50B8B769}"/>
              </a:ext>
            </a:extLst>
          </p:cNvPr>
          <p:cNvSpPr>
            <a:spLocks noGrp="1"/>
          </p:cNvSpPr>
          <p:nvPr>
            <p:ph type="body" sz="quarter" idx="18" hasCustomPrompt="1"/>
          </p:nvPr>
        </p:nvSpPr>
        <p:spPr>
          <a:xfrm>
            <a:off x="425784" y="1031875"/>
            <a:ext cx="10667666" cy="1066800"/>
          </a:xfrm>
          <a:prstGeom prst="rect">
            <a:avLst/>
          </a:prstGeom>
        </p:spPr>
        <p:txBody>
          <a:bodyPr/>
          <a:lstStyle>
            <a:lvl1pPr>
              <a:defRPr sz="2400">
                <a:solidFill>
                  <a:srgbClr val="00849E"/>
                </a:solidFill>
                <a:latin typeface="Calibri" panose="020F0502020204030204" pitchFamily="34" charset="0"/>
                <a:cs typeface="Calibri" panose="020F0502020204030204" pitchFamily="34" charset="0"/>
              </a:defRPr>
            </a:lvl1pPr>
          </a:lstStyle>
          <a:p>
            <a:pPr lvl="0"/>
            <a:r>
              <a:rPr lang="nl-NL" dirty="0"/>
              <a:t>Subtitel</a:t>
            </a:r>
          </a:p>
        </p:txBody>
      </p:sp>
      <p:sp>
        <p:nvSpPr>
          <p:cNvPr id="15" name="Tijdelijke aanduiding voor dianummer 6">
            <a:extLst>
              <a:ext uri="{FF2B5EF4-FFF2-40B4-BE49-F238E27FC236}">
                <a16:creationId xmlns:a16="http://schemas.microsoft.com/office/drawing/2014/main" id="{92630465-B1BC-4687-BAB5-AEFBEFE11893}"/>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144255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Tussenslide_paars">
    <p:spTree>
      <p:nvGrpSpPr>
        <p:cNvPr id="1" name=""/>
        <p:cNvGrpSpPr/>
        <p:nvPr/>
      </p:nvGrpSpPr>
      <p:grpSpPr>
        <a:xfrm>
          <a:off x="0" y="0"/>
          <a:ext cx="0" cy="0"/>
          <a:chOff x="0" y="0"/>
          <a:chExt cx="0" cy="0"/>
        </a:xfrm>
      </p:grpSpPr>
      <p:pic>
        <p:nvPicPr>
          <p:cNvPr id="16" name="Afbeelding 15" descr="Afbeelding met buiten&#10;&#10;&#10;&#10;Automatisch gegenereerde beschrijving">
            <a:extLst>
              <a:ext uri="{FF2B5EF4-FFF2-40B4-BE49-F238E27FC236}">
                <a16:creationId xmlns:a16="http://schemas.microsoft.com/office/drawing/2014/main" id="{935A7617-883C-40AF-A14D-1DC7C61B3C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763"/>
          <a:stretch/>
        </p:blipFill>
        <p:spPr>
          <a:xfrm>
            <a:off x="0" y="4716017"/>
            <a:ext cx="11518900" cy="1764158"/>
          </a:xfrm>
          <a:prstGeom prst="rect">
            <a:avLst/>
          </a:prstGeom>
        </p:spPr>
      </p:pic>
      <p:sp>
        <p:nvSpPr>
          <p:cNvPr id="17" name="object 5">
            <a:extLst>
              <a:ext uri="{FF2B5EF4-FFF2-40B4-BE49-F238E27FC236}">
                <a16:creationId xmlns:a16="http://schemas.microsoft.com/office/drawing/2014/main" id="{63CF4A8F-1B7C-41E7-9B8B-646417174A76}"/>
              </a:ext>
            </a:extLst>
          </p:cNvPr>
          <p:cNvSpPr/>
          <p:nvPr userDrawn="1"/>
        </p:nvSpPr>
        <p:spPr>
          <a:xfrm>
            <a:off x="10219495" y="4971897"/>
            <a:ext cx="409727" cy="614679"/>
          </a:xfrm>
          <a:prstGeom prst="rect">
            <a:avLst/>
          </a:prstGeom>
          <a:blipFill>
            <a:blip r:embed="rId3" cstate="print"/>
            <a:stretch>
              <a:fillRect/>
            </a:stretch>
          </a:blipFill>
        </p:spPr>
        <p:txBody>
          <a:bodyPr wrap="square" lIns="0" tIns="0" rIns="0" bIns="0" rtlCol="0"/>
          <a:lstStyle/>
          <a:p>
            <a:endParaRPr/>
          </a:p>
        </p:txBody>
      </p:sp>
      <p:sp>
        <p:nvSpPr>
          <p:cNvPr id="3" name="Tijdelijke aanduiding voor tekst 2">
            <a:extLst>
              <a:ext uri="{FF2B5EF4-FFF2-40B4-BE49-F238E27FC236}">
                <a16:creationId xmlns:a16="http://schemas.microsoft.com/office/drawing/2014/main" id="{E45E700E-E40C-4ED0-8FE8-88A1E79C437A}"/>
              </a:ext>
            </a:extLst>
          </p:cNvPr>
          <p:cNvSpPr>
            <a:spLocks noGrp="1"/>
          </p:cNvSpPr>
          <p:nvPr>
            <p:ph type="body" sz="quarter" idx="10"/>
          </p:nvPr>
        </p:nvSpPr>
        <p:spPr>
          <a:xfrm>
            <a:off x="425450" y="5205576"/>
            <a:ext cx="7239000" cy="762000"/>
          </a:xfrm>
          <a:prstGeom prst="rect">
            <a:avLst/>
          </a:prstGeom>
        </p:spPr>
        <p:txBody>
          <a:bodyPr/>
          <a:lstStyle>
            <a:lvl1pPr>
              <a:defRPr sz="4000">
                <a:solidFill>
                  <a:schemeClr val="bg1"/>
                </a:solidFill>
              </a:defRPr>
            </a:lvl1pPr>
          </a:lstStyle>
          <a:p>
            <a:pPr lvl="0"/>
            <a:r>
              <a:rPr lang="nl-NL"/>
              <a:t>Tekststijl van het model bewerken</a:t>
            </a:r>
          </a:p>
        </p:txBody>
      </p:sp>
      <p:sp>
        <p:nvSpPr>
          <p:cNvPr id="5" name="Tijdelijke aanduiding voor afbeelding 4">
            <a:extLst>
              <a:ext uri="{FF2B5EF4-FFF2-40B4-BE49-F238E27FC236}">
                <a16:creationId xmlns:a16="http://schemas.microsoft.com/office/drawing/2014/main" id="{51D781C5-2C8A-48E9-ACF6-DC4DC744612E}"/>
              </a:ext>
            </a:extLst>
          </p:cNvPr>
          <p:cNvSpPr>
            <a:spLocks noGrp="1"/>
          </p:cNvSpPr>
          <p:nvPr>
            <p:ph type="pic" sz="quarter" idx="11"/>
          </p:nvPr>
        </p:nvSpPr>
        <p:spPr>
          <a:xfrm>
            <a:off x="0" y="0"/>
            <a:ext cx="11518900" cy="4716463"/>
          </a:xfrm>
          <a:prstGeom prst="rect">
            <a:avLst/>
          </a:prstGeom>
        </p:spPr>
        <p:txBody>
          <a:bodyPr/>
          <a:lstStyle/>
          <a:p>
            <a:r>
              <a:rPr lang="nl-NL"/>
              <a:t>Klik op het pictogram als u een afbeelding wilt toevoegen</a:t>
            </a:r>
          </a:p>
        </p:txBody>
      </p:sp>
      <p:pic>
        <p:nvPicPr>
          <p:cNvPr id="4" name="Afbeelding 3" descr="Afbeelding met illustratie&#10;&#10;Automatisch gegenereerde beschrijving">
            <a:extLst>
              <a:ext uri="{FF2B5EF4-FFF2-40B4-BE49-F238E27FC236}">
                <a16:creationId xmlns:a16="http://schemas.microsoft.com/office/drawing/2014/main" id="{BBF38F73-4930-4FCE-BA1B-D1EC430FE2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24256" y="5680075"/>
            <a:ext cx="1000204" cy="261564"/>
          </a:xfrm>
          <a:prstGeom prst="rect">
            <a:avLst/>
          </a:prstGeom>
        </p:spPr>
      </p:pic>
    </p:spTree>
    <p:extLst>
      <p:ext uri="{BB962C8B-B14F-4D97-AF65-F5344CB8AC3E}">
        <p14:creationId xmlns:p14="http://schemas.microsoft.com/office/powerpoint/2010/main" val="895088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Tussenslide_groen">
    <p:spTree>
      <p:nvGrpSpPr>
        <p:cNvPr id="1" name=""/>
        <p:cNvGrpSpPr/>
        <p:nvPr/>
      </p:nvGrpSpPr>
      <p:grpSpPr>
        <a:xfrm>
          <a:off x="0" y="0"/>
          <a:ext cx="0" cy="0"/>
          <a:chOff x="0" y="0"/>
          <a:chExt cx="0" cy="0"/>
        </a:xfrm>
      </p:grpSpPr>
      <p:pic>
        <p:nvPicPr>
          <p:cNvPr id="12" name="Afbeelding 11" descr="Afbeelding met bal, tennis, racket&#10;&#10;&#10;&#10;Automatisch gegenereerde beschrijving">
            <a:extLst>
              <a:ext uri="{FF2B5EF4-FFF2-40B4-BE49-F238E27FC236}">
                <a16:creationId xmlns:a16="http://schemas.microsoft.com/office/drawing/2014/main" id="{70450318-4DB6-42A2-8BC4-0C9E07C44EE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763"/>
          <a:stretch/>
        </p:blipFill>
        <p:spPr>
          <a:xfrm>
            <a:off x="0" y="4716017"/>
            <a:ext cx="11518900" cy="1764158"/>
          </a:xfrm>
          <a:prstGeom prst="rect">
            <a:avLst/>
          </a:prstGeom>
        </p:spPr>
      </p:pic>
      <p:sp>
        <p:nvSpPr>
          <p:cNvPr id="3" name="Tijdelijke aanduiding voor tekst 2">
            <a:extLst>
              <a:ext uri="{FF2B5EF4-FFF2-40B4-BE49-F238E27FC236}">
                <a16:creationId xmlns:a16="http://schemas.microsoft.com/office/drawing/2014/main" id="{E45E700E-E40C-4ED0-8FE8-88A1E79C437A}"/>
              </a:ext>
            </a:extLst>
          </p:cNvPr>
          <p:cNvSpPr>
            <a:spLocks noGrp="1"/>
          </p:cNvSpPr>
          <p:nvPr>
            <p:ph type="body" sz="quarter" idx="10"/>
          </p:nvPr>
        </p:nvSpPr>
        <p:spPr>
          <a:xfrm>
            <a:off x="425450" y="5205576"/>
            <a:ext cx="7239000" cy="762000"/>
          </a:xfrm>
          <a:prstGeom prst="rect">
            <a:avLst/>
          </a:prstGeom>
        </p:spPr>
        <p:txBody>
          <a:bodyPr/>
          <a:lstStyle>
            <a:lvl1pPr>
              <a:defRPr sz="4000">
                <a:solidFill>
                  <a:schemeClr val="bg1"/>
                </a:solidFill>
              </a:defRPr>
            </a:lvl1pPr>
          </a:lstStyle>
          <a:p>
            <a:pPr lvl="0"/>
            <a:r>
              <a:rPr lang="nl-NL"/>
              <a:t>Tekststijl van het model bewerken</a:t>
            </a:r>
          </a:p>
        </p:txBody>
      </p:sp>
      <p:sp>
        <p:nvSpPr>
          <p:cNvPr id="4" name="Tijdelijke aanduiding voor afbeelding 3">
            <a:extLst>
              <a:ext uri="{FF2B5EF4-FFF2-40B4-BE49-F238E27FC236}">
                <a16:creationId xmlns:a16="http://schemas.microsoft.com/office/drawing/2014/main" id="{AFF6B2E0-A46C-40DA-A0C0-4858B80B1BA2}"/>
              </a:ext>
            </a:extLst>
          </p:cNvPr>
          <p:cNvSpPr>
            <a:spLocks noGrp="1"/>
          </p:cNvSpPr>
          <p:nvPr>
            <p:ph type="pic" sz="quarter" idx="11"/>
          </p:nvPr>
        </p:nvSpPr>
        <p:spPr>
          <a:xfrm>
            <a:off x="0" y="0"/>
            <a:ext cx="11518900" cy="4716463"/>
          </a:xfrm>
          <a:prstGeom prst="rect">
            <a:avLst/>
          </a:prstGeom>
        </p:spPr>
        <p:txBody>
          <a:bodyPr/>
          <a:lstStyle/>
          <a:p>
            <a:r>
              <a:rPr lang="nl-NL"/>
              <a:t>Klik op het pictogram als u een afbeelding wilt toevoegen</a:t>
            </a:r>
          </a:p>
        </p:txBody>
      </p:sp>
      <p:sp>
        <p:nvSpPr>
          <p:cNvPr id="15" name="object 5">
            <a:extLst>
              <a:ext uri="{FF2B5EF4-FFF2-40B4-BE49-F238E27FC236}">
                <a16:creationId xmlns:a16="http://schemas.microsoft.com/office/drawing/2014/main" id="{6AE62F93-72CE-4B8B-970C-0E44D2ACD644}"/>
              </a:ext>
            </a:extLst>
          </p:cNvPr>
          <p:cNvSpPr/>
          <p:nvPr userDrawn="1"/>
        </p:nvSpPr>
        <p:spPr>
          <a:xfrm>
            <a:off x="10219495" y="4971897"/>
            <a:ext cx="409727" cy="614679"/>
          </a:xfrm>
          <a:prstGeom prst="rect">
            <a:avLst/>
          </a:prstGeom>
          <a:blipFill>
            <a:blip r:embed="rId3" cstate="print"/>
            <a:stretch>
              <a:fillRect/>
            </a:stretch>
          </a:blipFill>
        </p:spPr>
        <p:txBody>
          <a:bodyPr wrap="square" lIns="0" tIns="0" rIns="0" bIns="0" rtlCol="0"/>
          <a:lstStyle/>
          <a:p>
            <a:endParaRPr/>
          </a:p>
        </p:txBody>
      </p:sp>
      <p:pic>
        <p:nvPicPr>
          <p:cNvPr id="16" name="Afbeelding 15" descr="Afbeelding met illustratie&#10;&#10;Automatisch gegenereerde beschrijving">
            <a:extLst>
              <a:ext uri="{FF2B5EF4-FFF2-40B4-BE49-F238E27FC236}">
                <a16:creationId xmlns:a16="http://schemas.microsoft.com/office/drawing/2014/main" id="{53B11FED-E1E1-4D17-88F6-BB8D2EDC5C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24256" y="5680075"/>
            <a:ext cx="1000204" cy="261564"/>
          </a:xfrm>
          <a:prstGeom prst="rect">
            <a:avLst/>
          </a:prstGeom>
        </p:spPr>
      </p:pic>
    </p:spTree>
    <p:extLst>
      <p:ext uri="{BB962C8B-B14F-4D97-AF65-F5344CB8AC3E}">
        <p14:creationId xmlns:p14="http://schemas.microsoft.com/office/powerpoint/2010/main" val="1831436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 Slide Blauw">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2C8E08FE-5D05-4CB5-9C3C-5787FACF3B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65" y="0"/>
            <a:ext cx="4818411" cy="6518275"/>
          </a:xfrm>
          <a:prstGeom prst="rect">
            <a:avLst/>
          </a:prstGeom>
        </p:spPr>
      </p:pic>
      <p:pic>
        <p:nvPicPr>
          <p:cNvPr id="11" name="Afbeelding 10">
            <a:extLst>
              <a:ext uri="{FF2B5EF4-FFF2-40B4-BE49-F238E27FC236}">
                <a16:creationId xmlns:a16="http://schemas.microsoft.com/office/drawing/2014/main" id="{64DF93C0-FF85-433D-BA5F-3506E5D4EBCC}"/>
              </a:ext>
            </a:extLst>
          </p:cNvPr>
          <p:cNvPicPr>
            <a:picLocks noChangeAspect="1"/>
          </p:cNvPicPr>
          <p:nvPr userDrawn="1"/>
        </p:nvPicPr>
        <p:blipFill>
          <a:blip r:embed="rId3"/>
          <a:stretch>
            <a:fillRect/>
          </a:stretch>
        </p:blipFill>
        <p:spPr>
          <a:xfrm>
            <a:off x="528396" y="491105"/>
            <a:ext cx="794926" cy="840536"/>
          </a:xfrm>
          <a:prstGeom prst="rect">
            <a:avLst/>
          </a:prstGeom>
        </p:spPr>
      </p:pic>
      <p:sp>
        <p:nvSpPr>
          <p:cNvPr id="13" name="Tijdelijke aanduiding voor tekst 18">
            <a:extLst>
              <a:ext uri="{FF2B5EF4-FFF2-40B4-BE49-F238E27FC236}">
                <a16:creationId xmlns:a16="http://schemas.microsoft.com/office/drawing/2014/main" id="{AA1D5625-576B-4CB7-BDE6-1F723FB18156}"/>
              </a:ext>
            </a:extLst>
          </p:cNvPr>
          <p:cNvSpPr>
            <a:spLocks noGrp="1"/>
          </p:cNvSpPr>
          <p:nvPr>
            <p:ph type="body" sz="quarter" idx="11" hasCustomPrompt="1"/>
          </p:nvPr>
        </p:nvSpPr>
        <p:spPr>
          <a:xfrm>
            <a:off x="499561" y="3358567"/>
            <a:ext cx="3354889" cy="2092907"/>
          </a:xfrm>
          <a:prstGeom prst="rect">
            <a:avLst/>
          </a:prstGeom>
        </p:spPr>
        <p:txBody>
          <a:bodyPr/>
          <a:lstStyle>
            <a:lvl1pPr indent="-457200">
              <a:lnSpc>
                <a:spcPts val="7200"/>
              </a:lnSpc>
              <a:defRPr sz="7200">
                <a:solidFill>
                  <a:schemeClr val="bg1"/>
                </a:solidFill>
              </a:defRPr>
            </a:lvl1pPr>
          </a:lstStyle>
          <a:p>
            <a:pPr lvl="0"/>
            <a:r>
              <a:rPr lang="nl-NL" dirty="0"/>
              <a:t>Titel</a:t>
            </a:r>
          </a:p>
        </p:txBody>
      </p:sp>
      <p:sp>
        <p:nvSpPr>
          <p:cNvPr id="10" name="Tijdelijke aanduiding voor afbeelding 5">
            <a:extLst>
              <a:ext uri="{FF2B5EF4-FFF2-40B4-BE49-F238E27FC236}">
                <a16:creationId xmlns:a16="http://schemas.microsoft.com/office/drawing/2014/main" id="{1AEF2D6C-970D-45CF-A6DB-4E9C08498EC4}"/>
              </a:ext>
            </a:extLst>
          </p:cNvPr>
          <p:cNvSpPr>
            <a:spLocks noGrp="1"/>
          </p:cNvSpPr>
          <p:nvPr>
            <p:ph type="pic" sz="quarter" idx="14"/>
          </p:nvPr>
        </p:nvSpPr>
        <p:spPr>
          <a:xfrm>
            <a:off x="2011272" y="1"/>
            <a:ext cx="9507627" cy="6483776"/>
          </a:xfrm>
          <a:custGeom>
            <a:avLst/>
            <a:gdLst>
              <a:gd name="connsiteX0" fmla="*/ 0 w 10102850"/>
              <a:gd name="connsiteY0" fmla="*/ 0 h 6483350"/>
              <a:gd name="connsiteX1" fmla="*/ 10102850 w 10102850"/>
              <a:gd name="connsiteY1" fmla="*/ 0 h 6483350"/>
              <a:gd name="connsiteX2" fmla="*/ 10102850 w 10102850"/>
              <a:gd name="connsiteY2" fmla="*/ 6483350 h 6483350"/>
              <a:gd name="connsiteX3" fmla="*/ 0 w 10102850"/>
              <a:gd name="connsiteY3" fmla="*/ 6483350 h 6483350"/>
              <a:gd name="connsiteX4" fmla="*/ 0 w 10102850"/>
              <a:gd name="connsiteY4" fmla="*/ 0 h 6483350"/>
              <a:gd name="connsiteX0" fmla="*/ 9944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944 w 10112794"/>
              <a:gd name="connsiteY5" fmla="*/ 0 h 6483350"/>
              <a:gd name="connsiteX0" fmla="*/ 967476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67476 w 10112794"/>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283354 w 10428672"/>
              <a:gd name="connsiteY0" fmla="*/ 0 h 6483350"/>
              <a:gd name="connsiteX1" fmla="*/ 10428672 w 10428672"/>
              <a:gd name="connsiteY1" fmla="*/ 0 h 6483350"/>
              <a:gd name="connsiteX2" fmla="*/ 10428672 w 10428672"/>
              <a:gd name="connsiteY2" fmla="*/ 6483350 h 6483350"/>
              <a:gd name="connsiteX3" fmla="*/ 325822 w 10428672"/>
              <a:gd name="connsiteY3" fmla="*/ 6483350 h 6483350"/>
              <a:gd name="connsiteX4" fmla="*/ 2688141 w 10428672"/>
              <a:gd name="connsiteY4" fmla="*/ 3390181 h 6483350"/>
              <a:gd name="connsiteX5" fmla="*/ 2903802 w 10428672"/>
              <a:gd name="connsiteY5" fmla="*/ 1199071 h 6483350"/>
              <a:gd name="connsiteX6" fmla="*/ 1283354 w 10428672"/>
              <a:gd name="connsiteY6" fmla="*/ 0 h 6483350"/>
              <a:gd name="connsiteX0" fmla="*/ 1336707 w 10482025"/>
              <a:gd name="connsiteY0" fmla="*/ 0 h 6483350"/>
              <a:gd name="connsiteX1" fmla="*/ 10482025 w 10482025"/>
              <a:gd name="connsiteY1" fmla="*/ 0 h 6483350"/>
              <a:gd name="connsiteX2" fmla="*/ 10482025 w 10482025"/>
              <a:gd name="connsiteY2" fmla="*/ 6483350 h 6483350"/>
              <a:gd name="connsiteX3" fmla="*/ 379175 w 10482025"/>
              <a:gd name="connsiteY3" fmla="*/ 6483350 h 6483350"/>
              <a:gd name="connsiteX4" fmla="*/ 2137645 w 10482025"/>
              <a:gd name="connsiteY4" fmla="*/ 2863969 h 6483350"/>
              <a:gd name="connsiteX5" fmla="*/ 2957155 w 10482025"/>
              <a:gd name="connsiteY5" fmla="*/ 1199071 h 6483350"/>
              <a:gd name="connsiteX6" fmla="*/ 1336707 w 10482025"/>
              <a:gd name="connsiteY6"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16821 w 10421586"/>
              <a:gd name="connsiteY5" fmla="*/ 2881222 h 6483350"/>
              <a:gd name="connsiteX6" fmla="*/ 2896716 w 10421586"/>
              <a:gd name="connsiteY6" fmla="*/ 1199071 h 6483350"/>
              <a:gd name="connsiteX7" fmla="*/ 1276268 w 10421586"/>
              <a:gd name="connsiteY7" fmla="*/ 0 h 6483350"/>
              <a:gd name="connsiteX0" fmla="*/ 1251372 w 10396690"/>
              <a:gd name="connsiteY0" fmla="*/ 0 h 6483350"/>
              <a:gd name="connsiteX1" fmla="*/ 10396690 w 10396690"/>
              <a:gd name="connsiteY1" fmla="*/ 0 h 6483350"/>
              <a:gd name="connsiteX2" fmla="*/ 10396690 w 10396690"/>
              <a:gd name="connsiteY2" fmla="*/ 6483350 h 6483350"/>
              <a:gd name="connsiteX3" fmla="*/ 293840 w 10396690"/>
              <a:gd name="connsiteY3" fmla="*/ 6483350 h 6483350"/>
              <a:gd name="connsiteX4" fmla="*/ 3863859 w 10396690"/>
              <a:gd name="connsiteY4" fmla="*/ 5011947 h 6483350"/>
              <a:gd name="connsiteX5" fmla="*/ 1991925 w 10396690"/>
              <a:gd name="connsiteY5" fmla="*/ 2881222 h 6483350"/>
              <a:gd name="connsiteX6" fmla="*/ 2871820 w 10396690"/>
              <a:gd name="connsiteY6" fmla="*/ 1199071 h 6483350"/>
              <a:gd name="connsiteX7" fmla="*/ 1251372 w 10396690"/>
              <a:gd name="connsiteY7" fmla="*/ 0 h 6483350"/>
              <a:gd name="connsiteX0" fmla="*/ 957532 w 10102850"/>
              <a:gd name="connsiteY0" fmla="*/ 0 h 6486875"/>
              <a:gd name="connsiteX1" fmla="*/ 10102850 w 10102850"/>
              <a:gd name="connsiteY1" fmla="*/ 0 h 6486875"/>
              <a:gd name="connsiteX2" fmla="*/ 10102850 w 10102850"/>
              <a:gd name="connsiteY2" fmla="*/ 6483350 h 6486875"/>
              <a:gd name="connsiteX3" fmla="*/ 0 w 10102850"/>
              <a:gd name="connsiteY3" fmla="*/ 6483350 h 6486875"/>
              <a:gd name="connsiteX4" fmla="*/ 3570019 w 10102850"/>
              <a:gd name="connsiteY4" fmla="*/ 5011947 h 6486875"/>
              <a:gd name="connsiteX5" fmla="*/ 1698085 w 10102850"/>
              <a:gd name="connsiteY5" fmla="*/ 2881222 h 6486875"/>
              <a:gd name="connsiteX6" fmla="*/ 2577980 w 10102850"/>
              <a:gd name="connsiteY6" fmla="*/ 1199071 h 6486875"/>
              <a:gd name="connsiteX7" fmla="*/ 957532 w 10102850"/>
              <a:gd name="connsiteY7" fmla="*/ 0 h 6486875"/>
              <a:gd name="connsiteX0" fmla="*/ 0 w 9145318"/>
              <a:gd name="connsiteY0" fmla="*/ 0 h 6512665"/>
              <a:gd name="connsiteX1" fmla="*/ 9145318 w 9145318"/>
              <a:gd name="connsiteY1" fmla="*/ 0 h 6512665"/>
              <a:gd name="connsiteX2" fmla="*/ 9145318 w 9145318"/>
              <a:gd name="connsiteY2" fmla="*/ 6483350 h 6512665"/>
              <a:gd name="connsiteX3" fmla="*/ 595223 w 9145318"/>
              <a:gd name="connsiteY3" fmla="*/ 6509229 h 6512665"/>
              <a:gd name="connsiteX4" fmla="*/ 2612487 w 9145318"/>
              <a:gd name="connsiteY4" fmla="*/ 5011947 h 6512665"/>
              <a:gd name="connsiteX5" fmla="*/ 740553 w 9145318"/>
              <a:gd name="connsiteY5" fmla="*/ 2881222 h 6512665"/>
              <a:gd name="connsiteX6" fmla="*/ 1620448 w 9145318"/>
              <a:gd name="connsiteY6" fmla="*/ 1199071 h 6512665"/>
              <a:gd name="connsiteX7" fmla="*/ 0 w 9145318"/>
              <a:gd name="connsiteY7" fmla="*/ 0 h 6512665"/>
              <a:gd name="connsiteX0" fmla="*/ 362309 w 9507627"/>
              <a:gd name="connsiteY0" fmla="*/ 0 h 6486875"/>
              <a:gd name="connsiteX1" fmla="*/ 9507627 w 9507627"/>
              <a:gd name="connsiteY1" fmla="*/ 0 h 6486875"/>
              <a:gd name="connsiteX2" fmla="*/ 9507627 w 9507627"/>
              <a:gd name="connsiteY2" fmla="*/ 6483350 h 6486875"/>
              <a:gd name="connsiteX3" fmla="*/ 0 w 9507627"/>
              <a:gd name="connsiteY3" fmla="*/ 6483350 h 6486875"/>
              <a:gd name="connsiteX4" fmla="*/ 2974796 w 9507627"/>
              <a:gd name="connsiteY4" fmla="*/ 5011947 h 6486875"/>
              <a:gd name="connsiteX5" fmla="*/ 1102862 w 9507627"/>
              <a:gd name="connsiteY5" fmla="*/ 2881222 h 6486875"/>
              <a:gd name="connsiteX6" fmla="*/ 1982757 w 9507627"/>
              <a:gd name="connsiteY6" fmla="*/ 1199071 h 6486875"/>
              <a:gd name="connsiteX7" fmla="*/ 362309 w 9507627"/>
              <a:gd name="connsiteY7" fmla="*/ 0 h 6486875"/>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7384"/>
              <a:gd name="connsiteX1" fmla="*/ 9507627 w 9507627"/>
              <a:gd name="connsiteY1" fmla="*/ 0 h 6487384"/>
              <a:gd name="connsiteX2" fmla="*/ 9507627 w 9507627"/>
              <a:gd name="connsiteY2" fmla="*/ 6483350 h 6487384"/>
              <a:gd name="connsiteX3" fmla="*/ 0 w 9507627"/>
              <a:gd name="connsiteY3" fmla="*/ 6483350 h 6487384"/>
              <a:gd name="connsiteX4" fmla="*/ 2560728 w 9507627"/>
              <a:gd name="connsiteY4" fmla="*/ 4873924 h 6487384"/>
              <a:gd name="connsiteX5" fmla="*/ 1102862 w 9507627"/>
              <a:gd name="connsiteY5" fmla="*/ 2881222 h 6487384"/>
              <a:gd name="connsiteX6" fmla="*/ 1982757 w 9507627"/>
              <a:gd name="connsiteY6" fmla="*/ 1199071 h 6487384"/>
              <a:gd name="connsiteX7" fmla="*/ 362309 w 9507627"/>
              <a:gd name="connsiteY7" fmla="*/ 0 h 6487384"/>
              <a:gd name="connsiteX0" fmla="*/ 362309 w 9507627"/>
              <a:gd name="connsiteY0" fmla="*/ 0 h 6487677"/>
              <a:gd name="connsiteX1" fmla="*/ 9507627 w 9507627"/>
              <a:gd name="connsiteY1" fmla="*/ 0 h 6487677"/>
              <a:gd name="connsiteX2" fmla="*/ 9507627 w 9507627"/>
              <a:gd name="connsiteY2" fmla="*/ 6483350 h 6487677"/>
              <a:gd name="connsiteX3" fmla="*/ 0 w 9507627"/>
              <a:gd name="connsiteY3" fmla="*/ 6483350 h 6487677"/>
              <a:gd name="connsiteX4" fmla="*/ 2560728 w 9507627"/>
              <a:gd name="connsiteY4" fmla="*/ 4873924 h 6487677"/>
              <a:gd name="connsiteX5" fmla="*/ 1102862 w 9507627"/>
              <a:gd name="connsiteY5" fmla="*/ 2881222 h 6487677"/>
              <a:gd name="connsiteX6" fmla="*/ 1982757 w 9507627"/>
              <a:gd name="connsiteY6" fmla="*/ 1199071 h 6487677"/>
              <a:gd name="connsiteX7" fmla="*/ 362309 w 9507627"/>
              <a:gd name="connsiteY7" fmla="*/ 0 h 6487677"/>
              <a:gd name="connsiteX0" fmla="*/ 362309 w 9507627"/>
              <a:gd name="connsiteY0" fmla="*/ 0 h 6487505"/>
              <a:gd name="connsiteX1" fmla="*/ 9507627 w 9507627"/>
              <a:gd name="connsiteY1" fmla="*/ 0 h 6487505"/>
              <a:gd name="connsiteX2" fmla="*/ 9507627 w 9507627"/>
              <a:gd name="connsiteY2" fmla="*/ 6483350 h 6487505"/>
              <a:gd name="connsiteX3" fmla="*/ 0 w 9507627"/>
              <a:gd name="connsiteY3" fmla="*/ 6483350 h 6487505"/>
              <a:gd name="connsiteX4" fmla="*/ 2560728 w 9507627"/>
              <a:gd name="connsiteY4" fmla="*/ 4873924 h 6487505"/>
              <a:gd name="connsiteX5" fmla="*/ 1102862 w 9507627"/>
              <a:gd name="connsiteY5" fmla="*/ 2881222 h 6487505"/>
              <a:gd name="connsiteX6" fmla="*/ 1982757 w 9507627"/>
              <a:gd name="connsiteY6" fmla="*/ 1199071 h 6487505"/>
              <a:gd name="connsiteX7" fmla="*/ 362309 w 9507627"/>
              <a:gd name="connsiteY7" fmla="*/ 0 h 6487505"/>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741882 w 9507627"/>
              <a:gd name="connsiteY4" fmla="*/ 489117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70147 w 9507627"/>
              <a:gd name="connsiteY4" fmla="*/ 474343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509"/>
              <a:gd name="connsiteX1" fmla="*/ 9507627 w 9507627"/>
              <a:gd name="connsiteY1" fmla="*/ 0 h 6483509"/>
              <a:gd name="connsiteX2" fmla="*/ 9507627 w 9507627"/>
              <a:gd name="connsiteY2" fmla="*/ 6483350 h 6483509"/>
              <a:gd name="connsiteX3" fmla="*/ 0 w 9507627"/>
              <a:gd name="connsiteY3" fmla="*/ 6483350 h 6483509"/>
              <a:gd name="connsiteX4" fmla="*/ 2538616 w 9507627"/>
              <a:gd name="connsiteY4" fmla="*/ 4795989 h 6483509"/>
              <a:gd name="connsiteX5" fmla="*/ 1102862 w 9507627"/>
              <a:gd name="connsiteY5" fmla="*/ 2881222 h 6483509"/>
              <a:gd name="connsiteX6" fmla="*/ 1982757 w 9507627"/>
              <a:gd name="connsiteY6" fmla="*/ 1199071 h 6483509"/>
              <a:gd name="connsiteX7" fmla="*/ 362309 w 9507627"/>
              <a:gd name="connsiteY7" fmla="*/ 0 h 6483509"/>
              <a:gd name="connsiteX0" fmla="*/ 362309 w 9507627"/>
              <a:gd name="connsiteY0" fmla="*/ 0 h 6483497"/>
              <a:gd name="connsiteX1" fmla="*/ 9507627 w 9507627"/>
              <a:gd name="connsiteY1" fmla="*/ 0 h 6483497"/>
              <a:gd name="connsiteX2" fmla="*/ 9507627 w 9507627"/>
              <a:gd name="connsiteY2" fmla="*/ 6483350 h 6483497"/>
              <a:gd name="connsiteX3" fmla="*/ 0 w 9507627"/>
              <a:gd name="connsiteY3" fmla="*/ 6483350 h 6483497"/>
              <a:gd name="connsiteX4" fmla="*/ 2559637 w 9507627"/>
              <a:gd name="connsiteY4" fmla="*/ 4743438 h 6483497"/>
              <a:gd name="connsiteX5" fmla="*/ 1102862 w 9507627"/>
              <a:gd name="connsiteY5" fmla="*/ 2881222 h 6483497"/>
              <a:gd name="connsiteX6" fmla="*/ 1982757 w 9507627"/>
              <a:gd name="connsiteY6" fmla="*/ 1199071 h 6483497"/>
              <a:gd name="connsiteX7" fmla="*/ 362309 w 9507627"/>
              <a:gd name="connsiteY7" fmla="*/ 0 h 6483497"/>
              <a:gd name="connsiteX0" fmla="*/ 362309 w 9507627"/>
              <a:gd name="connsiteY0" fmla="*/ 0 h 6483469"/>
              <a:gd name="connsiteX1" fmla="*/ 9507627 w 9507627"/>
              <a:gd name="connsiteY1" fmla="*/ 0 h 6483469"/>
              <a:gd name="connsiteX2" fmla="*/ 9507627 w 9507627"/>
              <a:gd name="connsiteY2" fmla="*/ 6483350 h 6483469"/>
              <a:gd name="connsiteX3" fmla="*/ 0 w 9507627"/>
              <a:gd name="connsiteY3" fmla="*/ 6483350 h 6483469"/>
              <a:gd name="connsiteX4" fmla="*/ 2559637 w 9507627"/>
              <a:gd name="connsiteY4" fmla="*/ 4743438 h 6483469"/>
              <a:gd name="connsiteX5" fmla="*/ 1102862 w 9507627"/>
              <a:gd name="connsiteY5" fmla="*/ 2881222 h 6483469"/>
              <a:gd name="connsiteX6" fmla="*/ 1982757 w 9507627"/>
              <a:gd name="connsiteY6" fmla="*/ 1199071 h 6483469"/>
              <a:gd name="connsiteX7" fmla="*/ 362309 w 9507627"/>
              <a:gd name="connsiteY7" fmla="*/ 0 h 6483469"/>
              <a:gd name="connsiteX0" fmla="*/ 362309 w 9507627"/>
              <a:gd name="connsiteY0" fmla="*/ 0 h 6483776"/>
              <a:gd name="connsiteX1" fmla="*/ 9507627 w 9507627"/>
              <a:gd name="connsiteY1" fmla="*/ 0 h 6483776"/>
              <a:gd name="connsiteX2" fmla="*/ 9507627 w 9507627"/>
              <a:gd name="connsiteY2" fmla="*/ 6483350 h 6483776"/>
              <a:gd name="connsiteX3" fmla="*/ 0 w 9507627"/>
              <a:gd name="connsiteY3" fmla="*/ 6483350 h 6483776"/>
              <a:gd name="connsiteX4" fmla="*/ 2559637 w 9507627"/>
              <a:gd name="connsiteY4" fmla="*/ 4743438 h 6483776"/>
              <a:gd name="connsiteX5" fmla="*/ 1102862 w 9507627"/>
              <a:gd name="connsiteY5" fmla="*/ 2881222 h 6483776"/>
              <a:gd name="connsiteX6" fmla="*/ 1982757 w 9507627"/>
              <a:gd name="connsiteY6" fmla="*/ 1199071 h 6483776"/>
              <a:gd name="connsiteX7" fmla="*/ 362309 w 9507627"/>
              <a:gd name="connsiteY7" fmla="*/ 0 h 648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7627" h="6483776">
                <a:moveTo>
                  <a:pt x="362309" y="0"/>
                </a:moveTo>
                <a:lnTo>
                  <a:pt x="9507627" y="0"/>
                </a:lnTo>
                <a:lnTo>
                  <a:pt x="9507627" y="6483350"/>
                </a:lnTo>
                <a:lnTo>
                  <a:pt x="0" y="6483350"/>
                </a:lnTo>
                <a:cubicBezTo>
                  <a:pt x="1986313" y="6505435"/>
                  <a:pt x="2488964" y="5666141"/>
                  <a:pt x="2559637" y="4743438"/>
                </a:cubicBezTo>
                <a:cubicBezTo>
                  <a:pt x="2585297" y="3967681"/>
                  <a:pt x="2356568" y="3260785"/>
                  <a:pt x="1102862" y="2881222"/>
                </a:cubicBezTo>
                <a:cubicBezTo>
                  <a:pt x="1843076" y="2630237"/>
                  <a:pt x="2124873" y="1846052"/>
                  <a:pt x="1982757" y="1199071"/>
                </a:cubicBezTo>
                <a:cubicBezTo>
                  <a:pt x="1727279" y="238664"/>
                  <a:pt x="1023228" y="71886"/>
                  <a:pt x="362309" y="0"/>
                </a:cubicBezTo>
                <a:close/>
              </a:path>
            </a:pathLst>
          </a:custGeom>
          <a:noFill/>
        </p:spPr>
        <p:txBody>
          <a:bodyPr/>
          <a:lstStyle/>
          <a:p>
            <a:r>
              <a:rPr lang="nl-NL"/>
              <a:t>Klik op het pictogram als u een afbeelding wilt toevoegen</a:t>
            </a:r>
          </a:p>
        </p:txBody>
      </p:sp>
      <p:sp>
        <p:nvSpPr>
          <p:cNvPr id="18" name="Rechthoek 17">
            <a:extLst>
              <a:ext uri="{FF2B5EF4-FFF2-40B4-BE49-F238E27FC236}">
                <a16:creationId xmlns:a16="http://schemas.microsoft.com/office/drawing/2014/main" id="{98F8E18D-0F24-4E7A-B453-15AE2E1B91DE}"/>
              </a:ext>
            </a:extLst>
          </p:cNvPr>
          <p:cNvSpPr/>
          <p:nvPr userDrawn="1"/>
        </p:nvSpPr>
        <p:spPr>
          <a:xfrm>
            <a:off x="10026650" y="5984875"/>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datum 3">
            <a:extLst>
              <a:ext uri="{FF2B5EF4-FFF2-40B4-BE49-F238E27FC236}">
                <a16:creationId xmlns:a16="http://schemas.microsoft.com/office/drawing/2014/main" id="{B1F3EB5D-325B-4577-8046-7EDDE2FFA58C}"/>
              </a:ext>
            </a:extLst>
          </p:cNvPr>
          <p:cNvSpPr>
            <a:spLocks noGrp="1"/>
          </p:cNvSpPr>
          <p:nvPr>
            <p:ph type="dt" sz="half" idx="2"/>
          </p:nvPr>
        </p:nvSpPr>
        <p:spPr>
          <a:xfrm>
            <a:off x="501650" y="5527674"/>
            <a:ext cx="3352800" cy="346075"/>
          </a:xfrm>
          <a:prstGeom prst="rect">
            <a:avLst/>
          </a:prstGeom>
        </p:spPr>
        <p:txBody>
          <a:bodyPr vert="horz" lIns="91440" tIns="45720" rIns="91440" bIns="45720" rtlCol="0" anchor="ctr"/>
          <a:lstStyle>
            <a:lvl1pPr algn="ctr">
              <a:defRPr sz="1800">
                <a:solidFill>
                  <a:srgbClr val="F1F1F2"/>
                </a:solidFill>
                <a:latin typeface="Calibri" panose="020F0502020204030204" pitchFamily="34" charset="0"/>
                <a:cs typeface="Calibri" panose="020F0502020204030204" pitchFamily="34" charset="0"/>
              </a:defRPr>
            </a:lvl1pPr>
          </a:lstStyle>
          <a:p>
            <a:pPr algn="l"/>
            <a:fld id="{4230073A-AE48-4CF6-87A9-3AF6009185F9}" type="datetime1">
              <a:rPr lang="nl-NL" smtClean="0"/>
              <a:t>19-3-2024</a:t>
            </a:fld>
            <a:endParaRPr lang="nl-NL"/>
          </a:p>
        </p:txBody>
      </p:sp>
    </p:spTree>
    <p:extLst>
      <p:ext uri="{BB962C8B-B14F-4D97-AF65-F5344CB8AC3E}">
        <p14:creationId xmlns:p14="http://schemas.microsoft.com/office/powerpoint/2010/main" val="2720730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ussenslide_blauw">
    <p:spTree>
      <p:nvGrpSpPr>
        <p:cNvPr id="1" name=""/>
        <p:cNvGrpSpPr/>
        <p:nvPr/>
      </p:nvGrpSpPr>
      <p:grpSpPr>
        <a:xfrm>
          <a:off x="0" y="0"/>
          <a:ext cx="0" cy="0"/>
          <a:chOff x="0" y="0"/>
          <a:chExt cx="0" cy="0"/>
        </a:xfrm>
      </p:grpSpPr>
      <p:pic>
        <p:nvPicPr>
          <p:cNvPr id="15" name="Afbeelding 14" descr="Afbeelding met binnen, shirt&#10;&#10;&#10;&#10;Automatisch gegenereerde beschrijving">
            <a:extLst>
              <a:ext uri="{FF2B5EF4-FFF2-40B4-BE49-F238E27FC236}">
                <a16:creationId xmlns:a16="http://schemas.microsoft.com/office/drawing/2014/main" id="{5067737B-0674-4BF3-980D-67BDEC83E2B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2763"/>
          <a:stretch/>
        </p:blipFill>
        <p:spPr>
          <a:xfrm>
            <a:off x="0" y="4716017"/>
            <a:ext cx="11518900" cy="1764158"/>
          </a:xfrm>
          <a:prstGeom prst="rect">
            <a:avLst/>
          </a:prstGeom>
        </p:spPr>
      </p:pic>
      <p:sp>
        <p:nvSpPr>
          <p:cNvPr id="14" name="Tijdelijke aanduiding voor tekst 2">
            <a:extLst>
              <a:ext uri="{FF2B5EF4-FFF2-40B4-BE49-F238E27FC236}">
                <a16:creationId xmlns:a16="http://schemas.microsoft.com/office/drawing/2014/main" id="{8389B285-6E6F-4D83-8791-F6BE90CC9C4A}"/>
              </a:ext>
            </a:extLst>
          </p:cNvPr>
          <p:cNvSpPr>
            <a:spLocks noGrp="1"/>
          </p:cNvSpPr>
          <p:nvPr>
            <p:ph type="body" sz="quarter" idx="10"/>
          </p:nvPr>
        </p:nvSpPr>
        <p:spPr>
          <a:xfrm>
            <a:off x="425450" y="5205576"/>
            <a:ext cx="7239000" cy="762000"/>
          </a:xfrm>
          <a:prstGeom prst="rect">
            <a:avLst/>
          </a:prstGeom>
        </p:spPr>
        <p:txBody>
          <a:bodyPr/>
          <a:lstStyle>
            <a:lvl1pPr>
              <a:defRPr sz="4000">
                <a:solidFill>
                  <a:schemeClr val="bg1"/>
                </a:solidFill>
              </a:defRPr>
            </a:lvl1pPr>
          </a:lstStyle>
          <a:p>
            <a:pPr lvl="0"/>
            <a:r>
              <a:rPr lang="nl-NL"/>
              <a:t>Tekststijl van het model bewerken</a:t>
            </a:r>
          </a:p>
        </p:txBody>
      </p:sp>
      <p:sp>
        <p:nvSpPr>
          <p:cNvPr id="3" name="Tijdelijke aanduiding voor afbeelding 2">
            <a:extLst>
              <a:ext uri="{FF2B5EF4-FFF2-40B4-BE49-F238E27FC236}">
                <a16:creationId xmlns:a16="http://schemas.microsoft.com/office/drawing/2014/main" id="{8571ED99-2BE0-44B8-9976-9397FF04AFB0}"/>
              </a:ext>
            </a:extLst>
          </p:cNvPr>
          <p:cNvSpPr>
            <a:spLocks noGrp="1"/>
          </p:cNvSpPr>
          <p:nvPr>
            <p:ph type="pic" sz="quarter" idx="11"/>
          </p:nvPr>
        </p:nvSpPr>
        <p:spPr>
          <a:xfrm>
            <a:off x="0" y="0"/>
            <a:ext cx="11518900" cy="4716463"/>
          </a:xfrm>
          <a:prstGeom prst="rect">
            <a:avLst/>
          </a:prstGeom>
        </p:spPr>
        <p:txBody>
          <a:bodyPr/>
          <a:lstStyle/>
          <a:p>
            <a:r>
              <a:rPr lang="nl-NL"/>
              <a:t>Klik op het pictogram als u een afbeelding wilt toevoegen</a:t>
            </a:r>
          </a:p>
        </p:txBody>
      </p:sp>
      <p:sp>
        <p:nvSpPr>
          <p:cNvPr id="12" name="object 5">
            <a:extLst>
              <a:ext uri="{FF2B5EF4-FFF2-40B4-BE49-F238E27FC236}">
                <a16:creationId xmlns:a16="http://schemas.microsoft.com/office/drawing/2014/main" id="{D055261A-29DC-4D6D-8045-0ACD665F952E}"/>
              </a:ext>
            </a:extLst>
          </p:cNvPr>
          <p:cNvSpPr/>
          <p:nvPr userDrawn="1"/>
        </p:nvSpPr>
        <p:spPr>
          <a:xfrm>
            <a:off x="10219495" y="4971897"/>
            <a:ext cx="409727" cy="614679"/>
          </a:xfrm>
          <a:prstGeom prst="rect">
            <a:avLst/>
          </a:prstGeom>
          <a:blipFill>
            <a:blip r:embed="rId3" cstate="print"/>
            <a:stretch>
              <a:fillRect/>
            </a:stretch>
          </a:blipFill>
        </p:spPr>
        <p:txBody>
          <a:bodyPr wrap="square" lIns="0" tIns="0" rIns="0" bIns="0" rtlCol="0"/>
          <a:lstStyle/>
          <a:p>
            <a:endParaRPr/>
          </a:p>
        </p:txBody>
      </p:sp>
      <p:pic>
        <p:nvPicPr>
          <p:cNvPr id="13" name="Afbeelding 12" descr="Afbeelding met illustratie&#10;&#10;Automatisch gegenereerde beschrijving">
            <a:extLst>
              <a:ext uri="{FF2B5EF4-FFF2-40B4-BE49-F238E27FC236}">
                <a16:creationId xmlns:a16="http://schemas.microsoft.com/office/drawing/2014/main" id="{743601DC-4ACF-4D20-BCD9-E9FD1F71157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24256" y="5680075"/>
            <a:ext cx="1000204" cy="261564"/>
          </a:xfrm>
          <a:prstGeom prst="rect">
            <a:avLst/>
          </a:prstGeom>
        </p:spPr>
      </p:pic>
    </p:spTree>
    <p:extLst>
      <p:ext uri="{BB962C8B-B14F-4D97-AF65-F5344CB8AC3E}">
        <p14:creationId xmlns:p14="http://schemas.microsoft.com/office/powerpoint/2010/main" val="2115452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_Slotdia">
    <p:spTree>
      <p:nvGrpSpPr>
        <p:cNvPr id="1" name=""/>
        <p:cNvGrpSpPr/>
        <p:nvPr/>
      </p:nvGrpSpPr>
      <p:grpSpPr>
        <a:xfrm>
          <a:off x="0" y="0"/>
          <a:ext cx="0" cy="0"/>
          <a:chOff x="0" y="0"/>
          <a:chExt cx="0" cy="0"/>
        </a:xfrm>
      </p:grpSpPr>
      <p:sp>
        <p:nvSpPr>
          <p:cNvPr id="14" name="object 2">
            <a:extLst>
              <a:ext uri="{FF2B5EF4-FFF2-40B4-BE49-F238E27FC236}">
                <a16:creationId xmlns:a16="http://schemas.microsoft.com/office/drawing/2014/main" id="{4D345BC7-1527-4299-B94C-2CB223F4D6A0}"/>
              </a:ext>
            </a:extLst>
          </p:cNvPr>
          <p:cNvSpPr/>
          <p:nvPr userDrawn="1"/>
        </p:nvSpPr>
        <p:spPr>
          <a:xfrm>
            <a:off x="5205171" y="1497291"/>
            <a:ext cx="1084833" cy="1625599"/>
          </a:xfrm>
          <a:prstGeom prst="rect">
            <a:avLst/>
          </a:prstGeom>
          <a:blipFill>
            <a:blip r:embed="rId2" cstate="print"/>
            <a:stretch>
              <a:fillRect/>
            </a:stretch>
          </a:blipFill>
        </p:spPr>
        <p:txBody>
          <a:bodyPr wrap="square" lIns="0" tIns="0" rIns="0" bIns="0" rtlCol="0"/>
          <a:lstStyle/>
          <a:p>
            <a:endParaRPr/>
          </a:p>
        </p:txBody>
      </p:sp>
      <p:sp>
        <p:nvSpPr>
          <p:cNvPr id="2" name="Rechthoek 1">
            <a:extLst>
              <a:ext uri="{FF2B5EF4-FFF2-40B4-BE49-F238E27FC236}">
                <a16:creationId xmlns:a16="http://schemas.microsoft.com/office/drawing/2014/main" id="{7A9DB2C5-F457-44B3-98B9-8131C009A7E6}"/>
              </a:ext>
            </a:extLst>
          </p:cNvPr>
          <p:cNvSpPr/>
          <p:nvPr userDrawn="1"/>
        </p:nvSpPr>
        <p:spPr>
          <a:xfrm>
            <a:off x="349250" y="5984875"/>
            <a:ext cx="10896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3">
            <a:extLst>
              <a:ext uri="{FF2B5EF4-FFF2-40B4-BE49-F238E27FC236}">
                <a16:creationId xmlns:a16="http://schemas.microsoft.com/office/drawing/2014/main" id="{F12A833A-7917-44FB-BD30-1C981C125559}"/>
              </a:ext>
            </a:extLst>
          </p:cNvPr>
          <p:cNvSpPr>
            <a:spLocks noGrp="1"/>
          </p:cNvSpPr>
          <p:nvPr>
            <p:ph type="body" sz="quarter" idx="10"/>
          </p:nvPr>
        </p:nvSpPr>
        <p:spPr>
          <a:xfrm>
            <a:off x="882650" y="5451475"/>
            <a:ext cx="9753600" cy="381000"/>
          </a:xfrm>
          <a:prstGeom prst="rect">
            <a:avLst/>
          </a:prstGeom>
        </p:spPr>
        <p:txBody>
          <a:bodyPr/>
          <a:lstStyle>
            <a:lvl1pPr algn="ctr">
              <a:defRPr sz="2000">
                <a:solidFill>
                  <a:srgbClr val="58595B"/>
                </a:solidFill>
              </a:defRPr>
            </a:lvl1pPr>
          </a:lstStyle>
          <a:p>
            <a:pPr lvl="0"/>
            <a:r>
              <a:rPr lang="nl-NL"/>
              <a:t>Tekststijl van het model bewerken</a:t>
            </a:r>
          </a:p>
        </p:txBody>
      </p:sp>
      <p:pic>
        <p:nvPicPr>
          <p:cNvPr id="5" name="Afbeelding 4">
            <a:extLst>
              <a:ext uri="{FF2B5EF4-FFF2-40B4-BE49-F238E27FC236}">
                <a16:creationId xmlns:a16="http://schemas.microsoft.com/office/drawing/2014/main" id="{782C5C50-CD5D-4BC4-96F2-2F2BA6FDE1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5450" y="3122890"/>
            <a:ext cx="3048000" cy="1184803"/>
          </a:xfrm>
          <a:prstGeom prst="rect">
            <a:avLst/>
          </a:prstGeom>
        </p:spPr>
      </p:pic>
    </p:spTree>
    <p:extLst>
      <p:ext uri="{BB962C8B-B14F-4D97-AF65-F5344CB8AC3E}">
        <p14:creationId xmlns:p14="http://schemas.microsoft.com/office/powerpoint/2010/main" val="4180345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35940" y="1039997"/>
            <a:ext cx="10171669" cy="1253148"/>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56577" y="2293143"/>
            <a:ext cx="10151031" cy="3546375"/>
          </a:xfrm>
          <a:prstGeom prst="rect">
            <a:avLst/>
          </a:prstGeom>
        </p:spPr>
        <p:txBody>
          <a:bodyPr/>
          <a:lstStyle>
            <a:lvl1pPr>
              <a:lnSpc>
                <a:spcPct val="125000"/>
              </a:lnSpc>
              <a:spcBef>
                <a:spcPts val="0"/>
              </a:spcBef>
              <a:defRPr sz="1630"/>
            </a:lvl1pPr>
            <a:lvl2pPr>
              <a:defRPr sz="1630"/>
            </a:lvl2pPr>
            <a:lvl3pPr>
              <a:defRPr sz="1630"/>
            </a:lvl3pPr>
            <a:lvl4pPr>
              <a:defRPr sz="1630"/>
            </a:lvl4pPr>
            <a:lvl5pPr>
              <a:defRPr sz="163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Het refeedingsyndroom | 2020</a:t>
            </a:r>
          </a:p>
        </p:txBody>
      </p:sp>
    </p:spTree>
    <p:extLst>
      <p:ext uri="{BB962C8B-B14F-4D97-AF65-F5344CB8AC3E}">
        <p14:creationId xmlns:p14="http://schemas.microsoft.com/office/powerpoint/2010/main" val="1547739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3_Title Only">
    <p:spTree>
      <p:nvGrpSpPr>
        <p:cNvPr id="1" name=""/>
        <p:cNvGrpSpPr/>
        <p:nvPr/>
      </p:nvGrpSpPr>
      <p:grpSpPr>
        <a:xfrm>
          <a:off x="0" y="0"/>
          <a:ext cx="0" cy="0"/>
          <a:chOff x="0" y="0"/>
          <a:chExt cx="0" cy="0"/>
        </a:xfrm>
      </p:grpSpPr>
      <p:pic>
        <p:nvPicPr>
          <p:cNvPr id="3" name="Picture 8"/>
          <p:cNvPicPr>
            <a:picLocks noChangeAspect="1"/>
          </p:cNvPicPr>
          <p:nvPr userDrawn="1"/>
        </p:nvPicPr>
        <p:blipFill>
          <a:blip r:embed="rId2">
            <a:extLst>
              <a:ext uri="{28A0092B-C50C-407E-A947-70E740481C1C}">
                <a14:useLocalDpi xmlns:a14="http://schemas.microsoft.com/office/drawing/2010/main" val="0"/>
              </a:ext>
            </a:extLst>
          </a:blip>
          <a:srcRect r="83691"/>
          <a:stretch>
            <a:fillRect/>
          </a:stretch>
        </p:blipFill>
        <p:spPr bwMode="auto">
          <a:xfrm>
            <a:off x="1" y="0"/>
            <a:ext cx="1407865" cy="648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831062" y="6141173"/>
            <a:ext cx="1085897" cy="18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userDrawn="1"/>
        </p:nvSpPr>
        <p:spPr bwMode="auto">
          <a:xfrm>
            <a:off x="4801496" y="6163686"/>
            <a:ext cx="1915910" cy="23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defRPr/>
            </a:pPr>
            <a:r>
              <a:rPr lang="en-US" altLang="en-US" sz="945">
                <a:solidFill>
                  <a:srgbClr val="333333"/>
                </a:solidFill>
              </a:rPr>
              <a:t>EUMP/MG17/16-0005 June 2016</a:t>
            </a:r>
          </a:p>
        </p:txBody>
      </p:sp>
      <p:sp>
        <p:nvSpPr>
          <p:cNvPr id="2" name="Title 1"/>
          <p:cNvSpPr>
            <a:spLocks noGrp="1"/>
          </p:cNvSpPr>
          <p:nvPr>
            <p:ph type="title"/>
          </p:nvPr>
        </p:nvSpPr>
        <p:spPr>
          <a:xfrm>
            <a:off x="1223947" y="59822"/>
            <a:ext cx="9719009" cy="810630"/>
          </a:xfrm>
        </p:spPr>
        <p:txBody>
          <a:bodyPr/>
          <a:lstStyle/>
          <a:p>
            <a:r>
              <a:rPr lang="en-US"/>
              <a:t>Click to edit Master title style</a:t>
            </a:r>
            <a:endParaRPr lang="en-US" dirty="0"/>
          </a:p>
        </p:txBody>
      </p:sp>
      <p:sp>
        <p:nvSpPr>
          <p:cNvPr id="6" name="Slide Number Placeholder 1"/>
          <p:cNvSpPr>
            <a:spLocks noGrp="1"/>
          </p:cNvSpPr>
          <p:nvPr>
            <p:ph type="sldNum" sz="quarter" idx="10"/>
          </p:nvPr>
        </p:nvSpPr>
        <p:spPr>
          <a:xfrm>
            <a:off x="8847155" y="6126167"/>
            <a:ext cx="2687743" cy="345178"/>
          </a:xfrm>
        </p:spPr>
        <p:txBody>
          <a:bodyPr rtlCol="0" anchor="ctr"/>
          <a:lstStyle>
            <a:lvl1pPr algn="r">
              <a:defRPr sz="1134">
                <a:solidFill>
                  <a:srgbClr val="333333"/>
                </a:solidFill>
              </a:defRPr>
            </a:lvl1pPr>
          </a:lstStyle>
          <a:p>
            <a:pPr>
              <a:defRPr/>
            </a:pPr>
            <a:fld id="{F1D61D4D-C903-42FA-BF61-F30FA3BBF603}" type="slidenum">
              <a:rPr lang="en-US"/>
              <a:pPr>
                <a:defRPr/>
              </a:pPr>
              <a:t>‹nr.›</a:t>
            </a:fld>
            <a:endParaRPr lang="en-US"/>
          </a:p>
        </p:txBody>
      </p:sp>
    </p:spTree>
    <p:extLst>
      <p:ext uri="{BB962C8B-B14F-4D97-AF65-F5344CB8AC3E}">
        <p14:creationId xmlns:p14="http://schemas.microsoft.com/office/powerpoint/2010/main" val="6573665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863918" y="72037"/>
            <a:ext cx="9791065" cy="1080558"/>
          </a:xfrm>
          <a:prstGeom prst="rect">
            <a:avLst/>
          </a:prstGeom>
        </p:spPr>
        <p:txBody>
          <a:bodyPr/>
          <a:lstStyle/>
          <a:p>
            <a:r>
              <a:rPr lang="fr-FR" smtClean="0"/>
              <a:t>Cliquez et modifiez le titre</a:t>
            </a:r>
            <a:endParaRPr lang="fr-FR"/>
          </a:p>
        </p:txBody>
      </p:sp>
    </p:spTree>
    <p:extLst>
      <p:ext uri="{BB962C8B-B14F-4D97-AF65-F5344CB8AC3E}">
        <p14:creationId xmlns:p14="http://schemas.microsoft.com/office/powerpoint/2010/main" val="19403656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Shape 33"/>
          <p:cNvSpPr>
            <a:spLocks noChangeShapeType="1"/>
          </p:cNvSpPr>
          <p:nvPr/>
        </p:nvSpPr>
        <p:spPr bwMode="auto">
          <a:xfrm>
            <a:off x="4707552" y="-1523288"/>
            <a:ext cx="16382435" cy="0"/>
          </a:xfrm>
          <a:prstGeom prst="line">
            <a:avLst/>
          </a:prstGeom>
          <a:noFill/>
          <a:ln w="57150">
            <a:solidFill>
              <a:srgbClr val="78BE20"/>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nl-NL" sz="1701"/>
          </a:p>
        </p:txBody>
      </p:sp>
      <p:sp>
        <p:nvSpPr>
          <p:cNvPr id="2" name="Title 1"/>
          <p:cNvSpPr>
            <a:spLocks noGrp="1"/>
          </p:cNvSpPr>
          <p:nvPr>
            <p:ph type="ctrTitle"/>
          </p:nvPr>
        </p:nvSpPr>
        <p:spPr>
          <a:xfrm>
            <a:off x="863917" y="1800932"/>
            <a:ext cx="9503093" cy="2452267"/>
          </a:xfrm>
        </p:spPr>
        <p:txBody>
          <a:bodyPr anchor="b"/>
          <a:lstStyle>
            <a:lvl1pPr>
              <a:defRPr sz="6236">
                <a:ln>
                  <a:noFill/>
                </a:ln>
                <a:solidFill>
                  <a:schemeClr val="tx2"/>
                </a:solidFill>
              </a:defRPr>
            </a:lvl1pPr>
          </a:lstStyle>
          <a:p>
            <a:r>
              <a:rPr lang="nl-NL"/>
              <a:t>Klik om de stijl te bewerken</a:t>
            </a:r>
            <a:endParaRPr lang="en-US" dirty="0"/>
          </a:p>
        </p:txBody>
      </p:sp>
      <p:sp>
        <p:nvSpPr>
          <p:cNvPr id="3" name="Subtitle 2"/>
          <p:cNvSpPr>
            <a:spLocks noGrp="1"/>
          </p:cNvSpPr>
          <p:nvPr>
            <p:ph type="subTitle" idx="1"/>
          </p:nvPr>
        </p:nvSpPr>
        <p:spPr>
          <a:xfrm>
            <a:off x="863918" y="4322233"/>
            <a:ext cx="9521746" cy="1008521"/>
          </a:xfrm>
          <a:ln>
            <a:noFill/>
          </a:ln>
        </p:spPr>
        <p:txBody>
          <a:bodyPr anchor="t"/>
          <a:lstStyle>
            <a:lvl1pPr marL="0" indent="0" algn="ctr">
              <a:buNone/>
              <a:defRPr sz="1890">
                <a:solidFill>
                  <a:schemeClr val="tx1">
                    <a:tint val="75000"/>
                  </a:schemeClr>
                </a:solidFill>
              </a:defRPr>
            </a:lvl1pPr>
            <a:lvl2pPr marL="431963" indent="0" algn="ctr">
              <a:buNone/>
              <a:defRPr>
                <a:solidFill>
                  <a:schemeClr val="tx1">
                    <a:tint val="75000"/>
                  </a:schemeClr>
                </a:solidFill>
              </a:defRPr>
            </a:lvl2pPr>
            <a:lvl3pPr marL="863925" indent="0" algn="ctr">
              <a:buNone/>
              <a:defRPr>
                <a:solidFill>
                  <a:schemeClr val="tx1">
                    <a:tint val="75000"/>
                  </a:schemeClr>
                </a:solidFill>
              </a:defRPr>
            </a:lvl3pPr>
            <a:lvl4pPr marL="1295888" indent="0" algn="ctr">
              <a:buNone/>
              <a:defRPr>
                <a:solidFill>
                  <a:schemeClr val="tx1">
                    <a:tint val="75000"/>
                  </a:schemeClr>
                </a:solidFill>
              </a:defRPr>
            </a:lvl4pPr>
            <a:lvl5pPr marL="1727850" indent="0" algn="ctr">
              <a:buNone/>
              <a:defRPr>
                <a:solidFill>
                  <a:schemeClr val="tx1">
                    <a:tint val="75000"/>
                  </a:schemeClr>
                </a:solidFill>
              </a:defRPr>
            </a:lvl5pPr>
            <a:lvl6pPr marL="2159813" indent="0" algn="ctr">
              <a:buNone/>
              <a:defRPr>
                <a:solidFill>
                  <a:schemeClr val="tx1">
                    <a:tint val="75000"/>
                  </a:schemeClr>
                </a:solidFill>
              </a:defRPr>
            </a:lvl6pPr>
            <a:lvl7pPr marL="2591775" indent="0" algn="ctr">
              <a:buNone/>
              <a:defRPr>
                <a:solidFill>
                  <a:schemeClr val="tx1">
                    <a:tint val="75000"/>
                  </a:schemeClr>
                </a:solidFill>
              </a:defRPr>
            </a:lvl7pPr>
            <a:lvl8pPr marL="3023738" indent="0" algn="ctr">
              <a:buNone/>
              <a:defRPr>
                <a:solidFill>
                  <a:schemeClr val="tx1">
                    <a:tint val="75000"/>
                  </a:schemeClr>
                </a:solidFill>
              </a:defRPr>
            </a:lvl8pPr>
            <a:lvl9pPr marL="3455700" indent="0" algn="ctr">
              <a:buNone/>
              <a:defRPr>
                <a:solidFill>
                  <a:schemeClr val="tx1">
                    <a:tint val="75000"/>
                  </a:schemeClr>
                </a:solidFill>
              </a:defRPr>
            </a:lvl9pPr>
          </a:lstStyle>
          <a:p>
            <a:r>
              <a:rPr lang="nl-NL"/>
              <a:t>Klik om de ondertitelstijl van het model te bewerken</a:t>
            </a:r>
            <a:endParaRPr lang="en-US" dirty="0"/>
          </a:p>
        </p:txBody>
      </p:sp>
    </p:spTree>
    <p:extLst>
      <p:ext uri="{BB962C8B-B14F-4D97-AF65-F5344CB8AC3E}">
        <p14:creationId xmlns:p14="http://schemas.microsoft.com/office/powerpoint/2010/main" val="1373245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a:p>
        </p:txBody>
      </p:sp>
      <p:sp>
        <p:nvSpPr>
          <p:cNvPr id="3" name="Content Placeholder 2"/>
          <p:cNvSpPr>
            <a:spLocks noGrp="1"/>
          </p:cNvSpPr>
          <p:nvPr>
            <p:ph idx="1"/>
          </p:nvPr>
        </p:nvSpPr>
        <p:spPr>
          <a:ln>
            <a:noFill/>
          </a:ln>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182350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575945" y="1452271"/>
            <a:ext cx="4607560" cy="4339522"/>
          </a:xfrm>
        </p:spPr>
        <p:txBody>
          <a:bodyPr/>
          <a:lstStyle>
            <a:lvl1pPr>
              <a:defRPr sz="2645"/>
            </a:lvl1pPr>
            <a:lvl2pPr>
              <a:defRPr sz="2268"/>
            </a:lvl2pPr>
            <a:lvl3pPr>
              <a:defRPr sz="1890"/>
            </a:lvl3pPr>
            <a:lvl4pPr>
              <a:defRPr sz="1701"/>
            </a:lvl4pPr>
            <a:lvl5pPr>
              <a:defRPr sz="1701"/>
            </a:lvl5pPr>
            <a:lvl6pPr>
              <a:defRPr sz="1701"/>
            </a:lvl6pPr>
            <a:lvl7pPr>
              <a:defRPr sz="1701"/>
            </a:lvl7pPr>
            <a:lvl8pPr>
              <a:defRPr sz="1701"/>
            </a:lvl8pPr>
            <a:lvl9pPr>
              <a:defRPr sz="170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567468" y="1452271"/>
            <a:ext cx="4607560" cy="4339522"/>
          </a:xfrm>
        </p:spPr>
        <p:txBody>
          <a:bodyPr/>
          <a:lstStyle>
            <a:lvl1pPr>
              <a:defRPr sz="2645"/>
            </a:lvl1pPr>
            <a:lvl2pPr>
              <a:defRPr sz="2268"/>
            </a:lvl2pPr>
            <a:lvl3pPr>
              <a:defRPr sz="1890"/>
            </a:lvl3pPr>
            <a:lvl4pPr>
              <a:defRPr sz="1701"/>
            </a:lvl4pPr>
            <a:lvl5pPr>
              <a:defRPr sz="1701"/>
            </a:lvl5pPr>
            <a:lvl6pPr>
              <a:defRPr sz="1701"/>
            </a:lvl6pPr>
            <a:lvl7pPr>
              <a:defRPr sz="1701"/>
            </a:lvl7pPr>
            <a:lvl8pPr>
              <a:defRPr sz="1701"/>
            </a:lvl8pPr>
            <a:lvl9pPr>
              <a:defRPr sz="1701"/>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3817431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de stijl te bewerken</a:t>
            </a:r>
            <a:endParaRPr lang="en-US"/>
          </a:p>
        </p:txBody>
      </p:sp>
      <p:sp>
        <p:nvSpPr>
          <p:cNvPr id="3" name="Text Placeholder 2"/>
          <p:cNvSpPr>
            <a:spLocks noGrp="1"/>
          </p:cNvSpPr>
          <p:nvPr>
            <p:ph type="body" idx="1"/>
          </p:nvPr>
        </p:nvSpPr>
        <p:spPr>
          <a:xfrm>
            <a:off x="575945" y="1451250"/>
            <a:ext cx="4607560" cy="604812"/>
          </a:xfrm>
        </p:spPr>
        <p:txBody>
          <a:bodyPr anchor="b">
            <a:noAutofit/>
          </a:bodyPr>
          <a:lstStyle>
            <a:lvl1pPr marL="0" indent="0" algn="ctr">
              <a:buNone/>
              <a:defRPr sz="1890" b="1">
                <a:solidFill>
                  <a:schemeClr val="tx2"/>
                </a:solidFill>
              </a:defRPr>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nl-NL"/>
              <a:t>Klik om de modelstijlen te bewerken</a:t>
            </a:r>
          </a:p>
        </p:txBody>
      </p:sp>
      <p:sp>
        <p:nvSpPr>
          <p:cNvPr id="4" name="Content Placeholder 3"/>
          <p:cNvSpPr>
            <a:spLocks noGrp="1"/>
          </p:cNvSpPr>
          <p:nvPr>
            <p:ph sz="half" idx="2"/>
          </p:nvPr>
        </p:nvSpPr>
        <p:spPr>
          <a:xfrm>
            <a:off x="575945" y="2056062"/>
            <a:ext cx="4607560" cy="3735431"/>
          </a:xfrm>
        </p:spPr>
        <p:txBody>
          <a:bodyPr/>
          <a:lstStyle>
            <a:lvl1pPr>
              <a:defRPr sz="2268"/>
            </a:lvl1pPr>
            <a:lvl2pPr>
              <a:defRPr sz="1890"/>
            </a:lvl2pPr>
            <a:lvl3pPr>
              <a:defRPr sz="1701"/>
            </a:lvl3pPr>
            <a:lvl4pPr>
              <a:defRPr sz="1512"/>
            </a:lvl4pPr>
            <a:lvl5pPr>
              <a:defRPr sz="1512"/>
            </a:lvl5pPr>
            <a:lvl6pPr>
              <a:defRPr sz="1512"/>
            </a:lvl6pPr>
            <a:lvl7pPr>
              <a:defRPr sz="1512"/>
            </a:lvl7pPr>
            <a:lvl8pPr>
              <a:defRPr sz="1512"/>
            </a:lvl8pPr>
            <a:lvl9pPr>
              <a:defRPr sz="151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567468" y="1451250"/>
            <a:ext cx="4607560" cy="604812"/>
          </a:xfrm>
        </p:spPr>
        <p:txBody>
          <a:bodyPr anchor="b">
            <a:noAutofit/>
          </a:bodyPr>
          <a:lstStyle>
            <a:lvl1pPr marL="0" indent="0" algn="ctr">
              <a:buNone/>
              <a:defRPr sz="1890" b="1">
                <a:solidFill>
                  <a:schemeClr val="tx2"/>
                </a:solidFill>
              </a:defRPr>
            </a:lvl1pPr>
            <a:lvl2pPr marL="431963" indent="0">
              <a:buNone/>
              <a:defRPr sz="1890" b="1"/>
            </a:lvl2pPr>
            <a:lvl3pPr marL="863925" indent="0">
              <a:buNone/>
              <a:defRPr sz="1701" b="1"/>
            </a:lvl3pPr>
            <a:lvl4pPr marL="1295888" indent="0">
              <a:buNone/>
              <a:defRPr sz="1512" b="1"/>
            </a:lvl4pPr>
            <a:lvl5pPr marL="1727850" indent="0">
              <a:buNone/>
              <a:defRPr sz="1512" b="1"/>
            </a:lvl5pPr>
            <a:lvl6pPr marL="2159813" indent="0">
              <a:buNone/>
              <a:defRPr sz="1512" b="1"/>
            </a:lvl6pPr>
            <a:lvl7pPr marL="2591775" indent="0">
              <a:buNone/>
              <a:defRPr sz="1512" b="1"/>
            </a:lvl7pPr>
            <a:lvl8pPr marL="3023738" indent="0">
              <a:buNone/>
              <a:defRPr sz="1512" b="1"/>
            </a:lvl8pPr>
            <a:lvl9pPr marL="3455700" indent="0">
              <a:buNone/>
              <a:defRPr sz="1512" b="1"/>
            </a:lvl9pPr>
          </a:lstStyle>
          <a:p>
            <a:pPr lvl="0"/>
            <a:r>
              <a:rPr lang="nl-NL"/>
              <a:t>Klik om de modelstijlen te bewerken</a:t>
            </a:r>
          </a:p>
        </p:txBody>
      </p:sp>
      <p:sp>
        <p:nvSpPr>
          <p:cNvPr id="6" name="Content Placeholder 5"/>
          <p:cNvSpPr>
            <a:spLocks noGrp="1"/>
          </p:cNvSpPr>
          <p:nvPr>
            <p:ph sz="quarter" idx="4"/>
          </p:nvPr>
        </p:nvSpPr>
        <p:spPr>
          <a:xfrm>
            <a:off x="5567468" y="2056062"/>
            <a:ext cx="4607560" cy="3735431"/>
          </a:xfrm>
        </p:spPr>
        <p:txBody>
          <a:bodyPr/>
          <a:lstStyle>
            <a:lvl1pPr>
              <a:defRPr sz="2268"/>
            </a:lvl1pPr>
            <a:lvl2pPr>
              <a:defRPr sz="1890"/>
            </a:lvl2pPr>
            <a:lvl3pPr>
              <a:defRPr sz="1701"/>
            </a:lvl3pPr>
            <a:lvl4pPr>
              <a:defRPr sz="1512"/>
            </a:lvl4pPr>
            <a:lvl5pPr>
              <a:defRPr sz="1512"/>
            </a:lvl5pPr>
            <a:lvl6pPr>
              <a:defRPr sz="1512"/>
            </a:lvl6pPr>
            <a:lvl7pPr>
              <a:defRPr sz="1512"/>
            </a:lvl7pPr>
            <a:lvl8pPr>
              <a:defRPr sz="1512"/>
            </a:lvl8pPr>
            <a:lvl9pPr>
              <a:defRPr sz="1512"/>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Tree>
    <p:extLst>
      <p:ext uri="{BB962C8B-B14F-4D97-AF65-F5344CB8AC3E}">
        <p14:creationId xmlns:p14="http://schemas.microsoft.com/office/powerpoint/2010/main" val="2454787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Aangepaste indeling">
    <p:spTree>
      <p:nvGrpSpPr>
        <p:cNvPr id="1" name=""/>
        <p:cNvGrpSpPr/>
        <p:nvPr/>
      </p:nvGrpSpPr>
      <p:grpSpPr>
        <a:xfrm>
          <a:off x="0" y="0"/>
          <a:ext cx="0" cy="0"/>
          <a:chOff x="0" y="0"/>
          <a:chExt cx="0" cy="0"/>
        </a:xfrm>
      </p:grpSpPr>
      <p:sp>
        <p:nvSpPr>
          <p:cNvPr id="2" name="Rectangle 2"/>
          <p:cNvSpPr/>
          <p:nvPr/>
        </p:nvSpPr>
        <p:spPr>
          <a:xfrm>
            <a:off x="0" y="2"/>
            <a:ext cx="11518900" cy="5759976"/>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1701"/>
          </a:p>
        </p:txBody>
      </p:sp>
    </p:spTree>
    <p:extLst>
      <p:ext uri="{BB962C8B-B14F-4D97-AF65-F5344CB8AC3E}">
        <p14:creationId xmlns:p14="http://schemas.microsoft.com/office/powerpoint/2010/main" val="278343329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Slide Groen">
    <p:spTree>
      <p:nvGrpSpPr>
        <p:cNvPr id="1" name=""/>
        <p:cNvGrpSpPr/>
        <p:nvPr/>
      </p:nvGrpSpPr>
      <p:grpSpPr>
        <a:xfrm>
          <a:off x="0" y="0"/>
          <a:ext cx="0" cy="0"/>
          <a:chOff x="0" y="0"/>
          <a:chExt cx="0" cy="0"/>
        </a:xfrm>
      </p:grpSpPr>
      <p:sp>
        <p:nvSpPr>
          <p:cNvPr id="22" name="object 10">
            <a:extLst>
              <a:ext uri="{FF2B5EF4-FFF2-40B4-BE49-F238E27FC236}">
                <a16:creationId xmlns:a16="http://schemas.microsoft.com/office/drawing/2014/main" id="{02FBEEB7-95F2-4447-BF5F-178052728B9E}"/>
              </a:ext>
            </a:extLst>
          </p:cNvPr>
          <p:cNvSpPr/>
          <p:nvPr userDrawn="1"/>
        </p:nvSpPr>
        <p:spPr>
          <a:xfrm>
            <a:off x="0" y="-5463"/>
            <a:ext cx="4638238" cy="6494276"/>
          </a:xfrm>
          <a:prstGeom prst="rect">
            <a:avLst/>
          </a:prstGeom>
          <a:blipFill>
            <a:blip r:embed="rId2" cstate="print"/>
            <a:stretch>
              <a:fillRect/>
            </a:stretch>
          </a:blipFill>
        </p:spPr>
        <p:txBody>
          <a:bodyPr wrap="square" lIns="0" tIns="0" rIns="0" bIns="0" rtlCol="0"/>
          <a:lstStyle/>
          <a:p>
            <a:endParaRPr/>
          </a:p>
        </p:txBody>
      </p:sp>
      <p:sp>
        <p:nvSpPr>
          <p:cNvPr id="28" name="Tijdelijke aanduiding voor tekst 18">
            <a:extLst>
              <a:ext uri="{FF2B5EF4-FFF2-40B4-BE49-F238E27FC236}">
                <a16:creationId xmlns:a16="http://schemas.microsoft.com/office/drawing/2014/main" id="{EBD23110-71E3-4B0F-9EE9-865B03C8E2EA}"/>
              </a:ext>
            </a:extLst>
          </p:cNvPr>
          <p:cNvSpPr>
            <a:spLocks noGrp="1"/>
          </p:cNvSpPr>
          <p:nvPr>
            <p:ph type="body" sz="quarter" idx="11" hasCustomPrompt="1"/>
          </p:nvPr>
        </p:nvSpPr>
        <p:spPr>
          <a:xfrm>
            <a:off x="499561" y="3358567"/>
            <a:ext cx="3354889" cy="2092907"/>
          </a:xfrm>
          <a:prstGeom prst="rect">
            <a:avLst/>
          </a:prstGeom>
        </p:spPr>
        <p:txBody>
          <a:bodyPr/>
          <a:lstStyle>
            <a:lvl1pPr indent="-457200">
              <a:lnSpc>
                <a:spcPts val="7200"/>
              </a:lnSpc>
              <a:defRPr sz="7200">
                <a:solidFill>
                  <a:schemeClr val="bg1"/>
                </a:solidFill>
              </a:defRPr>
            </a:lvl1pPr>
          </a:lstStyle>
          <a:p>
            <a:pPr lvl="0"/>
            <a:r>
              <a:rPr lang="nl-NL" dirty="0"/>
              <a:t>Titel</a:t>
            </a:r>
          </a:p>
        </p:txBody>
      </p:sp>
      <p:sp>
        <p:nvSpPr>
          <p:cNvPr id="15" name="Tijdelijke aanduiding voor afbeelding 5">
            <a:extLst>
              <a:ext uri="{FF2B5EF4-FFF2-40B4-BE49-F238E27FC236}">
                <a16:creationId xmlns:a16="http://schemas.microsoft.com/office/drawing/2014/main" id="{D43C30BF-7756-41D2-9B9C-6D5FF1EC2021}"/>
              </a:ext>
            </a:extLst>
          </p:cNvPr>
          <p:cNvSpPr>
            <a:spLocks noGrp="1"/>
          </p:cNvSpPr>
          <p:nvPr>
            <p:ph type="pic" sz="quarter" idx="14"/>
          </p:nvPr>
        </p:nvSpPr>
        <p:spPr>
          <a:xfrm>
            <a:off x="2011273" y="1"/>
            <a:ext cx="9507627" cy="6483776"/>
          </a:xfrm>
          <a:custGeom>
            <a:avLst/>
            <a:gdLst>
              <a:gd name="connsiteX0" fmla="*/ 0 w 10102850"/>
              <a:gd name="connsiteY0" fmla="*/ 0 h 6483350"/>
              <a:gd name="connsiteX1" fmla="*/ 10102850 w 10102850"/>
              <a:gd name="connsiteY1" fmla="*/ 0 h 6483350"/>
              <a:gd name="connsiteX2" fmla="*/ 10102850 w 10102850"/>
              <a:gd name="connsiteY2" fmla="*/ 6483350 h 6483350"/>
              <a:gd name="connsiteX3" fmla="*/ 0 w 10102850"/>
              <a:gd name="connsiteY3" fmla="*/ 6483350 h 6483350"/>
              <a:gd name="connsiteX4" fmla="*/ 0 w 10102850"/>
              <a:gd name="connsiteY4" fmla="*/ 0 h 6483350"/>
              <a:gd name="connsiteX0" fmla="*/ 9944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944 w 10112794"/>
              <a:gd name="connsiteY5" fmla="*/ 0 h 6483350"/>
              <a:gd name="connsiteX0" fmla="*/ 967476 w 10112794"/>
              <a:gd name="connsiteY0" fmla="*/ 0 h 6483350"/>
              <a:gd name="connsiteX1" fmla="*/ 10112794 w 10112794"/>
              <a:gd name="connsiteY1" fmla="*/ 0 h 6483350"/>
              <a:gd name="connsiteX2" fmla="*/ 10112794 w 10112794"/>
              <a:gd name="connsiteY2" fmla="*/ 6483350 h 6483350"/>
              <a:gd name="connsiteX3" fmla="*/ 9944 w 10112794"/>
              <a:gd name="connsiteY3" fmla="*/ 6483350 h 6483350"/>
              <a:gd name="connsiteX4" fmla="*/ 0 w 10112794"/>
              <a:gd name="connsiteY4" fmla="*/ 707366 h 6483350"/>
              <a:gd name="connsiteX5" fmla="*/ 967476 w 10112794"/>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957533 w 10102851"/>
              <a:gd name="connsiteY0" fmla="*/ 0 h 6483350"/>
              <a:gd name="connsiteX1" fmla="*/ 10102851 w 10102851"/>
              <a:gd name="connsiteY1" fmla="*/ 0 h 6483350"/>
              <a:gd name="connsiteX2" fmla="*/ 10102851 w 10102851"/>
              <a:gd name="connsiteY2" fmla="*/ 6483350 h 6483350"/>
              <a:gd name="connsiteX3" fmla="*/ 1 w 10102851"/>
              <a:gd name="connsiteY3" fmla="*/ 6483350 h 6483350"/>
              <a:gd name="connsiteX4" fmla="*/ 2577981 w 10102851"/>
              <a:gd name="connsiteY4" fmla="*/ 1199071 h 6483350"/>
              <a:gd name="connsiteX5" fmla="*/ 957533 w 10102851"/>
              <a:gd name="connsiteY5"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337594 w 10482912"/>
              <a:gd name="connsiteY0" fmla="*/ 0 h 6483350"/>
              <a:gd name="connsiteX1" fmla="*/ 10482912 w 10482912"/>
              <a:gd name="connsiteY1" fmla="*/ 0 h 6483350"/>
              <a:gd name="connsiteX2" fmla="*/ 10482912 w 10482912"/>
              <a:gd name="connsiteY2" fmla="*/ 6483350 h 6483350"/>
              <a:gd name="connsiteX3" fmla="*/ 380062 w 10482912"/>
              <a:gd name="connsiteY3" fmla="*/ 6483350 h 6483350"/>
              <a:gd name="connsiteX4" fmla="*/ 2129906 w 10482912"/>
              <a:gd name="connsiteY4" fmla="*/ 2863970 h 6483350"/>
              <a:gd name="connsiteX5" fmla="*/ 2958042 w 10482912"/>
              <a:gd name="connsiteY5" fmla="*/ 1199071 h 6483350"/>
              <a:gd name="connsiteX6" fmla="*/ 1337594 w 10482912"/>
              <a:gd name="connsiteY6" fmla="*/ 0 h 6483350"/>
              <a:gd name="connsiteX0" fmla="*/ 1283354 w 10428672"/>
              <a:gd name="connsiteY0" fmla="*/ 0 h 6483350"/>
              <a:gd name="connsiteX1" fmla="*/ 10428672 w 10428672"/>
              <a:gd name="connsiteY1" fmla="*/ 0 h 6483350"/>
              <a:gd name="connsiteX2" fmla="*/ 10428672 w 10428672"/>
              <a:gd name="connsiteY2" fmla="*/ 6483350 h 6483350"/>
              <a:gd name="connsiteX3" fmla="*/ 325822 w 10428672"/>
              <a:gd name="connsiteY3" fmla="*/ 6483350 h 6483350"/>
              <a:gd name="connsiteX4" fmla="*/ 2688141 w 10428672"/>
              <a:gd name="connsiteY4" fmla="*/ 3390181 h 6483350"/>
              <a:gd name="connsiteX5" fmla="*/ 2903802 w 10428672"/>
              <a:gd name="connsiteY5" fmla="*/ 1199071 h 6483350"/>
              <a:gd name="connsiteX6" fmla="*/ 1283354 w 10428672"/>
              <a:gd name="connsiteY6" fmla="*/ 0 h 6483350"/>
              <a:gd name="connsiteX0" fmla="*/ 1336707 w 10482025"/>
              <a:gd name="connsiteY0" fmla="*/ 0 h 6483350"/>
              <a:gd name="connsiteX1" fmla="*/ 10482025 w 10482025"/>
              <a:gd name="connsiteY1" fmla="*/ 0 h 6483350"/>
              <a:gd name="connsiteX2" fmla="*/ 10482025 w 10482025"/>
              <a:gd name="connsiteY2" fmla="*/ 6483350 h 6483350"/>
              <a:gd name="connsiteX3" fmla="*/ 379175 w 10482025"/>
              <a:gd name="connsiteY3" fmla="*/ 6483350 h 6483350"/>
              <a:gd name="connsiteX4" fmla="*/ 2137645 w 10482025"/>
              <a:gd name="connsiteY4" fmla="*/ 2863969 h 6483350"/>
              <a:gd name="connsiteX5" fmla="*/ 2957155 w 10482025"/>
              <a:gd name="connsiteY5" fmla="*/ 1199071 h 6483350"/>
              <a:gd name="connsiteX6" fmla="*/ 1336707 w 10482025"/>
              <a:gd name="connsiteY6"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63084 w 10408402"/>
              <a:gd name="connsiteY0" fmla="*/ 0 h 6483350"/>
              <a:gd name="connsiteX1" fmla="*/ 10408402 w 10408402"/>
              <a:gd name="connsiteY1" fmla="*/ 0 h 6483350"/>
              <a:gd name="connsiteX2" fmla="*/ 10408402 w 10408402"/>
              <a:gd name="connsiteY2" fmla="*/ 6483350 h 6483350"/>
              <a:gd name="connsiteX3" fmla="*/ 305552 w 10408402"/>
              <a:gd name="connsiteY3" fmla="*/ 6483350 h 6483350"/>
              <a:gd name="connsiteX4" fmla="*/ 3651284 w 10408402"/>
              <a:gd name="connsiteY4" fmla="*/ 4201064 h 6483350"/>
              <a:gd name="connsiteX5" fmla="*/ 2064022 w 10408402"/>
              <a:gd name="connsiteY5" fmla="*/ 2863969 h 6483350"/>
              <a:gd name="connsiteX6" fmla="*/ 2883532 w 10408402"/>
              <a:gd name="connsiteY6" fmla="*/ 1199071 h 6483350"/>
              <a:gd name="connsiteX7" fmla="*/ 1263084 w 10408402"/>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77206 w 10421586"/>
              <a:gd name="connsiteY5" fmla="*/ 2863969 h 6483350"/>
              <a:gd name="connsiteX6" fmla="*/ 2896716 w 10421586"/>
              <a:gd name="connsiteY6" fmla="*/ 1199071 h 6483350"/>
              <a:gd name="connsiteX7" fmla="*/ 1276268 w 10421586"/>
              <a:gd name="connsiteY7" fmla="*/ 0 h 6483350"/>
              <a:gd name="connsiteX0" fmla="*/ 1276268 w 10421586"/>
              <a:gd name="connsiteY0" fmla="*/ 0 h 6483350"/>
              <a:gd name="connsiteX1" fmla="*/ 10421586 w 10421586"/>
              <a:gd name="connsiteY1" fmla="*/ 0 h 6483350"/>
              <a:gd name="connsiteX2" fmla="*/ 10421586 w 10421586"/>
              <a:gd name="connsiteY2" fmla="*/ 6483350 h 6483350"/>
              <a:gd name="connsiteX3" fmla="*/ 318736 w 10421586"/>
              <a:gd name="connsiteY3" fmla="*/ 6483350 h 6483350"/>
              <a:gd name="connsiteX4" fmla="*/ 3431555 w 10421586"/>
              <a:gd name="connsiteY4" fmla="*/ 4908430 h 6483350"/>
              <a:gd name="connsiteX5" fmla="*/ 2016821 w 10421586"/>
              <a:gd name="connsiteY5" fmla="*/ 2881222 h 6483350"/>
              <a:gd name="connsiteX6" fmla="*/ 2896716 w 10421586"/>
              <a:gd name="connsiteY6" fmla="*/ 1199071 h 6483350"/>
              <a:gd name="connsiteX7" fmla="*/ 1276268 w 10421586"/>
              <a:gd name="connsiteY7" fmla="*/ 0 h 6483350"/>
              <a:gd name="connsiteX0" fmla="*/ 1251372 w 10396690"/>
              <a:gd name="connsiteY0" fmla="*/ 0 h 6483350"/>
              <a:gd name="connsiteX1" fmla="*/ 10396690 w 10396690"/>
              <a:gd name="connsiteY1" fmla="*/ 0 h 6483350"/>
              <a:gd name="connsiteX2" fmla="*/ 10396690 w 10396690"/>
              <a:gd name="connsiteY2" fmla="*/ 6483350 h 6483350"/>
              <a:gd name="connsiteX3" fmla="*/ 293840 w 10396690"/>
              <a:gd name="connsiteY3" fmla="*/ 6483350 h 6483350"/>
              <a:gd name="connsiteX4" fmla="*/ 3863859 w 10396690"/>
              <a:gd name="connsiteY4" fmla="*/ 5011947 h 6483350"/>
              <a:gd name="connsiteX5" fmla="*/ 1991925 w 10396690"/>
              <a:gd name="connsiteY5" fmla="*/ 2881222 h 6483350"/>
              <a:gd name="connsiteX6" fmla="*/ 2871820 w 10396690"/>
              <a:gd name="connsiteY6" fmla="*/ 1199071 h 6483350"/>
              <a:gd name="connsiteX7" fmla="*/ 1251372 w 10396690"/>
              <a:gd name="connsiteY7" fmla="*/ 0 h 6483350"/>
              <a:gd name="connsiteX0" fmla="*/ 957532 w 10102850"/>
              <a:gd name="connsiteY0" fmla="*/ 0 h 6486875"/>
              <a:gd name="connsiteX1" fmla="*/ 10102850 w 10102850"/>
              <a:gd name="connsiteY1" fmla="*/ 0 h 6486875"/>
              <a:gd name="connsiteX2" fmla="*/ 10102850 w 10102850"/>
              <a:gd name="connsiteY2" fmla="*/ 6483350 h 6486875"/>
              <a:gd name="connsiteX3" fmla="*/ 0 w 10102850"/>
              <a:gd name="connsiteY3" fmla="*/ 6483350 h 6486875"/>
              <a:gd name="connsiteX4" fmla="*/ 3570019 w 10102850"/>
              <a:gd name="connsiteY4" fmla="*/ 5011947 h 6486875"/>
              <a:gd name="connsiteX5" fmla="*/ 1698085 w 10102850"/>
              <a:gd name="connsiteY5" fmla="*/ 2881222 h 6486875"/>
              <a:gd name="connsiteX6" fmla="*/ 2577980 w 10102850"/>
              <a:gd name="connsiteY6" fmla="*/ 1199071 h 6486875"/>
              <a:gd name="connsiteX7" fmla="*/ 957532 w 10102850"/>
              <a:gd name="connsiteY7" fmla="*/ 0 h 6486875"/>
              <a:gd name="connsiteX0" fmla="*/ 0 w 9145318"/>
              <a:gd name="connsiteY0" fmla="*/ 0 h 6512665"/>
              <a:gd name="connsiteX1" fmla="*/ 9145318 w 9145318"/>
              <a:gd name="connsiteY1" fmla="*/ 0 h 6512665"/>
              <a:gd name="connsiteX2" fmla="*/ 9145318 w 9145318"/>
              <a:gd name="connsiteY2" fmla="*/ 6483350 h 6512665"/>
              <a:gd name="connsiteX3" fmla="*/ 595223 w 9145318"/>
              <a:gd name="connsiteY3" fmla="*/ 6509229 h 6512665"/>
              <a:gd name="connsiteX4" fmla="*/ 2612487 w 9145318"/>
              <a:gd name="connsiteY4" fmla="*/ 5011947 h 6512665"/>
              <a:gd name="connsiteX5" fmla="*/ 740553 w 9145318"/>
              <a:gd name="connsiteY5" fmla="*/ 2881222 h 6512665"/>
              <a:gd name="connsiteX6" fmla="*/ 1620448 w 9145318"/>
              <a:gd name="connsiteY6" fmla="*/ 1199071 h 6512665"/>
              <a:gd name="connsiteX7" fmla="*/ 0 w 9145318"/>
              <a:gd name="connsiteY7" fmla="*/ 0 h 6512665"/>
              <a:gd name="connsiteX0" fmla="*/ 362309 w 9507627"/>
              <a:gd name="connsiteY0" fmla="*/ 0 h 6486875"/>
              <a:gd name="connsiteX1" fmla="*/ 9507627 w 9507627"/>
              <a:gd name="connsiteY1" fmla="*/ 0 h 6486875"/>
              <a:gd name="connsiteX2" fmla="*/ 9507627 w 9507627"/>
              <a:gd name="connsiteY2" fmla="*/ 6483350 h 6486875"/>
              <a:gd name="connsiteX3" fmla="*/ 0 w 9507627"/>
              <a:gd name="connsiteY3" fmla="*/ 6483350 h 6486875"/>
              <a:gd name="connsiteX4" fmla="*/ 2974796 w 9507627"/>
              <a:gd name="connsiteY4" fmla="*/ 5011947 h 6486875"/>
              <a:gd name="connsiteX5" fmla="*/ 1102862 w 9507627"/>
              <a:gd name="connsiteY5" fmla="*/ 2881222 h 6486875"/>
              <a:gd name="connsiteX6" fmla="*/ 1982757 w 9507627"/>
              <a:gd name="connsiteY6" fmla="*/ 1199071 h 6486875"/>
              <a:gd name="connsiteX7" fmla="*/ 362309 w 9507627"/>
              <a:gd name="connsiteY7" fmla="*/ 0 h 6486875"/>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6446"/>
              <a:gd name="connsiteX1" fmla="*/ 9507627 w 9507627"/>
              <a:gd name="connsiteY1" fmla="*/ 0 h 6486446"/>
              <a:gd name="connsiteX2" fmla="*/ 9507627 w 9507627"/>
              <a:gd name="connsiteY2" fmla="*/ 6483350 h 6486446"/>
              <a:gd name="connsiteX3" fmla="*/ 0 w 9507627"/>
              <a:gd name="connsiteY3" fmla="*/ 6483350 h 6486446"/>
              <a:gd name="connsiteX4" fmla="*/ 2560728 w 9507627"/>
              <a:gd name="connsiteY4" fmla="*/ 4873924 h 6486446"/>
              <a:gd name="connsiteX5" fmla="*/ 1102862 w 9507627"/>
              <a:gd name="connsiteY5" fmla="*/ 2881222 h 6486446"/>
              <a:gd name="connsiteX6" fmla="*/ 1982757 w 9507627"/>
              <a:gd name="connsiteY6" fmla="*/ 1199071 h 6486446"/>
              <a:gd name="connsiteX7" fmla="*/ 362309 w 9507627"/>
              <a:gd name="connsiteY7" fmla="*/ 0 h 6486446"/>
              <a:gd name="connsiteX0" fmla="*/ 362309 w 9507627"/>
              <a:gd name="connsiteY0" fmla="*/ 0 h 6487384"/>
              <a:gd name="connsiteX1" fmla="*/ 9507627 w 9507627"/>
              <a:gd name="connsiteY1" fmla="*/ 0 h 6487384"/>
              <a:gd name="connsiteX2" fmla="*/ 9507627 w 9507627"/>
              <a:gd name="connsiteY2" fmla="*/ 6483350 h 6487384"/>
              <a:gd name="connsiteX3" fmla="*/ 0 w 9507627"/>
              <a:gd name="connsiteY3" fmla="*/ 6483350 h 6487384"/>
              <a:gd name="connsiteX4" fmla="*/ 2560728 w 9507627"/>
              <a:gd name="connsiteY4" fmla="*/ 4873924 h 6487384"/>
              <a:gd name="connsiteX5" fmla="*/ 1102862 w 9507627"/>
              <a:gd name="connsiteY5" fmla="*/ 2881222 h 6487384"/>
              <a:gd name="connsiteX6" fmla="*/ 1982757 w 9507627"/>
              <a:gd name="connsiteY6" fmla="*/ 1199071 h 6487384"/>
              <a:gd name="connsiteX7" fmla="*/ 362309 w 9507627"/>
              <a:gd name="connsiteY7" fmla="*/ 0 h 6487384"/>
              <a:gd name="connsiteX0" fmla="*/ 362309 w 9507627"/>
              <a:gd name="connsiteY0" fmla="*/ 0 h 6487677"/>
              <a:gd name="connsiteX1" fmla="*/ 9507627 w 9507627"/>
              <a:gd name="connsiteY1" fmla="*/ 0 h 6487677"/>
              <a:gd name="connsiteX2" fmla="*/ 9507627 w 9507627"/>
              <a:gd name="connsiteY2" fmla="*/ 6483350 h 6487677"/>
              <a:gd name="connsiteX3" fmla="*/ 0 w 9507627"/>
              <a:gd name="connsiteY3" fmla="*/ 6483350 h 6487677"/>
              <a:gd name="connsiteX4" fmla="*/ 2560728 w 9507627"/>
              <a:gd name="connsiteY4" fmla="*/ 4873924 h 6487677"/>
              <a:gd name="connsiteX5" fmla="*/ 1102862 w 9507627"/>
              <a:gd name="connsiteY5" fmla="*/ 2881222 h 6487677"/>
              <a:gd name="connsiteX6" fmla="*/ 1982757 w 9507627"/>
              <a:gd name="connsiteY6" fmla="*/ 1199071 h 6487677"/>
              <a:gd name="connsiteX7" fmla="*/ 362309 w 9507627"/>
              <a:gd name="connsiteY7" fmla="*/ 0 h 6487677"/>
              <a:gd name="connsiteX0" fmla="*/ 362309 w 9507627"/>
              <a:gd name="connsiteY0" fmla="*/ 0 h 6487505"/>
              <a:gd name="connsiteX1" fmla="*/ 9507627 w 9507627"/>
              <a:gd name="connsiteY1" fmla="*/ 0 h 6487505"/>
              <a:gd name="connsiteX2" fmla="*/ 9507627 w 9507627"/>
              <a:gd name="connsiteY2" fmla="*/ 6483350 h 6487505"/>
              <a:gd name="connsiteX3" fmla="*/ 0 w 9507627"/>
              <a:gd name="connsiteY3" fmla="*/ 6483350 h 6487505"/>
              <a:gd name="connsiteX4" fmla="*/ 2560728 w 9507627"/>
              <a:gd name="connsiteY4" fmla="*/ 4873924 h 6487505"/>
              <a:gd name="connsiteX5" fmla="*/ 1102862 w 9507627"/>
              <a:gd name="connsiteY5" fmla="*/ 2881222 h 6487505"/>
              <a:gd name="connsiteX6" fmla="*/ 1982757 w 9507627"/>
              <a:gd name="connsiteY6" fmla="*/ 1199071 h 6487505"/>
              <a:gd name="connsiteX7" fmla="*/ 362309 w 9507627"/>
              <a:gd name="connsiteY7" fmla="*/ 0 h 6487505"/>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60728 w 9507627"/>
              <a:gd name="connsiteY4" fmla="*/ 4873924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741882 w 9507627"/>
              <a:gd name="connsiteY4" fmla="*/ 489117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86607 w 9507627"/>
              <a:gd name="connsiteY4" fmla="*/ 4684143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17596 w 9507627"/>
              <a:gd name="connsiteY4" fmla="*/ 4701395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70147 w 9507627"/>
              <a:gd name="connsiteY4" fmla="*/ 4743437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350"/>
              <a:gd name="connsiteX1" fmla="*/ 9507627 w 9507627"/>
              <a:gd name="connsiteY1" fmla="*/ 0 h 6483350"/>
              <a:gd name="connsiteX2" fmla="*/ 9507627 w 9507627"/>
              <a:gd name="connsiteY2" fmla="*/ 6483350 h 6483350"/>
              <a:gd name="connsiteX3" fmla="*/ 0 w 9507627"/>
              <a:gd name="connsiteY3" fmla="*/ 6483350 h 6483350"/>
              <a:gd name="connsiteX4" fmla="*/ 2538616 w 9507627"/>
              <a:gd name="connsiteY4" fmla="*/ 4795989 h 6483350"/>
              <a:gd name="connsiteX5" fmla="*/ 1102862 w 9507627"/>
              <a:gd name="connsiteY5" fmla="*/ 2881222 h 6483350"/>
              <a:gd name="connsiteX6" fmla="*/ 1982757 w 9507627"/>
              <a:gd name="connsiteY6" fmla="*/ 1199071 h 6483350"/>
              <a:gd name="connsiteX7" fmla="*/ 362309 w 9507627"/>
              <a:gd name="connsiteY7" fmla="*/ 0 h 6483350"/>
              <a:gd name="connsiteX0" fmla="*/ 362309 w 9507627"/>
              <a:gd name="connsiteY0" fmla="*/ 0 h 6483509"/>
              <a:gd name="connsiteX1" fmla="*/ 9507627 w 9507627"/>
              <a:gd name="connsiteY1" fmla="*/ 0 h 6483509"/>
              <a:gd name="connsiteX2" fmla="*/ 9507627 w 9507627"/>
              <a:gd name="connsiteY2" fmla="*/ 6483350 h 6483509"/>
              <a:gd name="connsiteX3" fmla="*/ 0 w 9507627"/>
              <a:gd name="connsiteY3" fmla="*/ 6483350 h 6483509"/>
              <a:gd name="connsiteX4" fmla="*/ 2538616 w 9507627"/>
              <a:gd name="connsiteY4" fmla="*/ 4795989 h 6483509"/>
              <a:gd name="connsiteX5" fmla="*/ 1102862 w 9507627"/>
              <a:gd name="connsiteY5" fmla="*/ 2881222 h 6483509"/>
              <a:gd name="connsiteX6" fmla="*/ 1982757 w 9507627"/>
              <a:gd name="connsiteY6" fmla="*/ 1199071 h 6483509"/>
              <a:gd name="connsiteX7" fmla="*/ 362309 w 9507627"/>
              <a:gd name="connsiteY7" fmla="*/ 0 h 6483509"/>
              <a:gd name="connsiteX0" fmla="*/ 362309 w 9507627"/>
              <a:gd name="connsiteY0" fmla="*/ 0 h 6483497"/>
              <a:gd name="connsiteX1" fmla="*/ 9507627 w 9507627"/>
              <a:gd name="connsiteY1" fmla="*/ 0 h 6483497"/>
              <a:gd name="connsiteX2" fmla="*/ 9507627 w 9507627"/>
              <a:gd name="connsiteY2" fmla="*/ 6483350 h 6483497"/>
              <a:gd name="connsiteX3" fmla="*/ 0 w 9507627"/>
              <a:gd name="connsiteY3" fmla="*/ 6483350 h 6483497"/>
              <a:gd name="connsiteX4" fmla="*/ 2559637 w 9507627"/>
              <a:gd name="connsiteY4" fmla="*/ 4743438 h 6483497"/>
              <a:gd name="connsiteX5" fmla="*/ 1102862 w 9507627"/>
              <a:gd name="connsiteY5" fmla="*/ 2881222 h 6483497"/>
              <a:gd name="connsiteX6" fmla="*/ 1982757 w 9507627"/>
              <a:gd name="connsiteY6" fmla="*/ 1199071 h 6483497"/>
              <a:gd name="connsiteX7" fmla="*/ 362309 w 9507627"/>
              <a:gd name="connsiteY7" fmla="*/ 0 h 6483497"/>
              <a:gd name="connsiteX0" fmla="*/ 362309 w 9507627"/>
              <a:gd name="connsiteY0" fmla="*/ 0 h 6483469"/>
              <a:gd name="connsiteX1" fmla="*/ 9507627 w 9507627"/>
              <a:gd name="connsiteY1" fmla="*/ 0 h 6483469"/>
              <a:gd name="connsiteX2" fmla="*/ 9507627 w 9507627"/>
              <a:gd name="connsiteY2" fmla="*/ 6483350 h 6483469"/>
              <a:gd name="connsiteX3" fmla="*/ 0 w 9507627"/>
              <a:gd name="connsiteY3" fmla="*/ 6483350 h 6483469"/>
              <a:gd name="connsiteX4" fmla="*/ 2559637 w 9507627"/>
              <a:gd name="connsiteY4" fmla="*/ 4743438 h 6483469"/>
              <a:gd name="connsiteX5" fmla="*/ 1102862 w 9507627"/>
              <a:gd name="connsiteY5" fmla="*/ 2881222 h 6483469"/>
              <a:gd name="connsiteX6" fmla="*/ 1982757 w 9507627"/>
              <a:gd name="connsiteY6" fmla="*/ 1199071 h 6483469"/>
              <a:gd name="connsiteX7" fmla="*/ 362309 w 9507627"/>
              <a:gd name="connsiteY7" fmla="*/ 0 h 6483469"/>
              <a:gd name="connsiteX0" fmla="*/ 362309 w 9507627"/>
              <a:gd name="connsiteY0" fmla="*/ 0 h 6483776"/>
              <a:gd name="connsiteX1" fmla="*/ 9507627 w 9507627"/>
              <a:gd name="connsiteY1" fmla="*/ 0 h 6483776"/>
              <a:gd name="connsiteX2" fmla="*/ 9507627 w 9507627"/>
              <a:gd name="connsiteY2" fmla="*/ 6483350 h 6483776"/>
              <a:gd name="connsiteX3" fmla="*/ 0 w 9507627"/>
              <a:gd name="connsiteY3" fmla="*/ 6483350 h 6483776"/>
              <a:gd name="connsiteX4" fmla="*/ 2559637 w 9507627"/>
              <a:gd name="connsiteY4" fmla="*/ 4743438 h 6483776"/>
              <a:gd name="connsiteX5" fmla="*/ 1102862 w 9507627"/>
              <a:gd name="connsiteY5" fmla="*/ 2881222 h 6483776"/>
              <a:gd name="connsiteX6" fmla="*/ 1982757 w 9507627"/>
              <a:gd name="connsiteY6" fmla="*/ 1199071 h 6483776"/>
              <a:gd name="connsiteX7" fmla="*/ 362309 w 9507627"/>
              <a:gd name="connsiteY7" fmla="*/ 0 h 6483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07627" h="6483776">
                <a:moveTo>
                  <a:pt x="362309" y="0"/>
                </a:moveTo>
                <a:lnTo>
                  <a:pt x="9507627" y="0"/>
                </a:lnTo>
                <a:lnTo>
                  <a:pt x="9507627" y="6483350"/>
                </a:lnTo>
                <a:lnTo>
                  <a:pt x="0" y="6483350"/>
                </a:lnTo>
                <a:cubicBezTo>
                  <a:pt x="1986313" y="6505435"/>
                  <a:pt x="2488964" y="5666141"/>
                  <a:pt x="2559637" y="4743438"/>
                </a:cubicBezTo>
                <a:cubicBezTo>
                  <a:pt x="2585297" y="3967681"/>
                  <a:pt x="2356568" y="3260785"/>
                  <a:pt x="1102862" y="2881222"/>
                </a:cubicBezTo>
                <a:cubicBezTo>
                  <a:pt x="1843076" y="2630237"/>
                  <a:pt x="2124873" y="1846052"/>
                  <a:pt x="1982757" y="1199071"/>
                </a:cubicBezTo>
                <a:cubicBezTo>
                  <a:pt x="1727279" y="238664"/>
                  <a:pt x="1023228" y="71886"/>
                  <a:pt x="362309" y="0"/>
                </a:cubicBezTo>
                <a:close/>
              </a:path>
            </a:pathLst>
          </a:custGeom>
          <a:noFill/>
        </p:spPr>
        <p:txBody>
          <a:bodyPr/>
          <a:lstStyle/>
          <a:p>
            <a:r>
              <a:rPr lang="nl-NL"/>
              <a:t>Klik op het pictogram als u een afbeelding wilt toevoegen</a:t>
            </a:r>
          </a:p>
        </p:txBody>
      </p:sp>
      <p:sp>
        <p:nvSpPr>
          <p:cNvPr id="11" name="Rechthoek 10">
            <a:extLst>
              <a:ext uri="{FF2B5EF4-FFF2-40B4-BE49-F238E27FC236}">
                <a16:creationId xmlns:a16="http://schemas.microsoft.com/office/drawing/2014/main" id="{C3CBC27B-37E6-4FEF-A176-98AF59284F6B}"/>
              </a:ext>
            </a:extLst>
          </p:cNvPr>
          <p:cNvSpPr/>
          <p:nvPr userDrawn="1"/>
        </p:nvSpPr>
        <p:spPr>
          <a:xfrm>
            <a:off x="10026650" y="5984875"/>
            <a:ext cx="1066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jdelijke aanduiding voor datum 3">
            <a:extLst>
              <a:ext uri="{FF2B5EF4-FFF2-40B4-BE49-F238E27FC236}">
                <a16:creationId xmlns:a16="http://schemas.microsoft.com/office/drawing/2014/main" id="{8EB8D33F-A2FD-4322-AB27-8B80726E9F7C}"/>
              </a:ext>
            </a:extLst>
          </p:cNvPr>
          <p:cNvSpPr>
            <a:spLocks noGrp="1"/>
          </p:cNvSpPr>
          <p:nvPr>
            <p:ph type="dt" sz="half" idx="2"/>
          </p:nvPr>
        </p:nvSpPr>
        <p:spPr>
          <a:xfrm>
            <a:off x="501650" y="5527674"/>
            <a:ext cx="3352800" cy="346075"/>
          </a:xfrm>
          <a:prstGeom prst="rect">
            <a:avLst/>
          </a:prstGeom>
        </p:spPr>
        <p:txBody>
          <a:bodyPr vert="horz" lIns="91440" tIns="45720" rIns="91440" bIns="45720" rtlCol="0" anchor="ctr"/>
          <a:lstStyle>
            <a:lvl1pPr algn="ctr">
              <a:defRPr sz="1800">
                <a:solidFill>
                  <a:srgbClr val="F1F1F2"/>
                </a:solidFill>
                <a:latin typeface="Calibri" panose="020F0502020204030204" pitchFamily="34" charset="0"/>
                <a:cs typeface="Calibri" panose="020F0502020204030204" pitchFamily="34" charset="0"/>
              </a:defRPr>
            </a:lvl1pPr>
          </a:lstStyle>
          <a:p>
            <a:pPr algn="l"/>
            <a:fld id="{A79A3934-8920-4A04-8200-E84B32AAA86D}" type="datetime1">
              <a:rPr lang="nl-NL" smtClean="0"/>
              <a:t>19-3-2024</a:t>
            </a:fld>
            <a:endParaRPr lang="nl-NL"/>
          </a:p>
        </p:txBody>
      </p:sp>
    </p:spTree>
    <p:extLst>
      <p:ext uri="{BB962C8B-B14F-4D97-AF65-F5344CB8AC3E}">
        <p14:creationId xmlns:p14="http://schemas.microsoft.com/office/powerpoint/2010/main" val="231487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3" name="Rectangle 3"/>
          <p:cNvSpPr/>
          <p:nvPr/>
        </p:nvSpPr>
        <p:spPr>
          <a:xfrm>
            <a:off x="1" y="927479"/>
            <a:ext cx="11564896" cy="4832497"/>
          </a:xfrm>
          <a:prstGeom prst="rect">
            <a:avLst/>
          </a:prstGeom>
          <a:solidFill>
            <a:schemeClr val="accent1">
              <a:lumMod val="20000"/>
              <a:lumOff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l-NL" sz="1701">
              <a:solidFill>
                <a:srgbClr val="CAEE9C"/>
              </a:solidFill>
            </a:endParaRPr>
          </a:p>
        </p:txBody>
      </p:sp>
      <p:sp>
        <p:nvSpPr>
          <p:cNvPr id="2" name="Title 1"/>
          <p:cNvSpPr>
            <a:spLocks noGrp="1"/>
          </p:cNvSpPr>
          <p:nvPr>
            <p:ph type="title"/>
          </p:nvPr>
        </p:nvSpPr>
        <p:spPr/>
        <p:txBody>
          <a:bodyPr/>
          <a:lstStyle/>
          <a:p>
            <a:r>
              <a:rPr lang="nl-NL"/>
              <a:t>Klik om de stijl te bewerken</a:t>
            </a:r>
            <a:endParaRPr lang="nl-NL" dirty="0"/>
          </a:p>
        </p:txBody>
      </p:sp>
    </p:spTree>
    <p:extLst>
      <p:ext uri="{BB962C8B-B14F-4D97-AF65-F5344CB8AC3E}">
        <p14:creationId xmlns:p14="http://schemas.microsoft.com/office/powerpoint/2010/main" val="4005503732"/>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1007384"/>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Rectangle 12"/>
          <p:cNvSpPr>
            <a:spLocks noGrp="1" noChangeArrowheads="1"/>
          </p:cNvSpPr>
          <p:nvPr>
            <p:ph type="sldNum" sz="quarter" idx="10"/>
          </p:nvPr>
        </p:nvSpPr>
        <p:spPr>
          <a:xfrm>
            <a:off x="9835061" y="6159182"/>
            <a:ext cx="811923" cy="324168"/>
          </a:xfrm>
          <a:prstGeom prst="rect">
            <a:avLst/>
          </a:prstGeom>
        </p:spPr>
        <p:txBody>
          <a:bodyPr vert="horz" wrap="square" lIns="91440" tIns="45720" rIns="91440" bIns="45720" numCol="1" anchor="t" anchorCtr="0" compatLnSpc="1">
            <a:prstTxWarp prst="textNoShape">
              <a:avLst/>
            </a:prstTxWarp>
          </a:bodyPr>
          <a:lstStyle>
            <a:lvl1pPr algn="ctr">
              <a:defRPr>
                <a:cs typeface="Arial" panose="020B0604020202020204" pitchFamily="34" charset="0"/>
              </a:defRPr>
            </a:lvl1pPr>
          </a:lstStyle>
          <a:p>
            <a:pPr>
              <a:defRPr/>
            </a:pPr>
            <a:fld id="{BEBB9746-026C-41C1-991F-BFFE31209ED2}" type="slidenum">
              <a:rPr lang="en-US" altLang="nl-NL"/>
              <a:pPr>
                <a:defRPr/>
              </a:pPr>
              <a:t>‹nr.›</a:t>
            </a:fld>
            <a:endParaRPr lang="en-US" altLang="nl-NL"/>
          </a:p>
        </p:txBody>
      </p:sp>
    </p:spTree>
    <p:extLst>
      <p:ext uri="{BB962C8B-B14F-4D97-AF65-F5344CB8AC3E}">
        <p14:creationId xmlns:p14="http://schemas.microsoft.com/office/powerpoint/2010/main" val="228049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taand kleurvlak - patiëntenzorg">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59E529B3-AB90-4577-AB7E-9471B1A4493D}"/>
              </a:ext>
            </a:extLst>
          </p:cNvPr>
          <p:cNvSpPr/>
          <p:nvPr userDrawn="1"/>
        </p:nvSpPr>
        <p:spPr>
          <a:xfrm>
            <a:off x="0" y="5921207"/>
            <a:ext cx="11518900" cy="5621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7" name="Rechthoek 6">
            <a:extLst>
              <a:ext uri="{FF2B5EF4-FFF2-40B4-BE49-F238E27FC236}">
                <a16:creationId xmlns:a16="http://schemas.microsoft.com/office/drawing/2014/main" id="{77FC29EB-7314-49D1-BCCF-0C1FC9DD7AFF}"/>
              </a:ext>
            </a:extLst>
          </p:cNvPr>
          <p:cNvSpPr/>
          <p:nvPr userDrawn="1"/>
        </p:nvSpPr>
        <p:spPr>
          <a:xfrm>
            <a:off x="0" y="1456752"/>
            <a:ext cx="5759450" cy="4464454"/>
          </a:xfrm>
          <a:prstGeom prst="rect">
            <a:avLst/>
          </a:prstGeom>
          <a:solidFill>
            <a:srgbClr val="E89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01"/>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11942" y="2557322"/>
            <a:ext cx="5063516" cy="3029048"/>
          </a:xfrm>
          <a:prstGeom prst="rect">
            <a:avLst/>
          </a:prstGeom>
        </p:spPr>
        <p:txBody>
          <a:bodyPr/>
          <a:lstStyle>
            <a:lvl1pPr marL="0" indent="0">
              <a:lnSpc>
                <a:spcPct val="125000"/>
              </a:lnSpc>
              <a:spcBef>
                <a:spcPts val="0"/>
              </a:spcBef>
              <a:buFont typeface="Arial" panose="020B0604020202020204" pitchFamily="34" charset="0"/>
              <a:buNone/>
              <a:defRPr sz="1630">
                <a:solidFill>
                  <a:schemeClr val="bg1"/>
                </a:solidFill>
              </a:defRPr>
            </a:lvl1pPr>
            <a:lvl2pPr marL="323972" indent="0">
              <a:buNone/>
              <a:defRPr/>
            </a:lvl2pPr>
            <a:lvl3pPr marL="647944" indent="0">
              <a:buNone/>
              <a:defRPr/>
            </a:lvl3pPr>
            <a:lvl4pPr marL="971916" indent="0">
              <a:buNone/>
              <a:defRPr/>
            </a:lvl4pPr>
            <a:lvl5pPr marL="1295888" indent="0">
              <a:buNone/>
              <a:defRPr/>
            </a:lvl5pPr>
          </a:lstStyle>
          <a:p>
            <a:pPr lvl="0"/>
            <a:r>
              <a:rPr lang="nl-NL" dirty="0"/>
              <a:t>Hier een toelichtende tekst en/of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Het refeedingsyndroom | 2020</a:t>
            </a:r>
          </a:p>
        </p:txBody>
      </p:sp>
      <p:sp>
        <p:nvSpPr>
          <p:cNvPr id="9" name="Tijdelijke aanduiding voor afbeelding 8">
            <a:extLst>
              <a:ext uri="{FF2B5EF4-FFF2-40B4-BE49-F238E27FC236}">
                <a16:creationId xmlns:a16="http://schemas.microsoft.com/office/drawing/2014/main" id="{B01829AF-F5A5-489C-90FE-660E14CFDB88}"/>
              </a:ext>
            </a:extLst>
          </p:cNvPr>
          <p:cNvSpPr>
            <a:spLocks noGrp="1"/>
          </p:cNvSpPr>
          <p:nvPr>
            <p:ph type="pic" sz="quarter" idx="12"/>
          </p:nvPr>
        </p:nvSpPr>
        <p:spPr>
          <a:xfrm>
            <a:off x="5759450" y="1456752"/>
            <a:ext cx="5759450" cy="4464455"/>
          </a:xfrm>
          <a:prstGeom prst="rect">
            <a:avLst/>
          </a:prstGeom>
          <a:blipFill>
            <a:blip r:embed="rId2"/>
            <a:stretch>
              <a:fillRect/>
            </a:stretch>
          </a:blipFill>
        </p:spPr>
        <p:txBody>
          <a:bodyPr/>
          <a:lstStyle>
            <a:lvl1pPr>
              <a:defRPr>
                <a:noFill/>
              </a:defRPr>
            </a:lvl1pPr>
          </a:lstStyle>
          <a:p>
            <a:endParaRPr lang="nl-NL" dirty="0"/>
          </a:p>
        </p:txBody>
      </p:sp>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11942" y="1781217"/>
            <a:ext cx="5051518" cy="756503"/>
          </a:xfrm>
        </p:spPr>
        <p:txBody>
          <a:bodyPr anchor="t" anchorCtr="0">
            <a:spAutoFit/>
          </a:bodyPr>
          <a:lstStyle>
            <a:lvl1pPr>
              <a:defRPr>
                <a:solidFill>
                  <a:schemeClr val="bg1"/>
                </a:solidFill>
              </a:defRPr>
            </a:lvl1pPr>
          </a:lstStyle>
          <a:p>
            <a:r>
              <a:rPr lang="nl-NL" dirty="0"/>
              <a:t>Hier de titel</a:t>
            </a:r>
          </a:p>
        </p:txBody>
      </p:sp>
    </p:spTree>
    <p:extLst>
      <p:ext uri="{BB962C8B-B14F-4D97-AF65-F5344CB8AC3E}">
        <p14:creationId xmlns:p14="http://schemas.microsoft.com/office/powerpoint/2010/main" val="3883978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Een kolom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35940" y="1039997"/>
            <a:ext cx="10171669" cy="1253148"/>
          </a:xfrm>
        </p:spPr>
        <p:txBody>
          <a:bodyPr>
            <a:noAutofit/>
          </a:bodyPr>
          <a:lstStyle>
            <a:lvl1pPr>
              <a:defRPr/>
            </a:lvl1pPr>
          </a:lstStyle>
          <a:p>
            <a:r>
              <a:rPr lang="nl-NL" dirty="0"/>
              <a:t>Hier de titel</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656577" y="2293143"/>
            <a:ext cx="10151031" cy="3546375"/>
          </a:xfrm>
          <a:prstGeom prst="rect">
            <a:avLst/>
          </a:prstGeom>
        </p:spPr>
        <p:txBody>
          <a:bodyPr/>
          <a:lstStyle>
            <a:lvl1pPr>
              <a:lnSpc>
                <a:spcPct val="125000"/>
              </a:lnSpc>
              <a:spcBef>
                <a:spcPts val="0"/>
              </a:spcBef>
              <a:defRPr sz="1630"/>
            </a:lvl1pPr>
            <a:lvl2pPr>
              <a:defRPr sz="1630"/>
            </a:lvl2pPr>
            <a:lvl3pPr>
              <a:defRPr sz="1630"/>
            </a:lvl3pPr>
            <a:lvl4pPr>
              <a:defRPr sz="1630"/>
            </a:lvl4pPr>
            <a:lvl5pPr>
              <a:defRPr sz="163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Het refeedingsyndroom | 2020</a:t>
            </a:r>
          </a:p>
        </p:txBody>
      </p:sp>
    </p:spTree>
    <p:extLst>
      <p:ext uri="{BB962C8B-B14F-4D97-AF65-F5344CB8AC3E}">
        <p14:creationId xmlns:p14="http://schemas.microsoft.com/office/powerpoint/2010/main" val="10850885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ee kolommen - patiëntenzor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841DAF-11CD-4D6E-A9E2-F440749B1112}"/>
              </a:ext>
            </a:extLst>
          </p:cNvPr>
          <p:cNvSpPr>
            <a:spLocks noGrp="1"/>
          </p:cNvSpPr>
          <p:nvPr>
            <p:ph type="title" hasCustomPrompt="1"/>
          </p:nvPr>
        </p:nvSpPr>
        <p:spPr>
          <a:xfrm>
            <a:off x="635940" y="1039997"/>
            <a:ext cx="10171669" cy="1253148"/>
          </a:xfrm>
        </p:spPr>
        <p:txBody>
          <a:bodyPr>
            <a:noAutofit/>
          </a:bodyPr>
          <a:lstStyle>
            <a:lvl1pPr>
              <a:defRPr/>
            </a:lvl1pPr>
          </a:lstStyle>
          <a:p>
            <a:r>
              <a:rPr lang="nl-NL" dirty="0"/>
              <a:t>Hier de titel</a:t>
            </a:r>
          </a:p>
        </p:txBody>
      </p:sp>
      <p:sp>
        <p:nvSpPr>
          <p:cNvPr id="3" name="Tijdelijke aanduiding voor inhoud 2">
            <a:extLst>
              <a:ext uri="{FF2B5EF4-FFF2-40B4-BE49-F238E27FC236}">
                <a16:creationId xmlns:a16="http://schemas.microsoft.com/office/drawing/2014/main" id="{AC18372C-9B21-4DA0-8A35-9ACF44B7D0B9}"/>
              </a:ext>
            </a:extLst>
          </p:cNvPr>
          <p:cNvSpPr>
            <a:spLocks noGrp="1"/>
          </p:cNvSpPr>
          <p:nvPr>
            <p:ph sz="half" idx="1" hasCustomPrompt="1"/>
          </p:nvPr>
        </p:nvSpPr>
        <p:spPr>
          <a:xfrm>
            <a:off x="635940" y="2293143"/>
            <a:ext cx="5051518" cy="3546375"/>
          </a:xfrm>
          <a:prstGeom prst="rect">
            <a:avLst/>
          </a:prstGeom>
        </p:spPr>
        <p:txBody>
          <a:bodyPr/>
          <a:lstStyle>
            <a:lvl1pPr marL="0" indent="0">
              <a:lnSpc>
                <a:spcPct val="125000"/>
              </a:lnSpc>
              <a:spcBef>
                <a:spcPts val="0"/>
              </a:spcBef>
              <a:buNone/>
              <a:defRPr sz="1630"/>
            </a:lvl1pPr>
            <a:lvl2pPr marL="323972" indent="0">
              <a:buNone/>
              <a:defRPr/>
            </a:lvl2pPr>
            <a:lvl3pPr marL="647944" indent="0">
              <a:buNone/>
              <a:defRPr/>
            </a:lvl3pPr>
            <a:lvl4pPr marL="971916" indent="0">
              <a:buNone/>
              <a:defRPr/>
            </a:lvl4pPr>
            <a:lvl5pPr marL="1295888" indent="0">
              <a:buNone/>
              <a:defRPr/>
            </a:lvl5pPr>
          </a:lstStyle>
          <a:p>
            <a:pPr lvl="0"/>
            <a:r>
              <a:rPr lang="nl-NL" dirty="0"/>
              <a:t>Hier een toelichtende tekst.</a:t>
            </a:r>
          </a:p>
        </p:txBody>
      </p:sp>
      <p:sp>
        <p:nvSpPr>
          <p:cNvPr id="4" name="Tijdelijke aanduiding voor inhoud 3">
            <a:extLst>
              <a:ext uri="{FF2B5EF4-FFF2-40B4-BE49-F238E27FC236}">
                <a16:creationId xmlns:a16="http://schemas.microsoft.com/office/drawing/2014/main" id="{3C723EE4-8616-4984-A1F0-0582DFEC5738}"/>
              </a:ext>
            </a:extLst>
          </p:cNvPr>
          <p:cNvSpPr>
            <a:spLocks noGrp="1"/>
          </p:cNvSpPr>
          <p:nvPr>
            <p:ph sz="half" idx="2" hasCustomPrompt="1"/>
          </p:nvPr>
        </p:nvSpPr>
        <p:spPr>
          <a:xfrm>
            <a:off x="5943752" y="2293143"/>
            <a:ext cx="4863856" cy="3546375"/>
          </a:xfrm>
          <a:prstGeom prst="rect">
            <a:avLst/>
          </a:prstGeom>
        </p:spPr>
        <p:txBody>
          <a:bodyPr/>
          <a:lstStyle>
            <a:lvl1pPr>
              <a:lnSpc>
                <a:spcPct val="125000"/>
              </a:lnSpc>
              <a:spcBef>
                <a:spcPts val="0"/>
              </a:spcBef>
              <a:defRPr sz="1630"/>
            </a:lvl1pPr>
            <a:lvl2pPr>
              <a:defRPr sz="1630"/>
            </a:lvl2pPr>
            <a:lvl3pPr>
              <a:defRPr sz="1630"/>
            </a:lvl3pPr>
            <a:lvl4pPr>
              <a:defRPr sz="1630"/>
            </a:lvl4pPr>
            <a:lvl5pPr>
              <a:defRPr sz="1630"/>
            </a:lvl5pPr>
          </a:lstStyle>
          <a:p>
            <a:pPr lvl="0"/>
            <a:r>
              <a:rPr lang="nl-NL" dirty="0"/>
              <a:t>Hier een puntenlijst</a:t>
            </a:r>
          </a:p>
        </p:txBody>
      </p:sp>
      <p:sp>
        <p:nvSpPr>
          <p:cNvPr id="6" name="Tijdelijke aanduiding voor voettekst 5">
            <a:extLst>
              <a:ext uri="{FF2B5EF4-FFF2-40B4-BE49-F238E27FC236}">
                <a16:creationId xmlns:a16="http://schemas.microsoft.com/office/drawing/2014/main" id="{F493DA45-1050-4E5B-B003-C91658D346E8}"/>
              </a:ext>
            </a:extLst>
          </p:cNvPr>
          <p:cNvSpPr>
            <a:spLocks noGrp="1"/>
          </p:cNvSpPr>
          <p:nvPr>
            <p:ph type="ftr" sz="quarter" idx="11"/>
          </p:nvPr>
        </p:nvSpPr>
        <p:spPr/>
        <p:txBody>
          <a:bodyPr/>
          <a:lstStyle/>
          <a:p>
            <a:r>
              <a:rPr lang="nl-NL" dirty="0"/>
              <a:t>Het refeedingsyndroom | 2020</a:t>
            </a:r>
          </a:p>
        </p:txBody>
      </p:sp>
    </p:spTree>
    <p:extLst>
      <p:ext uri="{BB962C8B-B14F-4D97-AF65-F5344CB8AC3E}">
        <p14:creationId xmlns:p14="http://schemas.microsoft.com/office/powerpoint/2010/main" val="11918856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14656" y="2014041"/>
            <a:ext cx="9340326" cy="1389718"/>
          </a:xfrm>
          <a:prstGeom prst="rect">
            <a:avLst/>
          </a:prstGeom>
        </p:spPr>
        <p:txBody>
          <a:bodyPr>
            <a:normAutofit/>
          </a:bodyPr>
          <a:lstStyle>
            <a:lvl1pPr>
              <a:defRPr sz="3025">
                <a:latin typeface="Verdana" panose="020B0604030504040204" pitchFamily="34" charset="0"/>
                <a:ea typeface="Verdana" panose="020B0604030504040204" pitchFamily="34" charset="0"/>
                <a:cs typeface="Verdana" panose="020B0604030504040204" pitchFamily="34" charset="0"/>
              </a:defRPr>
            </a:lvl1pPr>
          </a:lstStyle>
          <a:p>
            <a:r>
              <a:rPr lang="en-US" altLang="en-US" dirty="0"/>
              <a:t>Click to edit Master title style</a:t>
            </a:r>
            <a:endParaRPr lang="bg-BG" dirty="0"/>
          </a:p>
        </p:txBody>
      </p:sp>
      <p:sp>
        <p:nvSpPr>
          <p:cNvPr id="3" name="Subtitle 2"/>
          <p:cNvSpPr>
            <a:spLocks noGrp="1"/>
          </p:cNvSpPr>
          <p:nvPr>
            <p:ph type="subTitle" idx="1"/>
          </p:nvPr>
        </p:nvSpPr>
        <p:spPr>
          <a:xfrm>
            <a:off x="1223946" y="3445898"/>
            <a:ext cx="9071008" cy="1656856"/>
          </a:xfrm>
          <a:prstGeom prst="rect">
            <a:avLst/>
          </a:prstGeom>
          <a:noFill/>
        </p:spPr>
        <p:txBody>
          <a:bodyPr/>
          <a:lstStyle>
            <a:lvl1pPr marL="0" indent="0" algn="ctr" eaLnBrk="1" hangingPunct="1">
              <a:buNone/>
              <a:defRPr sz="2647">
                <a:solidFill>
                  <a:srgbClr val="000000"/>
                </a:solidFill>
              </a:defRPr>
            </a:lvl1pPr>
            <a:lvl2pPr marL="432237" indent="0" algn="ctr">
              <a:buNone/>
              <a:defRPr>
                <a:solidFill>
                  <a:schemeClr val="tx1">
                    <a:tint val="75000"/>
                  </a:schemeClr>
                </a:solidFill>
              </a:defRPr>
            </a:lvl2pPr>
            <a:lvl3pPr marL="864474" indent="0" algn="ctr">
              <a:buNone/>
              <a:defRPr>
                <a:solidFill>
                  <a:schemeClr val="tx1">
                    <a:tint val="75000"/>
                  </a:schemeClr>
                </a:solidFill>
              </a:defRPr>
            </a:lvl3pPr>
            <a:lvl4pPr marL="1296711" indent="0" algn="ctr">
              <a:buNone/>
              <a:defRPr>
                <a:solidFill>
                  <a:schemeClr val="tx1">
                    <a:tint val="75000"/>
                  </a:schemeClr>
                </a:solidFill>
              </a:defRPr>
            </a:lvl4pPr>
            <a:lvl5pPr marL="1728948" indent="0" algn="ctr">
              <a:buNone/>
              <a:defRPr>
                <a:solidFill>
                  <a:schemeClr val="tx1">
                    <a:tint val="75000"/>
                  </a:schemeClr>
                </a:solidFill>
              </a:defRPr>
            </a:lvl5pPr>
            <a:lvl6pPr marL="2161184" indent="0" algn="ctr">
              <a:buNone/>
              <a:defRPr>
                <a:solidFill>
                  <a:schemeClr val="tx1">
                    <a:tint val="75000"/>
                  </a:schemeClr>
                </a:solidFill>
              </a:defRPr>
            </a:lvl6pPr>
            <a:lvl7pPr marL="2593421" indent="0" algn="ctr">
              <a:buNone/>
              <a:defRPr>
                <a:solidFill>
                  <a:schemeClr val="tx1">
                    <a:tint val="75000"/>
                  </a:schemeClr>
                </a:solidFill>
              </a:defRPr>
            </a:lvl7pPr>
            <a:lvl8pPr marL="3025658" indent="0" algn="ctr">
              <a:buNone/>
              <a:defRPr>
                <a:solidFill>
                  <a:schemeClr val="tx1">
                    <a:tint val="75000"/>
                  </a:schemeClr>
                </a:solidFill>
              </a:defRPr>
            </a:lvl8pPr>
            <a:lvl9pPr marL="3457895" indent="0" algn="ctr">
              <a:buNone/>
              <a:defRPr>
                <a:solidFill>
                  <a:schemeClr val="tx1">
                    <a:tint val="75000"/>
                  </a:schemeClr>
                </a:solidFill>
              </a:defRPr>
            </a:lvl9pPr>
          </a:lstStyle>
          <a:p>
            <a:r>
              <a:rPr lang="en-US" altLang="en-US" dirty="0"/>
              <a:t>Click to edit Master subtitle style</a:t>
            </a:r>
          </a:p>
        </p:txBody>
      </p:sp>
      <p:sp>
        <p:nvSpPr>
          <p:cNvPr id="4" name="Footer Placeholder 4"/>
          <p:cNvSpPr>
            <a:spLocks noGrp="1"/>
          </p:cNvSpPr>
          <p:nvPr>
            <p:ph type="ftr" sz="quarter" idx="10"/>
          </p:nvPr>
        </p:nvSpPr>
        <p:spPr>
          <a:xfrm>
            <a:off x="1223883" y="5147661"/>
            <a:ext cx="9071134" cy="748887"/>
          </a:xfrm>
          <a:prstGeom prst="rect">
            <a:avLst/>
          </a:prstGeom>
        </p:spPr>
        <p:txBody>
          <a:bodyPr/>
          <a:lstStyle>
            <a:lvl1pPr algn="ctr">
              <a:buFont typeface="Arial" charset="0"/>
              <a:buNone/>
              <a:defRPr>
                <a:solidFill>
                  <a:schemeClr val="tx2"/>
                </a:solidFill>
                <a:latin typeface="Verdana" pitchFamily="34" charset="0"/>
                <a:ea typeface="Verdana" pitchFamily="34" charset="0"/>
                <a:cs typeface="Verdana" pitchFamily="34" charset="0"/>
              </a:defRPr>
            </a:lvl1pPr>
          </a:lstStyle>
          <a:p>
            <a:pPr>
              <a:defRPr/>
            </a:pPr>
            <a:endParaRPr lang="bg-BG" altLang="en-US"/>
          </a:p>
        </p:txBody>
      </p:sp>
    </p:spTree>
    <p:extLst>
      <p:ext uri="{BB962C8B-B14F-4D97-AF65-F5344CB8AC3E}">
        <p14:creationId xmlns:p14="http://schemas.microsoft.com/office/powerpoint/2010/main" val="31238272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amp; Bullet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96076" y="178335"/>
            <a:ext cx="7256806" cy="953039"/>
          </a:xfrm>
          <a:prstGeom prst="rect">
            <a:avLst/>
          </a:prstGeom>
        </p:spPr>
        <p:txBody>
          <a:bodyPr anchor="t"/>
          <a:lstStyle>
            <a:lvl1pPr marL="0" indent="0">
              <a:buNone/>
              <a:defRPr sz="3025" b="0"/>
            </a:lvl1pPr>
            <a:lvl2pPr marL="432237" indent="0">
              <a:buNone/>
              <a:defRPr sz="1891" b="1"/>
            </a:lvl2pPr>
            <a:lvl3pPr marL="864474" indent="0">
              <a:buNone/>
              <a:defRPr sz="1702" b="1"/>
            </a:lvl3pPr>
            <a:lvl4pPr marL="1296711" indent="0">
              <a:buNone/>
              <a:defRPr sz="1513" b="1"/>
            </a:lvl4pPr>
            <a:lvl5pPr marL="1728948" indent="0">
              <a:buNone/>
              <a:defRPr sz="1513" b="1"/>
            </a:lvl5pPr>
            <a:lvl6pPr marL="2161184" indent="0">
              <a:buNone/>
              <a:defRPr sz="1513" b="1"/>
            </a:lvl6pPr>
            <a:lvl7pPr marL="2593421" indent="0">
              <a:buNone/>
              <a:defRPr sz="1513" b="1"/>
            </a:lvl7pPr>
            <a:lvl8pPr marL="3025658" indent="0">
              <a:buNone/>
              <a:defRPr sz="1513" b="1"/>
            </a:lvl8pPr>
            <a:lvl9pPr marL="3457895" indent="0">
              <a:buNone/>
              <a:defRPr sz="1513" b="1"/>
            </a:lvl9pPr>
          </a:lstStyle>
          <a:p>
            <a:pPr lvl="0"/>
            <a:r>
              <a:rPr lang="en-US" altLang="en-US" dirty="0"/>
              <a:t>Click to edit Master text styles</a:t>
            </a:r>
          </a:p>
        </p:txBody>
      </p:sp>
      <p:sp>
        <p:nvSpPr>
          <p:cNvPr id="4" name="Content Placeholder 3"/>
          <p:cNvSpPr>
            <a:spLocks noGrp="1"/>
          </p:cNvSpPr>
          <p:nvPr>
            <p:ph sz="half" idx="2"/>
          </p:nvPr>
        </p:nvSpPr>
        <p:spPr>
          <a:xfrm>
            <a:off x="1496076" y="1131374"/>
            <a:ext cx="9615268" cy="4629048"/>
          </a:xfrm>
          <a:prstGeom prst="rect">
            <a:avLst/>
          </a:prstGeom>
        </p:spPr>
        <p:txBody>
          <a:bodyPr/>
          <a:lstStyle>
            <a:lvl1pPr marL="324178" marR="0" indent="-324178" algn="l" defTabSz="864474" rtl="0" eaLnBrk="1" fontAlgn="auto" latinLnBrk="0" hangingPunct="1">
              <a:lnSpc>
                <a:spcPct val="150000"/>
              </a:lnSpc>
              <a:spcBef>
                <a:spcPct val="20000"/>
              </a:spcBef>
              <a:spcAft>
                <a:spcPts val="0"/>
              </a:spcAft>
              <a:buClrTx/>
              <a:buSzTx/>
              <a:buFont typeface="Arial" panose="020B0604020202020204" pitchFamily="34" charset="0"/>
              <a:buChar char="•"/>
              <a:tabLst/>
              <a:defRPr sz="2269"/>
            </a:lvl1pPr>
            <a:lvl2pPr>
              <a:defRPr sz="1891"/>
            </a:lvl2pPr>
            <a:lvl3pPr>
              <a:defRPr sz="1702"/>
            </a:lvl3pPr>
            <a:lvl4pPr>
              <a:defRPr sz="1513"/>
            </a:lvl4pPr>
            <a:lvl5pPr>
              <a:defRPr sz="1513"/>
            </a:lvl5pPr>
            <a:lvl6pPr>
              <a:defRPr sz="1513"/>
            </a:lvl6pPr>
            <a:lvl7pPr>
              <a:defRPr sz="1513"/>
            </a:lvl7pPr>
            <a:lvl8pPr>
              <a:defRPr sz="1513"/>
            </a:lvl8pPr>
            <a:lvl9pPr>
              <a:defRPr sz="151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1767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cxnSp>
        <p:nvCxnSpPr>
          <p:cNvPr id="5" name="Straight Connector 4"/>
          <p:cNvCxnSpPr/>
          <p:nvPr userDrawn="1"/>
        </p:nvCxnSpPr>
        <p:spPr>
          <a:xfrm>
            <a:off x="1949815" y="5351765"/>
            <a:ext cx="7709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86787" y="284186"/>
            <a:ext cx="7075387" cy="915262"/>
          </a:xfrm>
          <a:prstGeom prst="rect">
            <a:avLst/>
          </a:prstGeom>
        </p:spPr>
        <p:txBody>
          <a:bodyPr anchor="t"/>
          <a:lstStyle>
            <a:lvl1pPr algn="l">
              <a:defRPr sz="1324" b="0"/>
            </a:lvl1pPr>
          </a:lstStyle>
          <a:p>
            <a:pPr lvl="0"/>
            <a:r>
              <a:rPr lang="en-US" altLang="en-US"/>
              <a:t>Click to edit Master title style</a:t>
            </a:r>
            <a:endParaRPr lang="en-US" dirty="0"/>
          </a:p>
        </p:txBody>
      </p:sp>
      <p:sp>
        <p:nvSpPr>
          <p:cNvPr id="3" name="Picture Placeholder 2"/>
          <p:cNvSpPr>
            <a:spLocks noGrp="1"/>
          </p:cNvSpPr>
          <p:nvPr>
            <p:ph type="pic" idx="1"/>
          </p:nvPr>
        </p:nvSpPr>
        <p:spPr>
          <a:xfrm>
            <a:off x="2348776" y="1393892"/>
            <a:ext cx="6911340" cy="3890010"/>
          </a:xfrm>
          <a:prstGeom prst="rect">
            <a:avLst/>
          </a:prstGeom>
        </p:spPr>
        <p:txBody>
          <a:bodyPr/>
          <a:lstStyle>
            <a:lvl1pPr marL="0" indent="0">
              <a:buNone/>
              <a:defRPr sz="3025"/>
            </a:lvl1pPr>
            <a:lvl2pPr marL="432237" indent="0">
              <a:buNone/>
              <a:defRPr sz="2647"/>
            </a:lvl2pPr>
            <a:lvl3pPr marL="864474" indent="0">
              <a:buNone/>
              <a:defRPr sz="2269"/>
            </a:lvl3pPr>
            <a:lvl4pPr marL="1296711" indent="0">
              <a:buNone/>
              <a:defRPr sz="1891"/>
            </a:lvl4pPr>
            <a:lvl5pPr marL="1728948" indent="0">
              <a:buNone/>
              <a:defRPr sz="1891"/>
            </a:lvl5pPr>
            <a:lvl6pPr marL="2161184" indent="0">
              <a:buNone/>
              <a:defRPr sz="1891"/>
            </a:lvl6pPr>
            <a:lvl7pPr marL="2593421" indent="0">
              <a:buNone/>
              <a:defRPr sz="1891"/>
            </a:lvl7pPr>
            <a:lvl8pPr marL="3025658" indent="0">
              <a:buNone/>
              <a:defRPr sz="1891"/>
            </a:lvl8pPr>
            <a:lvl9pPr marL="3457895" indent="0">
              <a:buNone/>
              <a:defRPr sz="1891"/>
            </a:lvl9pPr>
          </a:lstStyle>
          <a:p>
            <a:pPr lvl="0"/>
            <a:endParaRPr lang="bg-BG" noProof="0" dirty="0"/>
          </a:p>
        </p:txBody>
      </p:sp>
      <p:sp>
        <p:nvSpPr>
          <p:cNvPr id="4" name="Text Placeholder 3"/>
          <p:cNvSpPr>
            <a:spLocks noGrp="1"/>
          </p:cNvSpPr>
          <p:nvPr>
            <p:ph type="body" sz="half" idx="2"/>
          </p:nvPr>
        </p:nvSpPr>
        <p:spPr>
          <a:xfrm>
            <a:off x="2221757" y="5351976"/>
            <a:ext cx="6911340" cy="760893"/>
          </a:xfrm>
          <a:prstGeom prst="rect">
            <a:avLst/>
          </a:prstGeom>
        </p:spPr>
        <p:txBody>
          <a:bodyPr/>
          <a:lstStyle>
            <a:lvl1pPr marL="0" indent="0">
              <a:buNone/>
              <a:defRPr sz="1324"/>
            </a:lvl1pPr>
            <a:lvl2pPr marL="432237" indent="0">
              <a:buNone/>
              <a:defRPr sz="1134"/>
            </a:lvl2pPr>
            <a:lvl3pPr marL="864474" indent="0">
              <a:buNone/>
              <a:defRPr sz="945"/>
            </a:lvl3pPr>
            <a:lvl4pPr marL="1296711" indent="0">
              <a:buNone/>
              <a:defRPr sz="851"/>
            </a:lvl4pPr>
            <a:lvl5pPr marL="1728948" indent="0">
              <a:buNone/>
              <a:defRPr sz="851"/>
            </a:lvl5pPr>
            <a:lvl6pPr marL="2161184" indent="0">
              <a:buNone/>
              <a:defRPr sz="851"/>
            </a:lvl6pPr>
            <a:lvl7pPr marL="2593421" indent="0">
              <a:buNone/>
              <a:defRPr sz="851"/>
            </a:lvl7pPr>
            <a:lvl8pPr marL="3025658" indent="0">
              <a:buNone/>
              <a:defRPr sz="851"/>
            </a:lvl8pPr>
            <a:lvl9pPr marL="3457895" indent="0">
              <a:buNone/>
              <a:defRPr sz="851"/>
            </a:lvl9pPr>
          </a:lstStyle>
          <a:p>
            <a:pPr lvl="0"/>
            <a:r>
              <a:rPr lang="en-US"/>
              <a:t>Click to edit Master text styles</a:t>
            </a:r>
          </a:p>
        </p:txBody>
      </p:sp>
    </p:spTree>
    <p:extLst>
      <p:ext uri="{BB962C8B-B14F-4D97-AF65-F5344CB8AC3E}">
        <p14:creationId xmlns:p14="http://schemas.microsoft.com/office/powerpoint/2010/main" val="28347477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863917" y="5907052"/>
            <a:ext cx="2399771" cy="432223"/>
          </a:xfrm>
          <a:prstGeom prst="rect">
            <a:avLst/>
          </a:prstGeom>
        </p:spPr>
        <p:txBody>
          <a:bodyPr/>
          <a:lstStyle>
            <a:lvl1pPr>
              <a:defRPr>
                <a:cs typeface="Arial" pitchFamily="34" charset="0"/>
              </a:defRPr>
            </a:lvl1pPr>
          </a:lstStyle>
          <a:p>
            <a:pPr>
              <a:defRPr/>
            </a:pPr>
            <a:endParaRPr lang="sv-SE"/>
          </a:p>
        </p:txBody>
      </p:sp>
      <p:sp>
        <p:nvSpPr>
          <p:cNvPr id="3" name="Rectangle 5"/>
          <p:cNvSpPr>
            <a:spLocks noGrp="1" noChangeArrowheads="1"/>
          </p:cNvSpPr>
          <p:nvPr>
            <p:ph type="ftr" sz="quarter" idx="11"/>
          </p:nvPr>
        </p:nvSpPr>
        <p:spPr>
          <a:xfrm>
            <a:off x="3935624" y="5907052"/>
            <a:ext cx="3647652" cy="432223"/>
          </a:xfrm>
          <a:prstGeom prst="rect">
            <a:avLst/>
          </a:prstGeom>
        </p:spPr>
        <p:txBody>
          <a:bodyPr/>
          <a:lstStyle>
            <a:lvl1pPr>
              <a:defRPr>
                <a:cs typeface="Arial" pitchFamily="34" charset="0"/>
              </a:defRPr>
            </a:lvl1pPr>
          </a:lstStyle>
          <a:p>
            <a:pPr>
              <a:defRPr/>
            </a:pPr>
            <a:endParaRPr lang="sv-SE"/>
          </a:p>
        </p:txBody>
      </p:sp>
      <p:sp>
        <p:nvSpPr>
          <p:cNvPr id="4" name="Rectangle 6"/>
          <p:cNvSpPr>
            <a:spLocks noGrp="1" noChangeArrowheads="1"/>
          </p:cNvSpPr>
          <p:nvPr>
            <p:ph type="sldNum" sz="quarter" idx="12"/>
          </p:nvPr>
        </p:nvSpPr>
        <p:spPr>
          <a:xfrm>
            <a:off x="8255212" y="5907052"/>
            <a:ext cx="2399771" cy="432223"/>
          </a:xfrm>
          <a:prstGeom prst="rect">
            <a:avLst/>
          </a:prstGeom>
        </p:spPr>
        <p:txBody>
          <a:bodyPr/>
          <a:lstStyle>
            <a:lvl1pPr>
              <a:defRPr>
                <a:cs typeface="Arial" pitchFamily="34" charset="0"/>
              </a:defRPr>
            </a:lvl1pPr>
          </a:lstStyle>
          <a:p>
            <a:pPr>
              <a:defRPr/>
            </a:pPr>
            <a:fld id="{4BEFD42B-798B-49E3-8229-D30D9A32A387}" type="slidenum">
              <a:rPr lang="sv-SE"/>
              <a:pPr>
                <a:defRPr/>
              </a:pPr>
              <a:t>‹nr.›</a:t>
            </a:fld>
            <a:endParaRPr lang="sv-SE"/>
          </a:p>
        </p:txBody>
      </p:sp>
    </p:spTree>
    <p:extLst>
      <p:ext uri="{BB962C8B-B14F-4D97-AF65-F5344CB8AC3E}">
        <p14:creationId xmlns:p14="http://schemas.microsoft.com/office/powerpoint/2010/main" val="387156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ussenslide_korte titel_groen">
    <p:spTree>
      <p:nvGrpSpPr>
        <p:cNvPr id="1" name=""/>
        <p:cNvGrpSpPr/>
        <p:nvPr/>
      </p:nvGrpSpPr>
      <p:grpSpPr>
        <a:xfrm>
          <a:off x="0" y="0"/>
          <a:ext cx="0" cy="0"/>
          <a:chOff x="0" y="0"/>
          <a:chExt cx="0" cy="0"/>
        </a:xfrm>
      </p:grpSpPr>
      <p:pic>
        <p:nvPicPr>
          <p:cNvPr id="4" name="Afbeelding 3" descr="Afbeelding met bal, tennis, racket&#10;&#10;&#10;&#10;Automatisch gegenereerde beschrijving">
            <a:extLst>
              <a:ext uri="{FF2B5EF4-FFF2-40B4-BE49-F238E27FC236}">
                <a16:creationId xmlns:a16="http://schemas.microsoft.com/office/drawing/2014/main" id="{6BDF91B4-5151-4542-9205-E59AB972BF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175"/>
            <a:ext cx="11518900" cy="6477000"/>
          </a:xfrm>
          <a:prstGeom prst="rect">
            <a:avLst/>
          </a:prstGeom>
        </p:spPr>
      </p:pic>
      <p:sp>
        <p:nvSpPr>
          <p:cNvPr id="5" name="Tijdelijke aanduiding voor tekst 4">
            <a:extLst>
              <a:ext uri="{FF2B5EF4-FFF2-40B4-BE49-F238E27FC236}">
                <a16:creationId xmlns:a16="http://schemas.microsoft.com/office/drawing/2014/main" id="{C85ED2BE-8B7B-4AF8-A24B-90E9485CA030}"/>
              </a:ext>
            </a:extLst>
          </p:cNvPr>
          <p:cNvSpPr>
            <a:spLocks noGrp="1"/>
          </p:cNvSpPr>
          <p:nvPr>
            <p:ph type="body" sz="quarter" idx="12" hasCustomPrompt="1"/>
          </p:nvPr>
        </p:nvSpPr>
        <p:spPr>
          <a:xfrm>
            <a:off x="2482850" y="2185749"/>
            <a:ext cx="6477000" cy="2046525"/>
          </a:xfrm>
          <a:prstGeom prst="rect">
            <a:avLst/>
          </a:prstGeom>
        </p:spPr>
        <p:txBody>
          <a:bodyPr/>
          <a:lstStyle>
            <a:lvl1pPr indent="-457200" algn="ctr">
              <a:lnSpc>
                <a:spcPts val="7200"/>
              </a:lnSpc>
              <a:defRPr sz="7200">
                <a:solidFill>
                  <a:schemeClr val="bg1"/>
                </a:solidFill>
              </a:defRPr>
            </a:lvl1pPr>
            <a:lvl2pPr>
              <a:defRPr sz="7200">
                <a:solidFill>
                  <a:schemeClr val="bg1"/>
                </a:solidFill>
              </a:defRPr>
            </a:lvl2pPr>
            <a:lvl3pPr>
              <a:defRPr sz="7200">
                <a:solidFill>
                  <a:schemeClr val="bg1"/>
                </a:solidFill>
              </a:defRPr>
            </a:lvl3pPr>
            <a:lvl4pPr>
              <a:defRPr sz="7200">
                <a:solidFill>
                  <a:schemeClr val="bg1"/>
                </a:solidFill>
              </a:defRPr>
            </a:lvl4pPr>
            <a:lvl5pPr>
              <a:defRPr sz="7200">
                <a:solidFill>
                  <a:schemeClr val="bg1"/>
                </a:solidFill>
              </a:defRPr>
            </a:lvl5pPr>
          </a:lstStyle>
          <a:p>
            <a:pPr lvl="0"/>
            <a:r>
              <a:rPr lang="nl-NL" dirty="0"/>
              <a:t>Tussenslide met korte titel</a:t>
            </a:r>
          </a:p>
        </p:txBody>
      </p:sp>
    </p:spTree>
    <p:extLst>
      <p:ext uri="{BB962C8B-B14F-4D97-AF65-F5344CB8AC3E}">
        <p14:creationId xmlns:p14="http://schemas.microsoft.com/office/powerpoint/2010/main" val="36131898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223946" y="314483"/>
            <a:ext cx="7166096" cy="1099670"/>
          </a:xfrm>
          <a:prstGeom prst="rect">
            <a:avLst/>
          </a:prstGeom>
        </p:spPr>
        <p:txBody>
          <a:bodyPr/>
          <a:lstStyle>
            <a:lvl1pPr>
              <a:defRPr sz="3025"/>
            </a:lvl1pPr>
          </a:lstStyle>
          <a:p>
            <a:r>
              <a:rPr lang="es-ES" dirty="0"/>
              <a:t>Haga clic para modificar el estilo de título del patrón</a:t>
            </a:r>
          </a:p>
        </p:txBody>
      </p:sp>
      <p:sp>
        <p:nvSpPr>
          <p:cNvPr id="3" name="2 Marcador de contenido"/>
          <p:cNvSpPr>
            <a:spLocks noGrp="1"/>
          </p:cNvSpPr>
          <p:nvPr>
            <p:ph idx="1"/>
          </p:nvPr>
        </p:nvSpPr>
        <p:spPr>
          <a:xfrm>
            <a:off x="1223946" y="1872968"/>
            <a:ext cx="9431036" cy="3890010"/>
          </a:xfrm>
          <a:prstGeom prst="rect">
            <a:avLst/>
          </a:prstGeom>
        </p:spPr>
        <p:txBody>
          <a:bodyPr/>
          <a:lstStyle>
            <a:lvl1pPr>
              <a:defRPr sz="2269">
                <a:solidFill>
                  <a:srgbClr val="2B3990"/>
                </a:solidFill>
              </a:defRPr>
            </a:lvl1pPr>
            <a:lvl2pPr>
              <a:defRPr sz="1891">
                <a:solidFill>
                  <a:srgbClr val="2B3990"/>
                </a:solidFill>
              </a:defRPr>
            </a:lvl2pPr>
            <a:lvl3pPr>
              <a:defRPr sz="1702">
                <a:solidFill>
                  <a:srgbClr val="2B3990"/>
                </a:solidFill>
              </a:defRPr>
            </a:lvl3pPr>
            <a:lvl4pPr>
              <a:defRPr sz="1702">
                <a:solidFill>
                  <a:srgbClr val="2B3990"/>
                </a:solidFill>
              </a:defRPr>
            </a:lvl4pPr>
            <a:lvl5pPr>
              <a:defRPr sz="1702">
                <a:solidFill>
                  <a:srgbClr val="2B3990"/>
                </a:solidFill>
              </a:defRPr>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Rectangle 4"/>
          <p:cNvSpPr>
            <a:spLocks noGrp="1" noChangeArrowheads="1"/>
          </p:cNvSpPr>
          <p:nvPr>
            <p:ph type="dt" sz="half" idx="10"/>
          </p:nvPr>
        </p:nvSpPr>
        <p:spPr>
          <a:xfrm>
            <a:off x="863917" y="5907052"/>
            <a:ext cx="2399771" cy="432223"/>
          </a:xfrm>
          <a:prstGeom prst="rect">
            <a:avLst/>
          </a:prstGeom>
        </p:spPr>
        <p:txBody>
          <a:bodyPr/>
          <a:lstStyle>
            <a:lvl1pPr>
              <a:defRPr>
                <a:cs typeface="Arial" pitchFamily="34" charset="0"/>
              </a:defRPr>
            </a:lvl1pPr>
          </a:lstStyle>
          <a:p>
            <a:pPr>
              <a:defRPr/>
            </a:pPr>
            <a:endParaRPr lang="sv-SE"/>
          </a:p>
        </p:txBody>
      </p:sp>
      <p:sp>
        <p:nvSpPr>
          <p:cNvPr id="5" name="Rectangle 5"/>
          <p:cNvSpPr>
            <a:spLocks noGrp="1" noChangeArrowheads="1"/>
          </p:cNvSpPr>
          <p:nvPr>
            <p:ph type="ftr" sz="quarter" idx="11"/>
          </p:nvPr>
        </p:nvSpPr>
        <p:spPr>
          <a:xfrm>
            <a:off x="3935624" y="5907052"/>
            <a:ext cx="3647652" cy="432223"/>
          </a:xfrm>
          <a:prstGeom prst="rect">
            <a:avLst/>
          </a:prstGeom>
        </p:spPr>
        <p:txBody>
          <a:bodyPr/>
          <a:lstStyle>
            <a:lvl1pPr>
              <a:defRPr>
                <a:cs typeface="Arial" pitchFamily="34" charset="0"/>
              </a:defRPr>
            </a:lvl1pPr>
          </a:lstStyle>
          <a:p>
            <a:pPr>
              <a:defRPr/>
            </a:pPr>
            <a:endParaRPr lang="sv-SE"/>
          </a:p>
        </p:txBody>
      </p:sp>
      <p:sp>
        <p:nvSpPr>
          <p:cNvPr id="6" name="Rectangle 6"/>
          <p:cNvSpPr>
            <a:spLocks noGrp="1" noChangeArrowheads="1"/>
          </p:cNvSpPr>
          <p:nvPr>
            <p:ph type="sldNum" sz="quarter" idx="12"/>
          </p:nvPr>
        </p:nvSpPr>
        <p:spPr>
          <a:xfrm>
            <a:off x="8255212" y="5907052"/>
            <a:ext cx="2399771" cy="432223"/>
          </a:xfrm>
          <a:prstGeom prst="rect">
            <a:avLst/>
          </a:prstGeom>
        </p:spPr>
        <p:txBody>
          <a:bodyPr/>
          <a:lstStyle>
            <a:lvl1pPr>
              <a:defRPr>
                <a:cs typeface="Arial" pitchFamily="34" charset="0"/>
              </a:defRPr>
            </a:lvl1pPr>
          </a:lstStyle>
          <a:p>
            <a:pPr>
              <a:defRPr/>
            </a:pPr>
            <a:fld id="{44DE076F-9DF2-4CB8-8382-29B85ACCFFD8}" type="slidenum">
              <a:rPr lang="sv-SE"/>
              <a:pPr>
                <a:defRPr/>
              </a:pPr>
              <a:t>‹nr.›</a:t>
            </a:fld>
            <a:endParaRPr lang="sv-SE"/>
          </a:p>
        </p:txBody>
      </p:sp>
    </p:spTree>
    <p:extLst>
      <p:ext uri="{BB962C8B-B14F-4D97-AF65-F5344CB8AC3E}">
        <p14:creationId xmlns:p14="http://schemas.microsoft.com/office/powerpoint/2010/main" val="22359355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hart">
  <p:cSld name="1_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863918" y="576298"/>
            <a:ext cx="9791065" cy="1080558"/>
          </a:xfrm>
          <a:prstGeom prst="rect">
            <a:avLst/>
          </a:prstGeom>
        </p:spPr>
        <p:txBody>
          <a:bodyPr/>
          <a:lstStyle/>
          <a:p>
            <a:r>
              <a:rPr lang="fr-FR"/>
              <a:t>Cliquez et modifiez le titre</a:t>
            </a:r>
          </a:p>
        </p:txBody>
      </p:sp>
      <p:sp>
        <p:nvSpPr>
          <p:cNvPr id="3" name="Espace réservé du texte 2"/>
          <p:cNvSpPr>
            <a:spLocks noGrp="1"/>
          </p:cNvSpPr>
          <p:nvPr>
            <p:ph type="body" sz="half" idx="1"/>
          </p:nvPr>
        </p:nvSpPr>
        <p:spPr>
          <a:xfrm>
            <a:off x="863917" y="1872968"/>
            <a:ext cx="4799542" cy="3890010"/>
          </a:xfrm>
          <a:prstGeom prst="rect">
            <a:avLst/>
          </a:prstGeo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graphique 3"/>
          <p:cNvSpPr>
            <a:spLocks noGrp="1"/>
          </p:cNvSpPr>
          <p:nvPr>
            <p:ph type="chart" sz="half" idx="2"/>
          </p:nvPr>
        </p:nvSpPr>
        <p:spPr>
          <a:xfrm>
            <a:off x="5855441" y="1872968"/>
            <a:ext cx="4799542" cy="3890010"/>
          </a:xfrm>
          <a:prstGeom prst="rect">
            <a:avLst/>
          </a:prstGeom>
        </p:spPr>
        <p:txBody>
          <a:bodyPr/>
          <a:lstStyle/>
          <a:p>
            <a:pPr lvl="0"/>
            <a:endParaRPr lang="fr-FR" noProof="0"/>
          </a:p>
        </p:txBody>
      </p:sp>
      <p:sp>
        <p:nvSpPr>
          <p:cNvPr id="5" name="Date Placeholder 4"/>
          <p:cNvSpPr>
            <a:spLocks noGrp="1" noChangeArrowheads="1"/>
          </p:cNvSpPr>
          <p:nvPr>
            <p:ph type="dt" sz="half" idx="10"/>
          </p:nvPr>
        </p:nvSpPr>
        <p:spPr>
          <a:xfrm>
            <a:off x="575945" y="6009106"/>
            <a:ext cx="2687743" cy="345178"/>
          </a:xfrm>
          <a:prstGeom prst="rect">
            <a:avLst/>
          </a:prstGeom>
        </p:spPr>
        <p:txBody>
          <a:bodyPr/>
          <a:lstStyle>
            <a:lvl1pPr>
              <a:defRPr/>
            </a:lvl1pPr>
          </a:lstStyle>
          <a:p>
            <a:pPr>
              <a:defRPr/>
            </a:pPr>
            <a:endParaRPr lang="sv-SE"/>
          </a:p>
        </p:txBody>
      </p:sp>
      <p:sp>
        <p:nvSpPr>
          <p:cNvPr id="6" name="Footer Placeholder 5"/>
          <p:cNvSpPr>
            <a:spLocks noGrp="1" noChangeArrowheads="1"/>
          </p:cNvSpPr>
          <p:nvPr>
            <p:ph type="ftr" sz="quarter" idx="11"/>
          </p:nvPr>
        </p:nvSpPr>
        <p:spPr>
          <a:xfrm>
            <a:off x="3935624" y="6009106"/>
            <a:ext cx="3647652" cy="345178"/>
          </a:xfrm>
          <a:prstGeom prst="rect">
            <a:avLst/>
          </a:prstGeom>
        </p:spPr>
        <p:txBody>
          <a:bodyPr/>
          <a:lstStyle>
            <a:lvl1pPr>
              <a:defRPr/>
            </a:lvl1pPr>
          </a:lstStyle>
          <a:p>
            <a:pPr>
              <a:defRPr/>
            </a:pPr>
            <a:endParaRPr lang="sv-SE"/>
          </a:p>
        </p:txBody>
      </p:sp>
      <p:sp>
        <p:nvSpPr>
          <p:cNvPr id="7" name="Slide Number Placeholder 6"/>
          <p:cNvSpPr>
            <a:spLocks noGrp="1" noChangeArrowheads="1"/>
          </p:cNvSpPr>
          <p:nvPr>
            <p:ph type="sldNum" sz="quarter" idx="12"/>
          </p:nvPr>
        </p:nvSpPr>
        <p:spPr>
          <a:xfrm>
            <a:off x="8255212" y="6009106"/>
            <a:ext cx="2687743" cy="345178"/>
          </a:xfrm>
          <a:prstGeom prst="rect">
            <a:avLst/>
          </a:prstGeom>
        </p:spPr>
        <p:txBody>
          <a:bodyPr/>
          <a:lstStyle>
            <a:lvl1pPr>
              <a:defRPr/>
            </a:lvl1pPr>
          </a:lstStyle>
          <a:p>
            <a:pPr>
              <a:defRPr/>
            </a:pPr>
            <a:fld id="{4384493E-BD6D-47E0-9653-C01FAF5EDD5B}" type="slidenum">
              <a:rPr lang="sv-SE"/>
              <a:pPr>
                <a:defRPr/>
              </a:pPr>
              <a:t>‹nr.›</a:t>
            </a:fld>
            <a:endParaRPr lang="sv-SE"/>
          </a:p>
        </p:txBody>
      </p:sp>
    </p:spTree>
    <p:extLst>
      <p:ext uri="{BB962C8B-B14F-4D97-AF65-F5344CB8AC3E}">
        <p14:creationId xmlns:p14="http://schemas.microsoft.com/office/powerpoint/2010/main" val="131986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ussenslide_korte titel_blauw">
    <p:spTree>
      <p:nvGrpSpPr>
        <p:cNvPr id="1" name=""/>
        <p:cNvGrpSpPr/>
        <p:nvPr/>
      </p:nvGrpSpPr>
      <p:grpSpPr>
        <a:xfrm>
          <a:off x="0" y="0"/>
          <a:ext cx="0" cy="0"/>
          <a:chOff x="0" y="0"/>
          <a:chExt cx="0" cy="0"/>
        </a:xfrm>
      </p:grpSpPr>
      <p:pic>
        <p:nvPicPr>
          <p:cNvPr id="5" name="Afbeelding 4" descr="Afbeelding met binnen, shirt&#10;&#10;&#10;&#10;Automatisch gegenereerde beschrijving">
            <a:extLst>
              <a:ext uri="{FF2B5EF4-FFF2-40B4-BE49-F238E27FC236}">
                <a16:creationId xmlns:a16="http://schemas.microsoft.com/office/drawing/2014/main" id="{4FB96505-D67C-4F09-9A13-F8785F38D3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175"/>
            <a:ext cx="11518900" cy="6477000"/>
          </a:xfrm>
          <a:prstGeom prst="rect">
            <a:avLst/>
          </a:prstGeom>
        </p:spPr>
      </p:pic>
      <p:sp>
        <p:nvSpPr>
          <p:cNvPr id="6" name="Tijdelijke aanduiding voor tekst 4">
            <a:extLst>
              <a:ext uri="{FF2B5EF4-FFF2-40B4-BE49-F238E27FC236}">
                <a16:creationId xmlns:a16="http://schemas.microsoft.com/office/drawing/2014/main" id="{FB4F7EFE-1ABF-4D63-919A-334766E845F1}"/>
              </a:ext>
            </a:extLst>
          </p:cNvPr>
          <p:cNvSpPr>
            <a:spLocks noGrp="1"/>
          </p:cNvSpPr>
          <p:nvPr>
            <p:ph type="body" sz="quarter" idx="12" hasCustomPrompt="1"/>
          </p:nvPr>
        </p:nvSpPr>
        <p:spPr>
          <a:xfrm>
            <a:off x="2482850" y="2185749"/>
            <a:ext cx="6477000" cy="2046525"/>
          </a:xfrm>
          <a:prstGeom prst="rect">
            <a:avLst/>
          </a:prstGeom>
        </p:spPr>
        <p:txBody>
          <a:bodyPr/>
          <a:lstStyle>
            <a:lvl1pPr indent="-457200" algn="ctr">
              <a:lnSpc>
                <a:spcPts val="7200"/>
              </a:lnSpc>
              <a:defRPr sz="7200">
                <a:solidFill>
                  <a:schemeClr val="bg1"/>
                </a:solidFill>
              </a:defRPr>
            </a:lvl1pPr>
            <a:lvl2pPr>
              <a:defRPr sz="7200">
                <a:solidFill>
                  <a:schemeClr val="bg1"/>
                </a:solidFill>
              </a:defRPr>
            </a:lvl2pPr>
            <a:lvl3pPr>
              <a:defRPr sz="7200">
                <a:solidFill>
                  <a:schemeClr val="bg1"/>
                </a:solidFill>
              </a:defRPr>
            </a:lvl3pPr>
            <a:lvl4pPr>
              <a:defRPr sz="7200">
                <a:solidFill>
                  <a:schemeClr val="bg1"/>
                </a:solidFill>
              </a:defRPr>
            </a:lvl4pPr>
            <a:lvl5pPr>
              <a:defRPr sz="7200">
                <a:solidFill>
                  <a:schemeClr val="bg1"/>
                </a:solidFill>
              </a:defRPr>
            </a:lvl5pPr>
          </a:lstStyle>
          <a:p>
            <a:pPr lvl="0"/>
            <a:r>
              <a:rPr lang="nl-NL" dirty="0"/>
              <a:t>Tussenslide met korte titel</a:t>
            </a:r>
          </a:p>
        </p:txBody>
      </p:sp>
    </p:spTree>
    <p:extLst>
      <p:ext uri="{BB962C8B-B14F-4D97-AF65-F5344CB8AC3E}">
        <p14:creationId xmlns:p14="http://schemas.microsoft.com/office/powerpoint/2010/main" val="151451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ussenslide_korte titel_paars">
    <p:spTree>
      <p:nvGrpSpPr>
        <p:cNvPr id="1" name=""/>
        <p:cNvGrpSpPr/>
        <p:nvPr/>
      </p:nvGrpSpPr>
      <p:grpSpPr>
        <a:xfrm>
          <a:off x="0" y="0"/>
          <a:ext cx="0" cy="0"/>
          <a:chOff x="0" y="0"/>
          <a:chExt cx="0" cy="0"/>
        </a:xfrm>
      </p:grpSpPr>
      <p:pic>
        <p:nvPicPr>
          <p:cNvPr id="6" name="Afbeelding 5" descr="Afbeelding met buiten&#10;&#10;&#10;&#10;Automatisch gegenereerde beschrijving">
            <a:extLst>
              <a:ext uri="{FF2B5EF4-FFF2-40B4-BE49-F238E27FC236}">
                <a16:creationId xmlns:a16="http://schemas.microsoft.com/office/drawing/2014/main" id="{987A18D6-186D-4B62-BD91-A5EB556664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175"/>
            <a:ext cx="11518900" cy="6477000"/>
          </a:xfrm>
          <a:prstGeom prst="rect">
            <a:avLst/>
          </a:prstGeom>
        </p:spPr>
      </p:pic>
      <p:sp>
        <p:nvSpPr>
          <p:cNvPr id="8" name="Tijdelijke aanduiding voor tekst 4">
            <a:extLst>
              <a:ext uri="{FF2B5EF4-FFF2-40B4-BE49-F238E27FC236}">
                <a16:creationId xmlns:a16="http://schemas.microsoft.com/office/drawing/2014/main" id="{6E154D41-1D49-4BF6-B8B3-513AA9F846B5}"/>
              </a:ext>
            </a:extLst>
          </p:cNvPr>
          <p:cNvSpPr>
            <a:spLocks noGrp="1"/>
          </p:cNvSpPr>
          <p:nvPr>
            <p:ph type="body" sz="quarter" idx="12" hasCustomPrompt="1"/>
          </p:nvPr>
        </p:nvSpPr>
        <p:spPr>
          <a:xfrm>
            <a:off x="2482850" y="2185749"/>
            <a:ext cx="6477000" cy="2046525"/>
          </a:xfrm>
          <a:prstGeom prst="rect">
            <a:avLst/>
          </a:prstGeom>
        </p:spPr>
        <p:txBody>
          <a:bodyPr/>
          <a:lstStyle>
            <a:lvl1pPr indent="-457200" algn="ctr">
              <a:lnSpc>
                <a:spcPts val="7200"/>
              </a:lnSpc>
              <a:defRPr sz="7200">
                <a:solidFill>
                  <a:schemeClr val="bg1"/>
                </a:solidFill>
              </a:defRPr>
            </a:lvl1pPr>
            <a:lvl2pPr>
              <a:defRPr sz="7200">
                <a:solidFill>
                  <a:schemeClr val="bg1"/>
                </a:solidFill>
              </a:defRPr>
            </a:lvl2pPr>
            <a:lvl3pPr>
              <a:defRPr sz="7200">
                <a:solidFill>
                  <a:schemeClr val="bg1"/>
                </a:solidFill>
              </a:defRPr>
            </a:lvl3pPr>
            <a:lvl4pPr>
              <a:defRPr sz="7200">
                <a:solidFill>
                  <a:schemeClr val="bg1"/>
                </a:solidFill>
              </a:defRPr>
            </a:lvl4pPr>
            <a:lvl5pPr>
              <a:defRPr sz="7200">
                <a:solidFill>
                  <a:schemeClr val="bg1"/>
                </a:solidFill>
              </a:defRPr>
            </a:lvl5pPr>
          </a:lstStyle>
          <a:p>
            <a:pPr lvl="0"/>
            <a:r>
              <a:rPr lang="nl-NL" dirty="0"/>
              <a:t>Tussenslide met korte titel</a:t>
            </a:r>
          </a:p>
        </p:txBody>
      </p:sp>
    </p:spTree>
    <p:extLst>
      <p:ext uri="{BB962C8B-B14F-4D97-AF65-F5344CB8AC3E}">
        <p14:creationId xmlns:p14="http://schemas.microsoft.com/office/powerpoint/2010/main" val="185690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Algemeen">
    <p:spTree>
      <p:nvGrpSpPr>
        <p:cNvPr id="1" name=""/>
        <p:cNvGrpSpPr/>
        <p:nvPr/>
      </p:nvGrpSpPr>
      <p:grpSpPr>
        <a:xfrm>
          <a:off x="0" y="0"/>
          <a:ext cx="0" cy="0"/>
          <a:chOff x="0" y="0"/>
          <a:chExt cx="0" cy="0"/>
        </a:xfrm>
      </p:grpSpPr>
      <p:sp>
        <p:nvSpPr>
          <p:cNvPr id="8" name="Tijdelijke aanduiding voor tekst 7">
            <a:extLst>
              <a:ext uri="{FF2B5EF4-FFF2-40B4-BE49-F238E27FC236}">
                <a16:creationId xmlns:a16="http://schemas.microsoft.com/office/drawing/2014/main" id="{9E835F32-6103-4B65-81BC-640F5DE056CB}"/>
              </a:ext>
            </a:extLst>
          </p:cNvPr>
          <p:cNvSpPr>
            <a:spLocks noGrp="1"/>
          </p:cNvSpPr>
          <p:nvPr>
            <p:ph type="body" sz="quarter" idx="11" hasCustomPrompt="1"/>
          </p:nvPr>
        </p:nvSpPr>
        <p:spPr>
          <a:xfrm>
            <a:off x="425784" y="369176"/>
            <a:ext cx="10667666" cy="685800"/>
          </a:xfrm>
          <a:prstGeom prst="rect">
            <a:avLst/>
          </a:prstGeom>
        </p:spPr>
        <p:txBody>
          <a:bodyPr/>
          <a:lstStyle>
            <a:lvl1pPr>
              <a:defRPr sz="4000">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10" name="Tijdelijke aanduiding voor tekst 9">
            <a:extLst>
              <a:ext uri="{FF2B5EF4-FFF2-40B4-BE49-F238E27FC236}">
                <a16:creationId xmlns:a16="http://schemas.microsoft.com/office/drawing/2014/main" id="{D368EBDB-F6BC-4826-9801-679A497BA43B}"/>
              </a:ext>
            </a:extLst>
          </p:cNvPr>
          <p:cNvSpPr>
            <a:spLocks noGrp="1"/>
          </p:cNvSpPr>
          <p:nvPr>
            <p:ph type="body" sz="quarter" idx="12" hasCustomPrompt="1"/>
          </p:nvPr>
        </p:nvSpPr>
        <p:spPr>
          <a:xfrm>
            <a:off x="425784" y="1031875"/>
            <a:ext cx="10667666" cy="990600"/>
          </a:xfrm>
          <a:prstGeom prst="rect">
            <a:avLst/>
          </a:prstGeom>
        </p:spPr>
        <p:txBody>
          <a:bodyPr/>
          <a:lstStyle>
            <a:lvl1pPr>
              <a:defRPr sz="2400">
                <a:solidFill>
                  <a:srgbClr val="00849E"/>
                </a:solidFill>
                <a:latin typeface="Calibri" panose="020F0502020204030204" pitchFamily="34" charset="0"/>
                <a:cs typeface="Calibri" panose="020F0502020204030204" pitchFamily="34" charset="0"/>
              </a:defRPr>
            </a:lvl1pPr>
          </a:lstStyle>
          <a:p>
            <a:pPr lvl="0"/>
            <a:r>
              <a:rPr lang="nl-NL" dirty="0"/>
              <a:t>Subtitel</a:t>
            </a:r>
          </a:p>
        </p:txBody>
      </p:sp>
      <p:sp>
        <p:nvSpPr>
          <p:cNvPr id="12" name="Tijdelijke aanduiding voor tekst 11">
            <a:extLst>
              <a:ext uri="{FF2B5EF4-FFF2-40B4-BE49-F238E27FC236}">
                <a16:creationId xmlns:a16="http://schemas.microsoft.com/office/drawing/2014/main" id="{3EC58C2F-140E-414B-A546-C29FF6D01C21}"/>
              </a:ext>
            </a:extLst>
          </p:cNvPr>
          <p:cNvSpPr>
            <a:spLocks noGrp="1"/>
          </p:cNvSpPr>
          <p:nvPr>
            <p:ph type="body" sz="quarter" idx="13"/>
          </p:nvPr>
        </p:nvSpPr>
        <p:spPr>
          <a:xfrm>
            <a:off x="425450" y="2091824"/>
            <a:ext cx="10515600" cy="3200400"/>
          </a:xfrm>
          <a:prstGeom prst="rect">
            <a:avLst/>
          </a:prstGeom>
        </p:spPr>
        <p:txBody>
          <a:bodyPr/>
          <a:lstStyle>
            <a:lvl1pPr>
              <a:defRPr sz="2000">
                <a:solidFill>
                  <a:srgbClr val="58595B"/>
                </a:solidFill>
                <a:latin typeface="Calibri" panose="020F0502020204030204" pitchFamily="34" charset="0"/>
                <a:cs typeface="Calibri" panose="020F0502020204030204" pitchFamily="34" charset="0"/>
              </a:defRPr>
            </a:lvl1pPr>
            <a:lvl2pPr>
              <a:defRPr sz="1400">
                <a:solidFill>
                  <a:srgbClr val="58595B"/>
                </a:solidFill>
                <a:latin typeface="Calibri" panose="020F0502020204030204" pitchFamily="34" charset="0"/>
                <a:cs typeface="Calibri" panose="020F0502020204030204" pitchFamily="34" charset="0"/>
              </a:defRPr>
            </a:lvl2pPr>
            <a:lvl3pPr>
              <a:defRPr sz="1400">
                <a:solidFill>
                  <a:srgbClr val="58595B"/>
                </a:solidFill>
                <a:latin typeface="Calibri" panose="020F0502020204030204" pitchFamily="34" charset="0"/>
                <a:cs typeface="Calibri" panose="020F0502020204030204" pitchFamily="34" charset="0"/>
              </a:defRPr>
            </a:lvl3pPr>
            <a:lvl4pPr>
              <a:defRPr sz="1400">
                <a:solidFill>
                  <a:srgbClr val="58595B"/>
                </a:solidFill>
                <a:latin typeface="Calibri" panose="020F0502020204030204" pitchFamily="34" charset="0"/>
                <a:cs typeface="Calibri" panose="020F0502020204030204" pitchFamily="34" charset="0"/>
              </a:defRPr>
            </a:lvl4pPr>
            <a:lvl5pPr>
              <a:defRPr sz="1400">
                <a:solidFill>
                  <a:srgbClr val="58595B"/>
                </a:solidFill>
                <a:latin typeface="Calibri" panose="020F0502020204030204" pitchFamily="34" charset="0"/>
                <a:cs typeface="Calibri" panose="020F0502020204030204" pitchFamily="34" charset="0"/>
              </a:defRPr>
            </a:lvl5pPr>
          </a:lstStyle>
          <a:p>
            <a:pPr lvl="0"/>
            <a:r>
              <a:rPr lang="nl-NL"/>
              <a:t>Tekststijl van het model bewerken</a:t>
            </a:r>
          </a:p>
        </p:txBody>
      </p:sp>
      <p:sp>
        <p:nvSpPr>
          <p:cNvPr id="9" name="Tijdelijke aanduiding voor dianummer 6">
            <a:extLst>
              <a:ext uri="{FF2B5EF4-FFF2-40B4-BE49-F238E27FC236}">
                <a16:creationId xmlns:a16="http://schemas.microsoft.com/office/drawing/2014/main" id="{8A46BE24-CED3-4482-81AB-B9D6EC57F8BE}"/>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480697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lgemeen met afbeelding">
    <p:spTree>
      <p:nvGrpSpPr>
        <p:cNvPr id="1" name=""/>
        <p:cNvGrpSpPr/>
        <p:nvPr/>
      </p:nvGrpSpPr>
      <p:grpSpPr>
        <a:xfrm>
          <a:off x="0" y="0"/>
          <a:ext cx="0" cy="0"/>
          <a:chOff x="0" y="0"/>
          <a:chExt cx="0" cy="0"/>
        </a:xfrm>
      </p:grpSpPr>
      <p:sp>
        <p:nvSpPr>
          <p:cNvPr id="8" name="Tijdelijke aanduiding voor afbeelding 7">
            <a:extLst>
              <a:ext uri="{FF2B5EF4-FFF2-40B4-BE49-F238E27FC236}">
                <a16:creationId xmlns:a16="http://schemas.microsoft.com/office/drawing/2014/main" id="{27680045-D6AD-4AC7-8CD2-071C22C8D674}"/>
              </a:ext>
            </a:extLst>
          </p:cNvPr>
          <p:cNvSpPr>
            <a:spLocks noGrp="1"/>
          </p:cNvSpPr>
          <p:nvPr>
            <p:ph type="pic" sz="quarter" idx="11"/>
          </p:nvPr>
        </p:nvSpPr>
        <p:spPr>
          <a:xfrm>
            <a:off x="5988050" y="2091823"/>
            <a:ext cx="5105400" cy="3200401"/>
          </a:xfrm>
          <a:prstGeom prst="rect">
            <a:avLst/>
          </a:prstGeom>
        </p:spPr>
        <p:txBody>
          <a:bodyPr/>
          <a:lstStyle/>
          <a:p>
            <a:r>
              <a:rPr lang="nl-NL"/>
              <a:t>Klik op het pictogram als u een afbeelding wilt toevoegen</a:t>
            </a:r>
          </a:p>
        </p:txBody>
      </p:sp>
      <p:sp>
        <p:nvSpPr>
          <p:cNvPr id="9" name="Tijdelijke aanduiding voor tekst 7">
            <a:extLst>
              <a:ext uri="{FF2B5EF4-FFF2-40B4-BE49-F238E27FC236}">
                <a16:creationId xmlns:a16="http://schemas.microsoft.com/office/drawing/2014/main" id="{EA284B9E-A9DE-478E-93E5-4220A1145F5E}"/>
              </a:ext>
            </a:extLst>
          </p:cNvPr>
          <p:cNvSpPr>
            <a:spLocks noGrp="1"/>
          </p:cNvSpPr>
          <p:nvPr>
            <p:ph type="body" sz="quarter" idx="12" hasCustomPrompt="1"/>
          </p:nvPr>
        </p:nvSpPr>
        <p:spPr>
          <a:xfrm>
            <a:off x="425784" y="369176"/>
            <a:ext cx="10667666" cy="685800"/>
          </a:xfrm>
          <a:prstGeom prst="rect">
            <a:avLst/>
          </a:prstGeom>
        </p:spPr>
        <p:txBody>
          <a:bodyPr/>
          <a:lstStyle>
            <a:lvl1pPr>
              <a:defRPr sz="4000">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10" name="Tijdelijke aanduiding voor tekst 9">
            <a:extLst>
              <a:ext uri="{FF2B5EF4-FFF2-40B4-BE49-F238E27FC236}">
                <a16:creationId xmlns:a16="http://schemas.microsoft.com/office/drawing/2014/main" id="{27D1644D-C2C1-4462-9D04-333A34A77D99}"/>
              </a:ext>
            </a:extLst>
          </p:cNvPr>
          <p:cNvSpPr>
            <a:spLocks noGrp="1"/>
          </p:cNvSpPr>
          <p:nvPr>
            <p:ph type="body" sz="quarter" idx="13" hasCustomPrompt="1"/>
          </p:nvPr>
        </p:nvSpPr>
        <p:spPr>
          <a:xfrm>
            <a:off x="425784" y="1031875"/>
            <a:ext cx="10667666" cy="990600"/>
          </a:xfrm>
          <a:prstGeom prst="rect">
            <a:avLst/>
          </a:prstGeom>
        </p:spPr>
        <p:txBody>
          <a:bodyPr/>
          <a:lstStyle>
            <a:lvl1pPr>
              <a:defRPr sz="2400">
                <a:solidFill>
                  <a:srgbClr val="00849E"/>
                </a:solidFill>
                <a:latin typeface="Calibri" panose="020F0502020204030204" pitchFamily="34" charset="0"/>
                <a:cs typeface="Calibri" panose="020F0502020204030204" pitchFamily="34" charset="0"/>
              </a:defRPr>
            </a:lvl1pPr>
          </a:lstStyle>
          <a:p>
            <a:pPr lvl="0"/>
            <a:r>
              <a:rPr lang="nl-NL" dirty="0"/>
              <a:t>Subtitel</a:t>
            </a:r>
          </a:p>
        </p:txBody>
      </p:sp>
      <p:sp>
        <p:nvSpPr>
          <p:cNvPr id="11" name="Tijdelijke aanduiding voor tekst 11">
            <a:extLst>
              <a:ext uri="{FF2B5EF4-FFF2-40B4-BE49-F238E27FC236}">
                <a16:creationId xmlns:a16="http://schemas.microsoft.com/office/drawing/2014/main" id="{5F6CCCCB-D3EC-4DB0-AFE8-BC672B7BD649}"/>
              </a:ext>
            </a:extLst>
          </p:cNvPr>
          <p:cNvSpPr>
            <a:spLocks noGrp="1"/>
          </p:cNvSpPr>
          <p:nvPr>
            <p:ph type="body" sz="quarter" idx="14"/>
          </p:nvPr>
        </p:nvSpPr>
        <p:spPr>
          <a:xfrm>
            <a:off x="425450" y="2091824"/>
            <a:ext cx="5334000" cy="3200400"/>
          </a:xfrm>
          <a:prstGeom prst="rect">
            <a:avLst/>
          </a:prstGeom>
        </p:spPr>
        <p:txBody>
          <a:bodyPr/>
          <a:lstStyle>
            <a:lvl1pPr>
              <a:defRPr sz="2000">
                <a:solidFill>
                  <a:srgbClr val="58595B"/>
                </a:solidFill>
                <a:latin typeface="Calibri" panose="020F0502020204030204" pitchFamily="34" charset="0"/>
                <a:cs typeface="Calibri" panose="020F0502020204030204" pitchFamily="34" charset="0"/>
              </a:defRPr>
            </a:lvl1pPr>
            <a:lvl2pPr>
              <a:defRPr sz="1400">
                <a:solidFill>
                  <a:srgbClr val="58595B"/>
                </a:solidFill>
                <a:latin typeface="Calibri" panose="020F0502020204030204" pitchFamily="34" charset="0"/>
                <a:cs typeface="Calibri" panose="020F0502020204030204" pitchFamily="34" charset="0"/>
              </a:defRPr>
            </a:lvl2pPr>
            <a:lvl3pPr>
              <a:defRPr sz="1400">
                <a:solidFill>
                  <a:srgbClr val="58595B"/>
                </a:solidFill>
                <a:latin typeface="Calibri" panose="020F0502020204030204" pitchFamily="34" charset="0"/>
                <a:cs typeface="Calibri" panose="020F0502020204030204" pitchFamily="34" charset="0"/>
              </a:defRPr>
            </a:lvl3pPr>
            <a:lvl4pPr>
              <a:defRPr sz="1400">
                <a:solidFill>
                  <a:srgbClr val="58595B"/>
                </a:solidFill>
                <a:latin typeface="Calibri" panose="020F0502020204030204" pitchFamily="34" charset="0"/>
                <a:cs typeface="Calibri" panose="020F0502020204030204" pitchFamily="34" charset="0"/>
              </a:defRPr>
            </a:lvl4pPr>
            <a:lvl5pPr>
              <a:defRPr sz="1400">
                <a:solidFill>
                  <a:srgbClr val="58595B"/>
                </a:solidFill>
                <a:latin typeface="Calibri" panose="020F0502020204030204" pitchFamily="34" charset="0"/>
                <a:cs typeface="Calibri" panose="020F0502020204030204" pitchFamily="34" charset="0"/>
              </a:defRPr>
            </a:lvl5pPr>
          </a:lstStyle>
          <a:p>
            <a:pPr lvl="0"/>
            <a:r>
              <a:rPr lang="nl-NL"/>
              <a:t>Tekststijl van het model bewerken</a:t>
            </a:r>
          </a:p>
        </p:txBody>
      </p:sp>
      <p:sp>
        <p:nvSpPr>
          <p:cNvPr id="12" name="Tijdelijke aanduiding voor dianummer 6">
            <a:extLst>
              <a:ext uri="{FF2B5EF4-FFF2-40B4-BE49-F238E27FC236}">
                <a16:creationId xmlns:a16="http://schemas.microsoft.com/office/drawing/2014/main" id="{C0F9DDF4-A190-4537-A7C7-56A2751B7000}"/>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2541067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Algemeen_2 afbeeldingen">
    <p:spTree>
      <p:nvGrpSpPr>
        <p:cNvPr id="1" name=""/>
        <p:cNvGrpSpPr/>
        <p:nvPr/>
      </p:nvGrpSpPr>
      <p:grpSpPr>
        <a:xfrm>
          <a:off x="0" y="0"/>
          <a:ext cx="0" cy="0"/>
          <a:chOff x="0" y="0"/>
          <a:chExt cx="0" cy="0"/>
        </a:xfrm>
      </p:grpSpPr>
      <p:sp>
        <p:nvSpPr>
          <p:cNvPr id="11" name="Tijdelijke aanduiding voor tekst 7">
            <a:extLst>
              <a:ext uri="{FF2B5EF4-FFF2-40B4-BE49-F238E27FC236}">
                <a16:creationId xmlns:a16="http://schemas.microsoft.com/office/drawing/2014/main" id="{C030925E-01F7-42C4-9389-38AB79516A9D}"/>
              </a:ext>
            </a:extLst>
          </p:cNvPr>
          <p:cNvSpPr>
            <a:spLocks noGrp="1"/>
          </p:cNvSpPr>
          <p:nvPr>
            <p:ph type="body" sz="quarter" idx="13" hasCustomPrompt="1"/>
          </p:nvPr>
        </p:nvSpPr>
        <p:spPr>
          <a:xfrm>
            <a:off x="425783" y="369176"/>
            <a:ext cx="10658977" cy="685800"/>
          </a:xfrm>
          <a:prstGeom prst="rect">
            <a:avLst/>
          </a:prstGeom>
        </p:spPr>
        <p:txBody>
          <a:bodyPr/>
          <a:lstStyle>
            <a:lvl1pPr>
              <a:defRPr sz="4000">
                <a:solidFill>
                  <a:srgbClr val="58595B"/>
                </a:solidFill>
                <a:latin typeface="Calibri" panose="020F0502020204030204" pitchFamily="34" charset="0"/>
                <a:cs typeface="Calibri" panose="020F0502020204030204" pitchFamily="34" charset="0"/>
              </a:defRPr>
            </a:lvl1pPr>
          </a:lstStyle>
          <a:p>
            <a:pPr lvl="0"/>
            <a:r>
              <a:rPr lang="nl-NL" dirty="0"/>
              <a:t>Titel</a:t>
            </a:r>
          </a:p>
        </p:txBody>
      </p:sp>
      <p:sp>
        <p:nvSpPr>
          <p:cNvPr id="12" name="Tijdelijke aanduiding voor tekst 9">
            <a:extLst>
              <a:ext uri="{FF2B5EF4-FFF2-40B4-BE49-F238E27FC236}">
                <a16:creationId xmlns:a16="http://schemas.microsoft.com/office/drawing/2014/main" id="{D43A7886-2198-47CF-B2FD-277A16E14945}"/>
              </a:ext>
            </a:extLst>
          </p:cNvPr>
          <p:cNvSpPr>
            <a:spLocks noGrp="1"/>
          </p:cNvSpPr>
          <p:nvPr>
            <p:ph type="body" sz="quarter" idx="14" hasCustomPrompt="1"/>
          </p:nvPr>
        </p:nvSpPr>
        <p:spPr>
          <a:xfrm>
            <a:off x="425783" y="1031875"/>
            <a:ext cx="10658977" cy="990600"/>
          </a:xfrm>
          <a:prstGeom prst="rect">
            <a:avLst/>
          </a:prstGeom>
        </p:spPr>
        <p:txBody>
          <a:bodyPr/>
          <a:lstStyle>
            <a:lvl1pPr>
              <a:defRPr sz="2400">
                <a:solidFill>
                  <a:srgbClr val="00849E"/>
                </a:solidFill>
                <a:latin typeface="Calibri" panose="020F0502020204030204" pitchFamily="34" charset="0"/>
                <a:cs typeface="Calibri" panose="020F0502020204030204" pitchFamily="34" charset="0"/>
              </a:defRPr>
            </a:lvl1pPr>
          </a:lstStyle>
          <a:p>
            <a:pPr lvl="0"/>
            <a:r>
              <a:rPr lang="nl-NL" dirty="0"/>
              <a:t>Subtitel</a:t>
            </a:r>
          </a:p>
        </p:txBody>
      </p:sp>
      <p:sp>
        <p:nvSpPr>
          <p:cNvPr id="13" name="Tijdelijke aanduiding voor afbeelding 7">
            <a:extLst>
              <a:ext uri="{FF2B5EF4-FFF2-40B4-BE49-F238E27FC236}">
                <a16:creationId xmlns:a16="http://schemas.microsoft.com/office/drawing/2014/main" id="{F859298A-B8E4-41F5-BADE-5605298311DE}"/>
              </a:ext>
            </a:extLst>
          </p:cNvPr>
          <p:cNvSpPr>
            <a:spLocks noGrp="1"/>
          </p:cNvSpPr>
          <p:nvPr>
            <p:ph type="pic" sz="quarter" idx="11"/>
          </p:nvPr>
        </p:nvSpPr>
        <p:spPr>
          <a:xfrm>
            <a:off x="5988050" y="2091823"/>
            <a:ext cx="5105400" cy="3200401"/>
          </a:xfrm>
          <a:prstGeom prst="rect">
            <a:avLst/>
          </a:prstGeom>
        </p:spPr>
        <p:txBody>
          <a:bodyPr/>
          <a:lstStyle/>
          <a:p>
            <a:r>
              <a:rPr lang="nl-NL"/>
              <a:t>Klik op het pictogram als u een afbeelding wilt toevoegen</a:t>
            </a:r>
          </a:p>
        </p:txBody>
      </p:sp>
      <p:sp>
        <p:nvSpPr>
          <p:cNvPr id="14" name="Tijdelijke aanduiding voor afbeelding 7">
            <a:extLst>
              <a:ext uri="{FF2B5EF4-FFF2-40B4-BE49-F238E27FC236}">
                <a16:creationId xmlns:a16="http://schemas.microsoft.com/office/drawing/2014/main" id="{9FF82CAD-267B-4567-8FD4-80E499567BF2}"/>
              </a:ext>
            </a:extLst>
          </p:cNvPr>
          <p:cNvSpPr>
            <a:spLocks noGrp="1"/>
          </p:cNvSpPr>
          <p:nvPr>
            <p:ph type="pic" sz="quarter" idx="15"/>
          </p:nvPr>
        </p:nvSpPr>
        <p:spPr>
          <a:xfrm>
            <a:off x="425450" y="2091822"/>
            <a:ext cx="5105400" cy="3200401"/>
          </a:xfrm>
          <a:prstGeom prst="rect">
            <a:avLst/>
          </a:prstGeom>
        </p:spPr>
        <p:txBody>
          <a:bodyPr/>
          <a:lstStyle/>
          <a:p>
            <a:r>
              <a:rPr lang="nl-NL"/>
              <a:t>Klik op het pictogram als u een afbeelding wilt toevoegen</a:t>
            </a:r>
          </a:p>
        </p:txBody>
      </p:sp>
      <p:sp>
        <p:nvSpPr>
          <p:cNvPr id="8" name="Tijdelijke aanduiding voor dianummer 6">
            <a:extLst>
              <a:ext uri="{FF2B5EF4-FFF2-40B4-BE49-F238E27FC236}">
                <a16:creationId xmlns:a16="http://schemas.microsoft.com/office/drawing/2014/main" id="{E662FA3B-066A-41D1-BAD8-ABFB7370649D}"/>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242943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6.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38.xml"/><Relationship Id="rId7" Type="http://schemas.openxmlformats.org/officeDocument/2006/relationships/theme" Target="../theme/theme3.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10" Type="http://schemas.openxmlformats.org/officeDocument/2006/relationships/image" Target="../media/image20.jpeg"/><Relationship Id="rId4" Type="http://schemas.openxmlformats.org/officeDocument/2006/relationships/slideLayout" Target="../slideLayouts/slideLayout39.xml"/><Relationship Id="rId9" Type="http://schemas.openxmlformats.org/officeDocument/2006/relationships/image" Target="../media/image1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05259020-9C17-4054-AA7D-E0C0E88F46C4}"/>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0102850" y="5959682"/>
            <a:ext cx="967796" cy="376197"/>
          </a:xfrm>
          <a:prstGeom prst="rect">
            <a:avLst/>
          </a:prstGeom>
        </p:spPr>
      </p:pic>
      <p:sp>
        <p:nvSpPr>
          <p:cNvPr id="5" name="Tijdelijke aanduiding voor tekst 25">
            <a:extLst>
              <a:ext uri="{FF2B5EF4-FFF2-40B4-BE49-F238E27FC236}">
                <a16:creationId xmlns:a16="http://schemas.microsoft.com/office/drawing/2014/main" id="{2B4CDC4C-A819-489F-9E83-A87528127D80}"/>
              </a:ext>
            </a:extLst>
          </p:cNvPr>
          <p:cNvSpPr txBox="1">
            <a:spLocks/>
          </p:cNvSpPr>
          <p:nvPr userDrawn="1"/>
        </p:nvSpPr>
        <p:spPr>
          <a:xfrm>
            <a:off x="500063" y="5527675"/>
            <a:ext cx="3354387" cy="381000"/>
          </a:xfrm>
          <a:prstGeom prst="rect">
            <a:avLst/>
          </a:prstGeom>
        </p:spPr>
        <p:txBody>
          <a:bodyPr/>
          <a:lstStyle>
            <a:lvl1pPr marL="0" eaLnBrk="1" hangingPunct="1">
              <a:defRPr>
                <a:solidFill>
                  <a:schemeClr val="bg1"/>
                </a:solidFill>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r>
              <a:rPr lang="nl-NL" kern="0"/>
              <a:t>DD/MM/JJ</a:t>
            </a:r>
          </a:p>
        </p:txBody>
      </p:sp>
      <p:sp>
        <p:nvSpPr>
          <p:cNvPr id="6" name="Tijdelijke aanduiding voor datum 5">
            <a:extLst>
              <a:ext uri="{FF2B5EF4-FFF2-40B4-BE49-F238E27FC236}">
                <a16:creationId xmlns:a16="http://schemas.microsoft.com/office/drawing/2014/main" id="{0C625F34-5B70-4A1F-A695-1150EAD4E508}"/>
              </a:ext>
            </a:extLst>
          </p:cNvPr>
          <p:cNvSpPr>
            <a:spLocks noGrp="1"/>
          </p:cNvSpPr>
          <p:nvPr>
            <p:ph type="dt" sz="half" idx="2"/>
          </p:nvPr>
        </p:nvSpPr>
        <p:spPr>
          <a:xfrm>
            <a:off x="792163" y="6008688"/>
            <a:ext cx="2590800" cy="346075"/>
          </a:xfrm>
          <a:prstGeom prst="rect">
            <a:avLst/>
          </a:prstGeom>
        </p:spPr>
        <p:txBody>
          <a:bodyPr vert="horz" lIns="91440" tIns="45720" rIns="91440" bIns="45720" rtlCol="0" anchor="ctr"/>
          <a:lstStyle>
            <a:lvl1pPr algn="l">
              <a:defRPr sz="1200">
                <a:solidFill>
                  <a:schemeClr val="tx1">
                    <a:tint val="75000"/>
                  </a:schemeClr>
                </a:solidFill>
              </a:defRPr>
            </a:lvl1pPr>
          </a:lstStyle>
          <a:p>
            <a:fld id="{52685D99-2AA5-4816-A0F0-C4F65762DF7A}" type="datetime1">
              <a:rPr lang="nl-NL" smtClean="0"/>
              <a:t>19-3-2024</a:t>
            </a:fld>
            <a:endParaRPr lang="nl-NL"/>
          </a:p>
        </p:txBody>
      </p:sp>
      <p:sp>
        <p:nvSpPr>
          <p:cNvPr id="7" name="Tijdelijke aanduiding voor dianummer 6">
            <a:extLst>
              <a:ext uri="{FF2B5EF4-FFF2-40B4-BE49-F238E27FC236}">
                <a16:creationId xmlns:a16="http://schemas.microsoft.com/office/drawing/2014/main" id="{16855764-F3F0-46E8-83E9-72F0CE6D33F8}"/>
              </a:ext>
            </a:extLst>
          </p:cNvPr>
          <p:cNvSpPr>
            <a:spLocks noGrp="1"/>
          </p:cNvSpPr>
          <p:nvPr>
            <p:ph type="sldNum" sz="quarter" idx="4"/>
          </p:nvPr>
        </p:nvSpPr>
        <p:spPr>
          <a:xfrm>
            <a:off x="425450" y="6008687"/>
            <a:ext cx="609600" cy="346075"/>
          </a:xfrm>
          <a:prstGeom prst="rect">
            <a:avLst/>
          </a:prstGeom>
        </p:spPr>
        <p:txBody>
          <a:bodyPr vert="horz" lIns="91440" tIns="45720" rIns="91440" bIns="45720" rtlCol="0" anchor="ctr"/>
          <a:lstStyle>
            <a:lvl1pPr algn="l">
              <a:defRPr sz="900" b="1">
                <a:solidFill>
                  <a:schemeClr val="tx1">
                    <a:tint val="75000"/>
                  </a:schemeClr>
                </a:solidFill>
              </a:defRPr>
            </a:lvl1pPr>
          </a:lstStyle>
          <a:p>
            <a:fld id="{DEA48755-53D4-44E1-85A2-5F5774932B7A}" type="slidenum">
              <a:rPr lang="nl-NL" smtClean="0"/>
              <a:pPr/>
              <a:t>‹nr.›</a:t>
            </a:fld>
            <a:endParaRPr lang="nl-NL"/>
          </a:p>
        </p:txBody>
      </p:sp>
    </p:spTree>
    <p:extLst>
      <p:ext uri="{BB962C8B-B14F-4D97-AF65-F5344CB8AC3E}">
        <p14:creationId xmlns:p14="http://schemas.microsoft.com/office/powerpoint/2010/main" val="3301599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9" r:id="rId4"/>
    <p:sldLayoutId id="2147483670" r:id="rId5"/>
    <p:sldLayoutId id="2147483671" r:id="rId6"/>
    <p:sldLayoutId id="2147483675" r:id="rId7"/>
    <p:sldLayoutId id="2147483683" r:id="rId8"/>
    <p:sldLayoutId id="2147483684" r:id="rId9"/>
    <p:sldLayoutId id="2147483676" r:id="rId10"/>
    <p:sldLayoutId id="2147483704" r:id="rId11"/>
    <p:sldLayoutId id="2147483677" r:id="rId12"/>
    <p:sldLayoutId id="2147483678" r:id="rId13"/>
    <p:sldLayoutId id="2147483679" r:id="rId14"/>
    <p:sldLayoutId id="2147483680" r:id="rId15"/>
    <p:sldLayoutId id="2147483681" r:id="rId16"/>
    <p:sldLayoutId id="2147483682" r:id="rId17"/>
    <p:sldLayoutId id="2147483702" r:id="rId18"/>
    <p:sldLayoutId id="2147483703" r:id="rId19"/>
    <p:sldLayoutId id="2147483687" r:id="rId20"/>
    <p:sldLayoutId id="2147483688" r:id="rId21"/>
    <p:sldLayoutId id="2147483714" r:id="rId22"/>
    <p:sldLayoutId id="2147483727" r:id="rId23"/>
    <p:sldLayoutId id="2147483728" r:id="rId24"/>
  </p:sldLayoutIdLst>
  <p:hf hdr="0" ftr="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59636"/>
            <a:ext cx="11518900" cy="531275"/>
          </a:xfrm>
          <a:prstGeom prst="rect">
            <a:avLst/>
          </a:prstGeom>
        </p:spPr>
        <p:txBody>
          <a:bodyPr vert="horz" lIns="91440" tIns="45720" rIns="91440" bIns="45720" rtlCol="0" anchor="ctr">
            <a:noAutofit/>
          </a:bodyPr>
          <a:lstStyle/>
          <a:p>
            <a:r>
              <a:rPr lang="nl-NL" dirty="0"/>
              <a:t>Klik om de stijl te bewerken</a:t>
            </a:r>
            <a:endParaRPr lang="en-US" dirty="0"/>
          </a:p>
        </p:txBody>
      </p:sp>
      <p:sp>
        <p:nvSpPr>
          <p:cNvPr id="3" name="Text Placeholder 2"/>
          <p:cNvSpPr>
            <a:spLocks noGrp="1"/>
          </p:cNvSpPr>
          <p:nvPr>
            <p:ph type="body" idx="1"/>
          </p:nvPr>
        </p:nvSpPr>
        <p:spPr>
          <a:xfrm>
            <a:off x="575945" y="1131584"/>
            <a:ext cx="9599083" cy="4628392"/>
          </a:xfrm>
          <a:prstGeom prst="rect">
            <a:avLst/>
          </a:prstGeom>
          <a:ln>
            <a:noFill/>
          </a:ln>
        </p:spPr>
        <p:style>
          <a:lnRef idx="2">
            <a:schemeClr val="accent1"/>
          </a:lnRef>
          <a:fillRef idx="1">
            <a:schemeClr val="lt1"/>
          </a:fillRef>
          <a:effectRef idx="0">
            <a:schemeClr val="accent1"/>
          </a:effectRef>
          <a:fontRef idx="none"/>
        </p:style>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en-US" dirty="0"/>
          </a:p>
        </p:txBody>
      </p:sp>
      <p:sp>
        <p:nvSpPr>
          <p:cNvPr id="1028" name="Shape 33"/>
          <p:cNvSpPr>
            <a:spLocks noChangeShapeType="1"/>
          </p:cNvSpPr>
          <p:nvPr/>
        </p:nvSpPr>
        <p:spPr bwMode="auto">
          <a:xfrm>
            <a:off x="0" y="927479"/>
            <a:ext cx="11518900" cy="0"/>
          </a:xfrm>
          <a:prstGeom prst="line">
            <a:avLst/>
          </a:prstGeom>
          <a:noFill/>
          <a:ln w="19050">
            <a:solidFill>
              <a:schemeClr val="accent1"/>
            </a:solidFill>
            <a:miter lim="400000"/>
            <a:headEnd/>
            <a:tailEnd/>
          </a:ln>
          <a:extLst>
            <a:ext uri="{909E8E84-426E-40DD-AFC4-6F175D3DCCD1}">
              <a14:hiddenFill xmlns:a14="http://schemas.microsoft.com/office/drawing/2010/main">
                <a:noFill/>
              </a14:hiddenFill>
            </a:ext>
          </a:extLst>
        </p:spPr>
        <p:txBody>
          <a:bodyPr lIns="0" tIns="0" rIns="0" bIns="0" anchor="ctr"/>
          <a:lstStyle/>
          <a:p>
            <a:endParaRPr lang="nl-NL" sz="1701"/>
          </a:p>
        </p:txBody>
      </p:sp>
      <p:pic>
        <p:nvPicPr>
          <p:cNvPr id="1029" name="Afbeelding 3" descr="FoV-logo-rgb.pn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113609" y="5829012"/>
            <a:ext cx="3291685" cy="61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81104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hdr="0" ftr="0" dt="0"/>
  <p:txStyles>
    <p:titleStyle>
      <a:lvl1pPr algn="ctr" rtl="0" eaLnBrk="0" fontAlgn="base" hangingPunct="0">
        <a:spcBef>
          <a:spcPct val="0"/>
        </a:spcBef>
        <a:spcAft>
          <a:spcPct val="0"/>
        </a:spcAft>
        <a:defRPr sz="4346" kern="1200" spc="-94">
          <a:solidFill>
            <a:schemeClr val="tx2"/>
          </a:solidFill>
          <a:latin typeface="Open Sans"/>
          <a:ea typeface="Open Sans"/>
          <a:cs typeface="Open Sans"/>
        </a:defRPr>
      </a:lvl1pPr>
      <a:lvl2pPr algn="ctr" rtl="0" eaLnBrk="0" fontAlgn="base" hangingPunct="0">
        <a:spcBef>
          <a:spcPct val="0"/>
        </a:spcBef>
        <a:spcAft>
          <a:spcPct val="0"/>
        </a:spcAft>
        <a:defRPr sz="4346">
          <a:solidFill>
            <a:schemeClr val="tx2"/>
          </a:solidFill>
          <a:latin typeface="Open Sans"/>
          <a:ea typeface="Open Sans"/>
          <a:cs typeface="Open Sans"/>
        </a:defRPr>
      </a:lvl2pPr>
      <a:lvl3pPr algn="ctr" rtl="0" eaLnBrk="0" fontAlgn="base" hangingPunct="0">
        <a:spcBef>
          <a:spcPct val="0"/>
        </a:spcBef>
        <a:spcAft>
          <a:spcPct val="0"/>
        </a:spcAft>
        <a:defRPr sz="4346">
          <a:solidFill>
            <a:schemeClr val="tx2"/>
          </a:solidFill>
          <a:latin typeface="Open Sans"/>
          <a:ea typeface="Open Sans"/>
          <a:cs typeface="Open Sans"/>
        </a:defRPr>
      </a:lvl3pPr>
      <a:lvl4pPr algn="ctr" rtl="0" eaLnBrk="0" fontAlgn="base" hangingPunct="0">
        <a:spcBef>
          <a:spcPct val="0"/>
        </a:spcBef>
        <a:spcAft>
          <a:spcPct val="0"/>
        </a:spcAft>
        <a:defRPr sz="4346">
          <a:solidFill>
            <a:schemeClr val="tx2"/>
          </a:solidFill>
          <a:latin typeface="Open Sans"/>
          <a:ea typeface="Open Sans"/>
          <a:cs typeface="Open Sans"/>
        </a:defRPr>
      </a:lvl4pPr>
      <a:lvl5pPr algn="ctr" rtl="0" eaLnBrk="0" fontAlgn="base" hangingPunct="0">
        <a:spcBef>
          <a:spcPct val="0"/>
        </a:spcBef>
        <a:spcAft>
          <a:spcPct val="0"/>
        </a:spcAft>
        <a:defRPr sz="4346">
          <a:solidFill>
            <a:schemeClr val="tx2"/>
          </a:solidFill>
          <a:latin typeface="Open Sans"/>
          <a:ea typeface="Open Sans"/>
          <a:cs typeface="Open Sans"/>
        </a:defRPr>
      </a:lvl5pPr>
      <a:lvl6pPr marL="431963" algn="ctr" rtl="0" fontAlgn="base">
        <a:spcBef>
          <a:spcPct val="0"/>
        </a:spcBef>
        <a:spcAft>
          <a:spcPct val="0"/>
        </a:spcAft>
        <a:defRPr sz="4346">
          <a:solidFill>
            <a:schemeClr val="tx2"/>
          </a:solidFill>
          <a:latin typeface="Open Sans"/>
          <a:ea typeface="Open Sans"/>
          <a:cs typeface="Open Sans"/>
        </a:defRPr>
      </a:lvl6pPr>
      <a:lvl7pPr marL="863925" algn="ctr" rtl="0" fontAlgn="base">
        <a:spcBef>
          <a:spcPct val="0"/>
        </a:spcBef>
        <a:spcAft>
          <a:spcPct val="0"/>
        </a:spcAft>
        <a:defRPr sz="4346">
          <a:solidFill>
            <a:schemeClr val="tx2"/>
          </a:solidFill>
          <a:latin typeface="Open Sans"/>
          <a:ea typeface="Open Sans"/>
          <a:cs typeface="Open Sans"/>
        </a:defRPr>
      </a:lvl7pPr>
      <a:lvl8pPr marL="1295888" algn="ctr" rtl="0" fontAlgn="base">
        <a:spcBef>
          <a:spcPct val="0"/>
        </a:spcBef>
        <a:spcAft>
          <a:spcPct val="0"/>
        </a:spcAft>
        <a:defRPr sz="4346">
          <a:solidFill>
            <a:schemeClr val="tx2"/>
          </a:solidFill>
          <a:latin typeface="Open Sans"/>
          <a:ea typeface="Open Sans"/>
          <a:cs typeface="Open Sans"/>
        </a:defRPr>
      </a:lvl8pPr>
      <a:lvl9pPr marL="1727850" algn="ctr" rtl="0" fontAlgn="base">
        <a:spcBef>
          <a:spcPct val="0"/>
        </a:spcBef>
        <a:spcAft>
          <a:spcPct val="0"/>
        </a:spcAft>
        <a:defRPr sz="4346">
          <a:solidFill>
            <a:schemeClr val="tx2"/>
          </a:solidFill>
          <a:latin typeface="Open Sans"/>
          <a:ea typeface="Open Sans"/>
          <a:cs typeface="Open Sans"/>
        </a:defRPr>
      </a:lvl9pPr>
    </p:titleStyle>
    <p:bodyStyle>
      <a:lvl1pPr marL="323972" indent="-215981" algn="l" rtl="0" eaLnBrk="0" fontAlgn="base" hangingPunct="0">
        <a:spcBef>
          <a:spcPct val="20000"/>
        </a:spcBef>
        <a:spcAft>
          <a:spcPct val="0"/>
        </a:spcAft>
        <a:buClr>
          <a:schemeClr val="accent1"/>
        </a:buClr>
        <a:buFont typeface="Arial" panose="020B0604020202020204" pitchFamily="34" charset="0"/>
        <a:buChar char="•"/>
        <a:defRPr sz="2079" kern="1200">
          <a:solidFill>
            <a:schemeClr val="tx1"/>
          </a:solidFill>
          <a:latin typeface="Open Sans"/>
          <a:ea typeface="Open Sans"/>
          <a:cs typeface="Open Sans"/>
        </a:defRPr>
      </a:lvl1pPr>
      <a:lvl2pPr marL="604448" indent="-215981" algn="l" rtl="0" eaLnBrk="0" fontAlgn="base" hangingPunct="0">
        <a:spcBef>
          <a:spcPct val="20000"/>
        </a:spcBef>
        <a:spcAft>
          <a:spcPct val="0"/>
        </a:spcAft>
        <a:buClr>
          <a:schemeClr val="accent2"/>
        </a:buClr>
        <a:buFont typeface="Arial" panose="020B0604020202020204" pitchFamily="34" charset="0"/>
        <a:buChar char="•"/>
        <a:defRPr sz="1890" kern="1200">
          <a:solidFill>
            <a:schemeClr val="tx1"/>
          </a:solidFill>
          <a:latin typeface="Open Sans"/>
          <a:ea typeface="Open Sans"/>
          <a:cs typeface="Open Sans"/>
        </a:defRPr>
      </a:lvl2pPr>
      <a:lvl3pPr marL="949418" indent="-215981" algn="l" rtl="0" eaLnBrk="0" fontAlgn="base" hangingPunct="0">
        <a:spcBef>
          <a:spcPct val="20000"/>
        </a:spcBef>
        <a:spcAft>
          <a:spcPct val="0"/>
        </a:spcAft>
        <a:buClr>
          <a:srgbClr val="D9C756"/>
        </a:buClr>
        <a:buFont typeface="Arial" panose="020B0604020202020204" pitchFamily="34" charset="0"/>
        <a:buChar char="•"/>
        <a:defRPr kern="1200">
          <a:solidFill>
            <a:schemeClr val="tx1"/>
          </a:solidFill>
          <a:latin typeface="Open Sans"/>
          <a:ea typeface="Open Sans"/>
          <a:cs typeface="Open Sans"/>
        </a:defRPr>
      </a:lvl3pPr>
      <a:lvl4pPr marL="1208895" indent="-215981" algn="l" rtl="0" eaLnBrk="0" fontAlgn="base" hangingPunct="0">
        <a:spcBef>
          <a:spcPct val="20000"/>
        </a:spcBef>
        <a:spcAft>
          <a:spcPct val="0"/>
        </a:spcAft>
        <a:buClr>
          <a:srgbClr val="E56A54"/>
        </a:buClr>
        <a:buFont typeface="Arial" panose="020B0604020202020204" pitchFamily="34" charset="0"/>
        <a:buChar char="•"/>
        <a:defRPr sz="1512" kern="1200">
          <a:solidFill>
            <a:schemeClr val="tx1"/>
          </a:solidFill>
          <a:latin typeface="Open Sans"/>
          <a:ea typeface="Open Sans"/>
          <a:cs typeface="Open Sans"/>
        </a:defRPr>
      </a:lvl4pPr>
      <a:lvl5pPr marL="1468373" indent="-215981" algn="l" rtl="0" eaLnBrk="0" fontAlgn="base" hangingPunct="0">
        <a:spcBef>
          <a:spcPct val="20000"/>
        </a:spcBef>
        <a:spcAft>
          <a:spcPct val="0"/>
        </a:spcAft>
        <a:buClr>
          <a:srgbClr val="FFFFFF"/>
        </a:buClr>
        <a:buFont typeface="Arial" panose="020B0604020202020204" pitchFamily="34" charset="0"/>
        <a:buChar char="•"/>
        <a:defRPr sz="1323" kern="1200">
          <a:solidFill>
            <a:schemeClr val="tx1"/>
          </a:solidFill>
          <a:latin typeface="Open Sans"/>
          <a:ea typeface="Open Sans"/>
          <a:cs typeface="Open Sans"/>
        </a:defRPr>
      </a:lvl5pPr>
      <a:lvl6pPr marL="1641458" indent="-172785" algn="l" defTabSz="863925" rtl="0" eaLnBrk="1" latinLnBrk="0" hangingPunct="1">
        <a:spcBef>
          <a:spcPct val="20000"/>
        </a:spcBef>
        <a:buClr>
          <a:schemeClr val="accent1"/>
        </a:buClr>
        <a:buFont typeface="Arial" pitchFamily="34" charset="0"/>
        <a:buChar char="•"/>
        <a:defRPr sz="1323" kern="1200" baseline="0">
          <a:solidFill>
            <a:schemeClr val="tx1"/>
          </a:solidFill>
          <a:latin typeface="+mn-lt"/>
          <a:ea typeface="+mn-ea"/>
          <a:cs typeface="+mn-cs"/>
        </a:defRPr>
      </a:lvl6pPr>
      <a:lvl7pPr marL="1814243" indent="-172785" algn="l" defTabSz="863925" rtl="0" eaLnBrk="1" latinLnBrk="0" hangingPunct="1">
        <a:spcBef>
          <a:spcPct val="20000"/>
        </a:spcBef>
        <a:buClr>
          <a:schemeClr val="accent2"/>
        </a:buClr>
        <a:buFont typeface="Arial" pitchFamily="34" charset="0"/>
        <a:buChar char="•"/>
        <a:defRPr sz="1323" kern="1200">
          <a:solidFill>
            <a:schemeClr val="tx1"/>
          </a:solidFill>
          <a:latin typeface="+mn-lt"/>
          <a:ea typeface="+mn-ea"/>
          <a:cs typeface="+mn-cs"/>
        </a:defRPr>
      </a:lvl7pPr>
      <a:lvl8pPr marL="1987028" indent="-172785" algn="l" defTabSz="863925" rtl="0" eaLnBrk="1" latinLnBrk="0" hangingPunct="1">
        <a:spcBef>
          <a:spcPct val="20000"/>
        </a:spcBef>
        <a:buClr>
          <a:schemeClr val="accent3"/>
        </a:buClr>
        <a:buFont typeface="Arial" pitchFamily="34" charset="0"/>
        <a:buChar char="•"/>
        <a:defRPr sz="1323" kern="1200">
          <a:solidFill>
            <a:schemeClr val="tx1"/>
          </a:solidFill>
          <a:latin typeface="+mn-lt"/>
          <a:ea typeface="+mn-ea"/>
          <a:cs typeface="+mn-cs"/>
        </a:defRPr>
      </a:lvl8pPr>
      <a:lvl9pPr marL="2159813" indent="-172785" algn="l" defTabSz="863925" rtl="0" eaLnBrk="1" latinLnBrk="0" hangingPunct="1">
        <a:spcBef>
          <a:spcPct val="20000"/>
        </a:spcBef>
        <a:buClr>
          <a:schemeClr val="accent4"/>
        </a:buClr>
        <a:buFont typeface="Arial" pitchFamily="34" charset="0"/>
        <a:buChar char="•"/>
        <a:defRPr sz="1323" kern="1200">
          <a:solidFill>
            <a:schemeClr val="tx1"/>
          </a:solidFill>
          <a:latin typeface="+mn-lt"/>
          <a:ea typeface="+mn-ea"/>
          <a:cs typeface="+mn-cs"/>
        </a:defRPr>
      </a:lvl9pPr>
    </p:bodyStyle>
    <p:otherStyle>
      <a:defPPr>
        <a:defRPr lang="en-US"/>
      </a:defPPr>
      <a:lvl1pPr marL="0" algn="l" defTabSz="863925" rtl="0" eaLnBrk="1" latinLnBrk="0" hangingPunct="1">
        <a:defRPr sz="1701" kern="1200">
          <a:solidFill>
            <a:schemeClr val="tx1"/>
          </a:solidFill>
          <a:latin typeface="+mn-lt"/>
          <a:ea typeface="+mn-ea"/>
          <a:cs typeface="+mn-cs"/>
        </a:defRPr>
      </a:lvl1pPr>
      <a:lvl2pPr marL="431963" algn="l" defTabSz="863925" rtl="0" eaLnBrk="1" latinLnBrk="0" hangingPunct="1">
        <a:defRPr sz="1701" kern="1200">
          <a:solidFill>
            <a:schemeClr val="tx1"/>
          </a:solidFill>
          <a:latin typeface="+mn-lt"/>
          <a:ea typeface="+mn-ea"/>
          <a:cs typeface="+mn-cs"/>
        </a:defRPr>
      </a:lvl2pPr>
      <a:lvl3pPr marL="863925" algn="l" defTabSz="863925" rtl="0" eaLnBrk="1" latinLnBrk="0" hangingPunct="1">
        <a:defRPr sz="1701" kern="1200">
          <a:solidFill>
            <a:schemeClr val="tx1"/>
          </a:solidFill>
          <a:latin typeface="+mn-lt"/>
          <a:ea typeface="+mn-ea"/>
          <a:cs typeface="+mn-cs"/>
        </a:defRPr>
      </a:lvl3pPr>
      <a:lvl4pPr marL="1295888" algn="l" defTabSz="863925" rtl="0" eaLnBrk="1" latinLnBrk="0" hangingPunct="1">
        <a:defRPr sz="1701" kern="1200">
          <a:solidFill>
            <a:schemeClr val="tx1"/>
          </a:solidFill>
          <a:latin typeface="+mn-lt"/>
          <a:ea typeface="+mn-ea"/>
          <a:cs typeface="+mn-cs"/>
        </a:defRPr>
      </a:lvl4pPr>
      <a:lvl5pPr marL="1727850" algn="l" defTabSz="863925" rtl="0" eaLnBrk="1" latinLnBrk="0" hangingPunct="1">
        <a:defRPr sz="1701" kern="1200">
          <a:solidFill>
            <a:schemeClr val="tx1"/>
          </a:solidFill>
          <a:latin typeface="+mn-lt"/>
          <a:ea typeface="+mn-ea"/>
          <a:cs typeface="+mn-cs"/>
        </a:defRPr>
      </a:lvl5pPr>
      <a:lvl6pPr marL="2159813" algn="l" defTabSz="863925" rtl="0" eaLnBrk="1" latinLnBrk="0" hangingPunct="1">
        <a:defRPr sz="1701" kern="1200">
          <a:solidFill>
            <a:schemeClr val="tx1"/>
          </a:solidFill>
          <a:latin typeface="+mn-lt"/>
          <a:ea typeface="+mn-ea"/>
          <a:cs typeface="+mn-cs"/>
        </a:defRPr>
      </a:lvl6pPr>
      <a:lvl7pPr marL="2591775" algn="l" defTabSz="863925" rtl="0" eaLnBrk="1" latinLnBrk="0" hangingPunct="1">
        <a:defRPr sz="1701" kern="1200">
          <a:solidFill>
            <a:schemeClr val="tx1"/>
          </a:solidFill>
          <a:latin typeface="+mn-lt"/>
          <a:ea typeface="+mn-ea"/>
          <a:cs typeface="+mn-cs"/>
        </a:defRPr>
      </a:lvl7pPr>
      <a:lvl8pPr marL="3023738" algn="l" defTabSz="863925" rtl="0" eaLnBrk="1" latinLnBrk="0" hangingPunct="1">
        <a:defRPr sz="1701" kern="1200">
          <a:solidFill>
            <a:schemeClr val="tx1"/>
          </a:solidFill>
          <a:latin typeface="+mn-lt"/>
          <a:ea typeface="+mn-ea"/>
          <a:cs typeface="+mn-cs"/>
        </a:defRPr>
      </a:lvl8pPr>
      <a:lvl9pPr marL="3455700" algn="l" defTabSz="863925" rtl="0" eaLnBrk="1" latinLnBrk="0" hangingPunct="1">
        <a:defRPr sz="170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8661174" y="178593"/>
            <a:ext cx="2459765" cy="59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4"/>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315971" y="246128"/>
            <a:ext cx="979906" cy="21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0653283"/>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Lst>
  <p:txStyles>
    <p:titleStyle>
      <a:lvl1pPr algn="ctr" rtl="0" eaLnBrk="0" fontAlgn="base" hangingPunct="0">
        <a:spcBef>
          <a:spcPct val="0"/>
        </a:spcBef>
        <a:spcAft>
          <a:spcPct val="0"/>
        </a:spcAft>
        <a:defRPr sz="4160" kern="1200">
          <a:solidFill>
            <a:schemeClr val="tx1"/>
          </a:solidFill>
          <a:latin typeface="+mj-lt"/>
          <a:ea typeface="+mj-ea"/>
          <a:cs typeface="+mj-cs"/>
        </a:defRPr>
      </a:lvl1pPr>
      <a:lvl2pPr algn="ctr" rtl="0" eaLnBrk="0" fontAlgn="base" hangingPunct="0">
        <a:spcBef>
          <a:spcPct val="0"/>
        </a:spcBef>
        <a:spcAft>
          <a:spcPct val="0"/>
        </a:spcAft>
        <a:defRPr sz="4160">
          <a:solidFill>
            <a:schemeClr val="tx1"/>
          </a:solidFill>
          <a:latin typeface="Verdana" pitchFamily="34" charset="0"/>
        </a:defRPr>
      </a:lvl2pPr>
      <a:lvl3pPr algn="ctr" rtl="0" eaLnBrk="0" fontAlgn="base" hangingPunct="0">
        <a:spcBef>
          <a:spcPct val="0"/>
        </a:spcBef>
        <a:spcAft>
          <a:spcPct val="0"/>
        </a:spcAft>
        <a:defRPr sz="4160">
          <a:solidFill>
            <a:schemeClr val="tx1"/>
          </a:solidFill>
          <a:latin typeface="Verdana" pitchFamily="34" charset="0"/>
        </a:defRPr>
      </a:lvl3pPr>
      <a:lvl4pPr algn="ctr" rtl="0" eaLnBrk="0" fontAlgn="base" hangingPunct="0">
        <a:spcBef>
          <a:spcPct val="0"/>
        </a:spcBef>
        <a:spcAft>
          <a:spcPct val="0"/>
        </a:spcAft>
        <a:defRPr sz="4160">
          <a:solidFill>
            <a:schemeClr val="tx1"/>
          </a:solidFill>
          <a:latin typeface="Verdana" pitchFamily="34" charset="0"/>
        </a:defRPr>
      </a:lvl4pPr>
      <a:lvl5pPr algn="ctr" rtl="0" eaLnBrk="0" fontAlgn="base" hangingPunct="0">
        <a:spcBef>
          <a:spcPct val="0"/>
        </a:spcBef>
        <a:spcAft>
          <a:spcPct val="0"/>
        </a:spcAft>
        <a:defRPr sz="4160">
          <a:solidFill>
            <a:schemeClr val="tx1"/>
          </a:solidFill>
          <a:latin typeface="Verdana" pitchFamily="34" charset="0"/>
        </a:defRPr>
      </a:lvl5pPr>
      <a:lvl6pPr marL="432237" algn="ctr" rtl="0" fontAlgn="base">
        <a:spcBef>
          <a:spcPct val="0"/>
        </a:spcBef>
        <a:spcAft>
          <a:spcPct val="0"/>
        </a:spcAft>
        <a:defRPr sz="4160">
          <a:solidFill>
            <a:schemeClr val="tx1"/>
          </a:solidFill>
          <a:latin typeface="Verdana" pitchFamily="34" charset="0"/>
        </a:defRPr>
      </a:lvl6pPr>
      <a:lvl7pPr marL="864474" algn="ctr" rtl="0" fontAlgn="base">
        <a:spcBef>
          <a:spcPct val="0"/>
        </a:spcBef>
        <a:spcAft>
          <a:spcPct val="0"/>
        </a:spcAft>
        <a:defRPr sz="4160">
          <a:solidFill>
            <a:schemeClr val="tx1"/>
          </a:solidFill>
          <a:latin typeface="Verdana" pitchFamily="34" charset="0"/>
        </a:defRPr>
      </a:lvl7pPr>
      <a:lvl8pPr marL="1296711" algn="ctr" rtl="0" fontAlgn="base">
        <a:spcBef>
          <a:spcPct val="0"/>
        </a:spcBef>
        <a:spcAft>
          <a:spcPct val="0"/>
        </a:spcAft>
        <a:defRPr sz="4160">
          <a:solidFill>
            <a:schemeClr val="tx1"/>
          </a:solidFill>
          <a:latin typeface="Verdana" pitchFamily="34" charset="0"/>
        </a:defRPr>
      </a:lvl8pPr>
      <a:lvl9pPr marL="1728948" algn="ctr" rtl="0" fontAlgn="base">
        <a:spcBef>
          <a:spcPct val="0"/>
        </a:spcBef>
        <a:spcAft>
          <a:spcPct val="0"/>
        </a:spcAft>
        <a:defRPr sz="4160">
          <a:solidFill>
            <a:schemeClr val="tx1"/>
          </a:solidFill>
          <a:latin typeface="Verdana" pitchFamily="34" charset="0"/>
        </a:defRPr>
      </a:lvl9pPr>
    </p:titleStyle>
    <p:bodyStyle>
      <a:lvl1pPr marL="324178" indent="-324178" algn="l" rtl="0" eaLnBrk="0" fontAlgn="base" hangingPunct="0">
        <a:spcBef>
          <a:spcPct val="20000"/>
        </a:spcBef>
        <a:spcAft>
          <a:spcPct val="0"/>
        </a:spcAft>
        <a:buFont typeface="Arial" charset="0"/>
        <a:buChar char="•"/>
        <a:defRPr sz="3025" kern="1200">
          <a:solidFill>
            <a:schemeClr val="tx1"/>
          </a:solidFill>
          <a:latin typeface="+mn-lt"/>
          <a:ea typeface="+mn-ea"/>
          <a:cs typeface="+mn-cs"/>
        </a:defRPr>
      </a:lvl1pPr>
      <a:lvl2pPr marL="702385" indent="-270148" algn="l" rtl="0" eaLnBrk="0" fontAlgn="base" hangingPunct="0">
        <a:spcBef>
          <a:spcPct val="20000"/>
        </a:spcBef>
        <a:spcAft>
          <a:spcPct val="0"/>
        </a:spcAft>
        <a:buFont typeface="Arial" charset="0"/>
        <a:buChar char="–"/>
        <a:defRPr sz="2647" kern="1200">
          <a:solidFill>
            <a:schemeClr val="tx1"/>
          </a:solidFill>
          <a:latin typeface="+mn-lt"/>
          <a:ea typeface="+mn-ea"/>
          <a:cs typeface="+mn-cs"/>
        </a:defRPr>
      </a:lvl2pPr>
      <a:lvl3pPr marL="1080592" indent="-216118" algn="l" rtl="0" eaLnBrk="0" fontAlgn="base" hangingPunct="0">
        <a:spcBef>
          <a:spcPct val="20000"/>
        </a:spcBef>
        <a:spcAft>
          <a:spcPct val="0"/>
        </a:spcAft>
        <a:buFont typeface="Arial" charset="0"/>
        <a:buChar char="•"/>
        <a:defRPr sz="2269" kern="1200">
          <a:solidFill>
            <a:schemeClr val="tx1"/>
          </a:solidFill>
          <a:latin typeface="+mn-lt"/>
          <a:ea typeface="+mn-ea"/>
          <a:cs typeface="+mn-cs"/>
        </a:defRPr>
      </a:lvl3pPr>
      <a:lvl4pPr marL="1512829" indent="-216118" algn="l" rtl="0" eaLnBrk="0" fontAlgn="base" hangingPunct="0">
        <a:spcBef>
          <a:spcPct val="20000"/>
        </a:spcBef>
        <a:spcAft>
          <a:spcPct val="0"/>
        </a:spcAft>
        <a:buFont typeface="Arial" charset="0"/>
        <a:buChar char="–"/>
        <a:defRPr sz="1891" kern="1200">
          <a:solidFill>
            <a:schemeClr val="tx1"/>
          </a:solidFill>
          <a:latin typeface="+mn-lt"/>
          <a:ea typeface="+mn-ea"/>
          <a:cs typeface="+mn-cs"/>
        </a:defRPr>
      </a:lvl4pPr>
      <a:lvl5pPr marL="1945066" indent="-216118" algn="l" rtl="0" eaLnBrk="0" fontAlgn="base" hangingPunct="0">
        <a:spcBef>
          <a:spcPct val="20000"/>
        </a:spcBef>
        <a:spcAft>
          <a:spcPct val="0"/>
        </a:spcAft>
        <a:buFont typeface="Arial" charset="0"/>
        <a:buChar char="»"/>
        <a:defRPr sz="1891" kern="1200">
          <a:solidFill>
            <a:schemeClr val="tx1"/>
          </a:solidFill>
          <a:latin typeface="+mn-lt"/>
          <a:ea typeface="+mn-ea"/>
          <a:cs typeface="+mn-cs"/>
        </a:defRPr>
      </a:lvl5pPr>
      <a:lvl6pPr marL="2377303" indent="-216118" algn="l" defTabSz="864474" rtl="0" eaLnBrk="1" latinLnBrk="0" hangingPunct="1">
        <a:spcBef>
          <a:spcPct val="20000"/>
        </a:spcBef>
        <a:buFont typeface="Arial" panose="020B0604020202020204" pitchFamily="34" charset="0"/>
        <a:buChar char="•"/>
        <a:defRPr sz="1891" kern="1200">
          <a:solidFill>
            <a:schemeClr val="tx1"/>
          </a:solidFill>
          <a:latin typeface="+mn-lt"/>
          <a:ea typeface="+mn-ea"/>
          <a:cs typeface="+mn-cs"/>
        </a:defRPr>
      </a:lvl6pPr>
      <a:lvl7pPr marL="2809540" indent="-216118" algn="l" defTabSz="864474" rtl="0" eaLnBrk="1" latinLnBrk="0" hangingPunct="1">
        <a:spcBef>
          <a:spcPct val="20000"/>
        </a:spcBef>
        <a:buFont typeface="Arial" panose="020B0604020202020204" pitchFamily="34" charset="0"/>
        <a:buChar char="•"/>
        <a:defRPr sz="1891" kern="1200">
          <a:solidFill>
            <a:schemeClr val="tx1"/>
          </a:solidFill>
          <a:latin typeface="+mn-lt"/>
          <a:ea typeface="+mn-ea"/>
          <a:cs typeface="+mn-cs"/>
        </a:defRPr>
      </a:lvl7pPr>
      <a:lvl8pPr marL="3241777" indent="-216118" algn="l" defTabSz="864474" rtl="0" eaLnBrk="1" latinLnBrk="0" hangingPunct="1">
        <a:spcBef>
          <a:spcPct val="20000"/>
        </a:spcBef>
        <a:buFont typeface="Arial" panose="020B0604020202020204" pitchFamily="34" charset="0"/>
        <a:buChar char="•"/>
        <a:defRPr sz="1891" kern="1200">
          <a:solidFill>
            <a:schemeClr val="tx1"/>
          </a:solidFill>
          <a:latin typeface="+mn-lt"/>
          <a:ea typeface="+mn-ea"/>
          <a:cs typeface="+mn-cs"/>
        </a:defRPr>
      </a:lvl8pPr>
      <a:lvl9pPr marL="3674013" indent="-216118" algn="l" defTabSz="864474" rtl="0" eaLnBrk="1" latinLnBrk="0" hangingPunct="1">
        <a:spcBef>
          <a:spcPct val="20000"/>
        </a:spcBef>
        <a:buFont typeface="Arial" panose="020B0604020202020204" pitchFamily="34" charset="0"/>
        <a:buChar char="•"/>
        <a:defRPr sz="1891" kern="1200">
          <a:solidFill>
            <a:schemeClr val="tx1"/>
          </a:solidFill>
          <a:latin typeface="+mn-lt"/>
          <a:ea typeface="+mn-ea"/>
          <a:cs typeface="+mn-cs"/>
        </a:defRPr>
      </a:lvl9pPr>
    </p:bodyStyle>
    <p:otherStyle>
      <a:defPPr>
        <a:defRPr lang="bg-BG"/>
      </a:defPPr>
      <a:lvl1pPr marL="0" algn="l" defTabSz="864474" rtl="0" eaLnBrk="1" latinLnBrk="0" hangingPunct="1">
        <a:defRPr sz="1702" kern="1200">
          <a:solidFill>
            <a:schemeClr val="tx1"/>
          </a:solidFill>
          <a:latin typeface="+mn-lt"/>
          <a:ea typeface="+mn-ea"/>
          <a:cs typeface="+mn-cs"/>
        </a:defRPr>
      </a:lvl1pPr>
      <a:lvl2pPr marL="432237" algn="l" defTabSz="864474" rtl="0" eaLnBrk="1" latinLnBrk="0" hangingPunct="1">
        <a:defRPr sz="1702" kern="1200">
          <a:solidFill>
            <a:schemeClr val="tx1"/>
          </a:solidFill>
          <a:latin typeface="+mn-lt"/>
          <a:ea typeface="+mn-ea"/>
          <a:cs typeface="+mn-cs"/>
        </a:defRPr>
      </a:lvl2pPr>
      <a:lvl3pPr marL="864474" algn="l" defTabSz="864474" rtl="0" eaLnBrk="1" latinLnBrk="0" hangingPunct="1">
        <a:defRPr sz="1702" kern="1200">
          <a:solidFill>
            <a:schemeClr val="tx1"/>
          </a:solidFill>
          <a:latin typeface="+mn-lt"/>
          <a:ea typeface="+mn-ea"/>
          <a:cs typeface="+mn-cs"/>
        </a:defRPr>
      </a:lvl3pPr>
      <a:lvl4pPr marL="1296711" algn="l" defTabSz="864474" rtl="0" eaLnBrk="1" latinLnBrk="0" hangingPunct="1">
        <a:defRPr sz="1702" kern="1200">
          <a:solidFill>
            <a:schemeClr val="tx1"/>
          </a:solidFill>
          <a:latin typeface="+mn-lt"/>
          <a:ea typeface="+mn-ea"/>
          <a:cs typeface="+mn-cs"/>
        </a:defRPr>
      </a:lvl4pPr>
      <a:lvl5pPr marL="1728948" algn="l" defTabSz="864474" rtl="0" eaLnBrk="1" latinLnBrk="0" hangingPunct="1">
        <a:defRPr sz="1702" kern="1200">
          <a:solidFill>
            <a:schemeClr val="tx1"/>
          </a:solidFill>
          <a:latin typeface="+mn-lt"/>
          <a:ea typeface="+mn-ea"/>
          <a:cs typeface="+mn-cs"/>
        </a:defRPr>
      </a:lvl5pPr>
      <a:lvl6pPr marL="2161184" algn="l" defTabSz="864474" rtl="0" eaLnBrk="1" latinLnBrk="0" hangingPunct="1">
        <a:defRPr sz="1702" kern="1200">
          <a:solidFill>
            <a:schemeClr val="tx1"/>
          </a:solidFill>
          <a:latin typeface="+mn-lt"/>
          <a:ea typeface="+mn-ea"/>
          <a:cs typeface="+mn-cs"/>
        </a:defRPr>
      </a:lvl6pPr>
      <a:lvl7pPr marL="2593421" algn="l" defTabSz="864474" rtl="0" eaLnBrk="1" latinLnBrk="0" hangingPunct="1">
        <a:defRPr sz="1702" kern="1200">
          <a:solidFill>
            <a:schemeClr val="tx1"/>
          </a:solidFill>
          <a:latin typeface="+mn-lt"/>
          <a:ea typeface="+mn-ea"/>
          <a:cs typeface="+mn-cs"/>
        </a:defRPr>
      </a:lvl7pPr>
      <a:lvl8pPr marL="3025658" algn="l" defTabSz="864474" rtl="0" eaLnBrk="1" latinLnBrk="0" hangingPunct="1">
        <a:defRPr sz="1702" kern="1200">
          <a:solidFill>
            <a:schemeClr val="tx1"/>
          </a:solidFill>
          <a:latin typeface="+mn-lt"/>
          <a:ea typeface="+mn-ea"/>
          <a:cs typeface="+mn-cs"/>
        </a:defRPr>
      </a:lvl8pPr>
      <a:lvl9pPr marL="3457895" algn="l" defTabSz="864474" rtl="0" eaLnBrk="1" latinLnBrk="0" hangingPunct="1">
        <a:defRPr sz="170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image" Target="../media/image50.png"/><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74.pn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xml"/><Relationship Id="rId1" Type="http://schemas.openxmlformats.org/officeDocument/2006/relationships/vmlDrawing" Target="../drawings/vmlDrawing1.v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oleObject" Target="file:///C:\Users\acer%20pc\Documents\LLL\2015\ESPEN%20PPT%20UPDATED\Developrd\Topic%2036\%3f%3f%3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0.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0"/>
          </p:nvPr>
        </p:nvSpPr>
        <p:spPr>
          <a:xfrm>
            <a:off x="33378" y="4609827"/>
            <a:ext cx="10890398" cy="762000"/>
          </a:xfrm>
        </p:spPr>
        <p:txBody>
          <a:bodyPr/>
          <a:lstStyle/>
          <a:p>
            <a:r>
              <a:rPr lang="en-US" smtClean="0"/>
              <a:t>Complicaties van ondervoeding en </a:t>
            </a:r>
          </a:p>
          <a:p>
            <a:r>
              <a:rPr lang="en-US" smtClean="0"/>
              <a:t>het refeeding syndroom</a:t>
            </a:r>
          </a:p>
          <a:p>
            <a:r>
              <a:rPr lang="en-US" smtClean="0"/>
              <a:t>Cursorisch Onderwijs maart 2024</a:t>
            </a:r>
          </a:p>
        </p:txBody>
      </p:sp>
      <p:pic>
        <p:nvPicPr>
          <p:cNvPr id="6" name="Tijdelijke aanduiding voor afbeelding 5"/>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49" r="49"/>
          <a:stretch>
            <a:fillRect/>
          </a:stretch>
        </p:blipFill>
        <p:spPr/>
      </p:pic>
      <p:sp>
        <p:nvSpPr>
          <p:cNvPr id="7" name="Tijdelijke aanduiding voor tekst 6"/>
          <p:cNvSpPr>
            <a:spLocks noGrp="1"/>
          </p:cNvSpPr>
          <p:nvPr>
            <p:ph type="body" sz="quarter" idx="4294967295"/>
          </p:nvPr>
        </p:nvSpPr>
        <p:spPr>
          <a:xfrm>
            <a:off x="0" y="3359150"/>
            <a:ext cx="3354388" cy="2092325"/>
          </a:xfrm>
          <a:prstGeom prst="rect">
            <a:avLst/>
          </a:prstGeom>
        </p:spPr>
        <p:txBody>
          <a:bodyPr/>
          <a:lstStyle/>
          <a:p>
            <a:endParaRPr lang="nl-NL" sz="2400" smtClean="0"/>
          </a:p>
          <a:p>
            <a:endParaRPr lang="nl-NL"/>
          </a:p>
        </p:txBody>
      </p:sp>
    </p:spTree>
    <p:extLst>
      <p:ext uri="{BB962C8B-B14F-4D97-AF65-F5344CB8AC3E}">
        <p14:creationId xmlns:p14="http://schemas.microsoft.com/office/powerpoint/2010/main" val="6562340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type="body" idx="1"/>
          </p:nvPr>
        </p:nvSpPr>
        <p:spPr bwMode="auto">
          <a:xfrm>
            <a:off x="2444238" y="2161117"/>
            <a:ext cx="4179659" cy="2995548"/>
          </a:xfrm>
          <a:solidFill>
            <a:schemeClr val="bg1"/>
          </a:solidFill>
          <a:effectLst>
            <a:outerShdw blurRad="63500" sx="102000" sy="102000" algn="ctr"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86445" tIns="43222" rIns="86445" bIns="43222" numCol="1" anchor="t" anchorCtr="0" compatLnSpc="1">
            <a:prstTxWarp prst="textNoShape">
              <a:avLst/>
            </a:prstTxWarp>
          </a:bodyPr>
          <a:lstStyle/>
          <a:p>
            <a:pPr marL="432237" indent="-432237" eaLnBrk="1" hangingPunct="1">
              <a:buFontTx/>
              <a:buChar char="•"/>
            </a:pPr>
            <a:r>
              <a:rPr lang="en-US" altLang="sv-SE" sz="2080" dirty="0">
                <a:latin typeface="Arial" charset="0"/>
                <a:cs typeface="Arial" charset="0"/>
              </a:rPr>
              <a:t>Old age		</a:t>
            </a:r>
            <a:r>
              <a:rPr lang="sr-Cyrl-CS" altLang="sv-SE" sz="2080" dirty="0">
                <a:latin typeface="Arial" charset="0"/>
                <a:cs typeface="Arial" charset="0"/>
              </a:rPr>
              <a:t>        </a:t>
            </a:r>
            <a:r>
              <a:rPr lang="en-US" altLang="sv-SE" sz="2080" dirty="0">
                <a:latin typeface="Arial" charset="0"/>
                <a:cs typeface="Arial" charset="0"/>
              </a:rPr>
              <a:t>~80 y </a:t>
            </a:r>
          </a:p>
          <a:p>
            <a:pPr marL="432237" indent="-432237" eaLnBrk="1" hangingPunct="1">
              <a:buFontTx/>
              <a:buChar char="•"/>
            </a:pPr>
            <a:r>
              <a:rPr lang="en-US" altLang="sv-SE" sz="2080" dirty="0">
                <a:solidFill>
                  <a:srgbClr val="C00000"/>
                </a:solidFill>
                <a:latin typeface="Arial" charset="0"/>
                <a:cs typeface="Arial" charset="0"/>
              </a:rPr>
              <a:t>Malnutrition	</a:t>
            </a:r>
            <a:r>
              <a:rPr lang="sr-Cyrl-CS" altLang="sv-SE" sz="2080" dirty="0">
                <a:solidFill>
                  <a:srgbClr val="C00000"/>
                </a:solidFill>
                <a:latin typeface="Arial" charset="0"/>
                <a:cs typeface="Arial" charset="0"/>
              </a:rPr>
              <a:t>        </a:t>
            </a:r>
            <a:r>
              <a:rPr lang="en-US" altLang="sv-SE" sz="2080" dirty="0">
                <a:solidFill>
                  <a:srgbClr val="C00000"/>
                </a:solidFill>
                <a:latin typeface="Arial" charset="0"/>
                <a:cs typeface="Arial" charset="0"/>
              </a:rPr>
              <a:t>&gt;50%</a:t>
            </a:r>
          </a:p>
          <a:p>
            <a:pPr marL="432237" indent="-432237" eaLnBrk="1" hangingPunct="1">
              <a:buFontTx/>
              <a:buChar char="•"/>
            </a:pPr>
            <a:r>
              <a:rPr lang="en-US" altLang="sv-SE" sz="2080" dirty="0" err="1">
                <a:solidFill>
                  <a:srgbClr val="C00000"/>
                </a:solidFill>
                <a:latin typeface="Arial" charset="0"/>
                <a:cs typeface="Arial" charset="0"/>
              </a:rPr>
              <a:t>Sarcopenia</a:t>
            </a:r>
            <a:r>
              <a:rPr lang="en-US" altLang="sv-SE" sz="2080" dirty="0">
                <a:solidFill>
                  <a:srgbClr val="C00000"/>
                </a:solidFill>
                <a:latin typeface="Arial" charset="0"/>
                <a:cs typeface="Arial" charset="0"/>
              </a:rPr>
              <a:t>	</a:t>
            </a:r>
            <a:r>
              <a:rPr lang="sr-Cyrl-CS" altLang="sv-SE" sz="2080" dirty="0">
                <a:solidFill>
                  <a:srgbClr val="C00000"/>
                </a:solidFill>
                <a:latin typeface="Arial" charset="0"/>
                <a:cs typeface="Arial" charset="0"/>
              </a:rPr>
              <a:t>        </a:t>
            </a:r>
            <a:r>
              <a:rPr lang="en-US" altLang="sv-SE" sz="2080" dirty="0">
                <a:solidFill>
                  <a:srgbClr val="C00000"/>
                </a:solidFill>
                <a:latin typeface="Arial" charset="0"/>
                <a:cs typeface="Arial" charset="0"/>
              </a:rPr>
              <a:t>&gt;40%</a:t>
            </a:r>
          </a:p>
          <a:p>
            <a:pPr marL="432237" indent="-432237" eaLnBrk="1" hangingPunct="1">
              <a:buFontTx/>
              <a:buChar char="•"/>
            </a:pPr>
            <a:r>
              <a:rPr lang="en-US" altLang="sv-SE" sz="2080" dirty="0">
                <a:solidFill>
                  <a:srgbClr val="C00000"/>
                </a:solidFill>
                <a:latin typeface="Arial" charset="0"/>
                <a:cs typeface="Arial" charset="0"/>
              </a:rPr>
              <a:t>Frailty		</a:t>
            </a:r>
            <a:r>
              <a:rPr lang="sr-Cyrl-CS" altLang="sv-SE" sz="2080" dirty="0">
                <a:solidFill>
                  <a:srgbClr val="C00000"/>
                </a:solidFill>
                <a:latin typeface="Arial" charset="0"/>
                <a:cs typeface="Arial" charset="0"/>
              </a:rPr>
              <a:t>        </a:t>
            </a:r>
            <a:r>
              <a:rPr lang="en-US" altLang="sv-SE" sz="2080" dirty="0">
                <a:solidFill>
                  <a:srgbClr val="C00000"/>
                </a:solidFill>
                <a:latin typeface="Arial" charset="0"/>
                <a:cs typeface="Arial" charset="0"/>
              </a:rPr>
              <a:t>~70%</a:t>
            </a:r>
          </a:p>
          <a:p>
            <a:pPr marL="432237" indent="-432237" eaLnBrk="1" hangingPunct="1">
              <a:buFontTx/>
              <a:buChar char="•"/>
            </a:pPr>
            <a:r>
              <a:rPr lang="en-US" altLang="sv-SE" sz="2080" dirty="0">
                <a:solidFill>
                  <a:srgbClr val="C00000"/>
                </a:solidFill>
                <a:latin typeface="Arial" charset="0"/>
                <a:cs typeface="Arial" charset="0"/>
              </a:rPr>
              <a:t>Osteoporosis	</a:t>
            </a:r>
            <a:r>
              <a:rPr lang="sr-Cyrl-CS" altLang="sv-SE" sz="2080" dirty="0">
                <a:solidFill>
                  <a:srgbClr val="C00000"/>
                </a:solidFill>
                <a:latin typeface="Arial" charset="0"/>
                <a:cs typeface="Arial" charset="0"/>
              </a:rPr>
              <a:t>        </a:t>
            </a:r>
            <a:r>
              <a:rPr lang="en-US" altLang="sv-SE" sz="2080" dirty="0">
                <a:solidFill>
                  <a:srgbClr val="C00000"/>
                </a:solidFill>
                <a:latin typeface="Arial" charset="0"/>
                <a:cs typeface="Arial" charset="0"/>
              </a:rPr>
              <a:t>&gt;50%</a:t>
            </a:r>
          </a:p>
          <a:p>
            <a:pPr marL="432237" indent="-432237" eaLnBrk="1" hangingPunct="1">
              <a:buFontTx/>
              <a:buChar char="•"/>
            </a:pPr>
            <a:r>
              <a:rPr lang="en-US" altLang="sv-SE" sz="2080" dirty="0">
                <a:latin typeface="Arial" charset="0"/>
                <a:cs typeface="Arial" charset="0"/>
              </a:rPr>
              <a:t>Cognitive impairment</a:t>
            </a:r>
            <a:r>
              <a:rPr lang="sv-SE" altLang="sv-SE" sz="2080" dirty="0">
                <a:latin typeface="Arial" charset="0"/>
                <a:cs typeface="Arial" charset="0"/>
              </a:rPr>
              <a:t>    </a:t>
            </a:r>
            <a:r>
              <a:rPr lang="en-US" altLang="sv-SE" sz="2080" dirty="0">
                <a:latin typeface="Arial" charset="0"/>
                <a:cs typeface="Arial" charset="0"/>
              </a:rPr>
              <a:t>~50%</a:t>
            </a:r>
          </a:p>
          <a:p>
            <a:pPr marL="432237" indent="-432237" eaLnBrk="1" hangingPunct="1">
              <a:buFontTx/>
              <a:buChar char="•"/>
            </a:pPr>
            <a:r>
              <a:rPr lang="en-US" altLang="sv-SE" sz="2080" dirty="0">
                <a:latin typeface="Arial" charset="0"/>
                <a:cs typeface="Arial" charset="0"/>
              </a:rPr>
              <a:t>Other co-morbidities</a:t>
            </a:r>
            <a:r>
              <a:rPr lang="sr-Cyrl-CS" altLang="sv-SE" sz="2080" dirty="0">
                <a:latin typeface="Arial" charset="0"/>
                <a:cs typeface="Arial" charset="0"/>
              </a:rPr>
              <a:t>  </a:t>
            </a:r>
            <a:r>
              <a:rPr lang="sv-SE" altLang="sv-SE" sz="2080" dirty="0">
                <a:latin typeface="Arial" charset="0"/>
                <a:cs typeface="Arial" charset="0"/>
              </a:rPr>
              <a:t>   </a:t>
            </a:r>
            <a:r>
              <a:rPr lang="en-US" altLang="sv-SE" sz="2080" dirty="0">
                <a:latin typeface="Arial" charset="0"/>
                <a:cs typeface="Arial" charset="0"/>
              </a:rPr>
              <a:t>~65%</a:t>
            </a:r>
          </a:p>
        </p:txBody>
      </p:sp>
      <p:sp>
        <p:nvSpPr>
          <p:cNvPr id="2" name="TextBox 1"/>
          <p:cNvSpPr txBox="1"/>
          <p:nvPr/>
        </p:nvSpPr>
        <p:spPr>
          <a:xfrm>
            <a:off x="6695934" y="2161117"/>
            <a:ext cx="3313712" cy="2995115"/>
          </a:xfrm>
          <a:prstGeom prst="rect">
            <a:avLst/>
          </a:prstGeom>
          <a:solidFill>
            <a:schemeClr val="bg1"/>
          </a:solidFill>
          <a:effectLst>
            <a:outerShdw blurRad="50800" dist="38100" dir="13500000" algn="br" rotWithShape="0">
              <a:prstClr val="black">
                <a:alpha val="40000"/>
              </a:prstClr>
            </a:outerShdw>
          </a:effectLst>
        </p:spPr>
        <p:txBody>
          <a:bodyPr wrap="square">
            <a:spAutoFit/>
          </a:bodyPr>
          <a:lstStyle/>
          <a:p>
            <a:pPr defTabSz="864474" fontAlgn="base">
              <a:spcBef>
                <a:spcPct val="0"/>
              </a:spcBef>
              <a:spcAft>
                <a:spcPct val="0"/>
              </a:spcAft>
              <a:defRPr/>
            </a:pPr>
            <a:r>
              <a:rPr lang="sv-SE" sz="2269" b="1" dirty="0">
                <a:solidFill>
                  <a:srgbClr val="233F84"/>
                </a:solidFill>
                <a:latin typeface="Arial" panose="020B0604020202020204" pitchFamily="34" charset="0"/>
                <a:cs typeface="Arial" panose="020B0604020202020204" pitchFamily="34" charset="0"/>
              </a:rPr>
              <a:t>Nutrition, mortality and hip </a:t>
            </a:r>
            <a:r>
              <a:rPr lang="sv-SE" sz="2269" b="1" dirty="0" err="1">
                <a:solidFill>
                  <a:srgbClr val="233F84"/>
                </a:solidFill>
                <a:latin typeface="Arial" panose="020B0604020202020204" pitchFamily="34" charset="0"/>
                <a:cs typeface="Arial" panose="020B0604020202020204" pitchFamily="34" charset="0"/>
              </a:rPr>
              <a:t>fracture</a:t>
            </a:r>
            <a:endParaRPr lang="sv-SE" sz="2269" b="1" dirty="0">
              <a:solidFill>
                <a:srgbClr val="233F84"/>
              </a:solidFill>
              <a:latin typeface="Arial" panose="020B0604020202020204" pitchFamily="34" charset="0"/>
              <a:cs typeface="Arial" panose="020B0604020202020204" pitchFamily="34" charset="0"/>
            </a:endParaRPr>
          </a:p>
          <a:p>
            <a:pPr defTabSz="864474" fontAlgn="base">
              <a:spcBef>
                <a:spcPct val="0"/>
              </a:spcBef>
              <a:spcAft>
                <a:spcPct val="0"/>
              </a:spcAft>
              <a:defRPr/>
            </a:pPr>
            <a:endParaRPr lang="sv-SE" sz="993" dirty="0">
              <a:solidFill>
                <a:srgbClr val="233F84"/>
              </a:solidFill>
              <a:latin typeface="Arial" panose="020B0604020202020204" pitchFamily="34" charset="0"/>
              <a:cs typeface="Arial" panose="020B0604020202020204" pitchFamily="34" charset="0"/>
            </a:endParaRPr>
          </a:p>
          <a:p>
            <a:pPr marL="270148" indent="-270148" defTabSz="864474" fontAlgn="base">
              <a:spcBef>
                <a:spcPct val="0"/>
              </a:spcBef>
              <a:spcAft>
                <a:spcPct val="0"/>
              </a:spcAft>
              <a:buFont typeface="Arial" panose="020B0604020202020204" pitchFamily="34" charset="0"/>
              <a:buChar char="•"/>
              <a:defRPr/>
            </a:pPr>
            <a:r>
              <a:rPr lang="sv-SE" sz="1891" dirty="0">
                <a:solidFill>
                  <a:srgbClr val="233F84"/>
                </a:solidFill>
                <a:latin typeface="Arial" panose="020B0604020202020204" pitchFamily="34" charset="0"/>
                <a:cs typeface="Arial" panose="020B0604020202020204" pitchFamily="34" charset="0"/>
              </a:rPr>
              <a:t>215 old hip-fracture patients</a:t>
            </a:r>
          </a:p>
          <a:p>
            <a:pPr marL="270148" indent="-270148" defTabSz="864474" fontAlgn="base">
              <a:spcBef>
                <a:spcPct val="0"/>
              </a:spcBef>
              <a:spcAft>
                <a:spcPct val="0"/>
              </a:spcAft>
              <a:buFont typeface="Arial" panose="020B0604020202020204" pitchFamily="34" charset="0"/>
              <a:buChar char="•"/>
              <a:defRPr/>
            </a:pPr>
            <a:r>
              <a:rPr lang="sv-SE" sz="1891" dirty="0">
                <a:solidFill>
                  <a:srgbClr val="233F84"/>
                </a:solidFill>
                <a:latin typeface="Arial" panose="020B0604020202020204" pitchFamily="34" charset="0"/>
                <a:cs typeface="Arial" panose="020B0604020202020204" pitchFamily="34" charset="0"/>
              </a:rPr>
              <a:t>55% </a:t>
            </a:r>
            <a:r>
              <a:rPr lang="sv-SE" sz="1702" dirty="0">
                <a:solidFill>
                  <a:srgbClr val="233F84"/>
                </a:solidFill>
                <a:latin typeface="Arial" panose="020B0604020202020204" pitchFamily="34" charset="0"/>
                <a:cs typeface="Arial" panose="020B0604020202020204" pitchFamily="34" charset="0"/>
              </a:rPr>
              <a:t>at risk or malnourished according to MNA</a:t>
            </a:r>
          </a:p>
          <a:p>
            <a:pPr marL="270148" indent="-270148" defTabSz="864474" fontAlgn="base">
              <a:spcBef>
                <a:spcPct val="0"/>
              </a:spcBef>
              <a:spcAft>
                <a:spcPct val="0"/>
              </a:spcAft>
              <a:buFont typeface="Arial" panose="020B0604020202020204" pitchFamily="34" charset="0"/>
              <a:buChar char="•"/>
              <a:defRPr/>
            </a:pPr>
            <a:r>
              <a:rPr lang="sv-SE" sz="1891" dirty="0">
                <a:solidFill>
                  <a:srgbClr val="233F84"/>
                </a:solidFill>
                <a:latin typeface="Arial" panose="020B0604020202020204" pitchFamily="34" charset="0"/>
                <a:cs typeface="Arial" panose="020B0604020202020204" pitchFamily="34" charset="0"/>
              </a:rPr>
              <a:t>Mortality rate↑</a:t>
            </a:r>
            <a:endParaRPr lang="sv-SE" sz="1702" dirty="0">
              <a:solidFill>
                <a:srgbClr val="233F84"/>
              </a:solidFill>
              <a:latin typeface="Arial" panose="020B0604020202020204" pitchFamily="34" charset="0"/>
              <a:cs typeface="Arial" panose="020B0604020202020204" pitchFamily="34" charset="0"/>
            </a:endParaRPr>
          </a:p>
          <a:p>
            <a:pPr defTabSz="864474" fontAlgn="base">
              <a:spcBef>
                <a:spcPct val="0"/>
              </a:spcBef>
              <a:spcAft>
                <a:spcPct val="0"/>
              </a:spcAft>
              <a:defRPr/>
            </a:pPr>
            <a:endParaRPr lang="sv-SE" sz="1324" b="1" dirty="0">
              <a:solidFill>
                <a:srgbClr val="233F84"/>
              </a:solidFill>
              <a:latin typeface="Arial" panose="020B0604020202020204" pitchFamily="34" charset="0"/>
              <a:cs typeface="Arial" panose="020B0604020202020204" pitchFamily="34" charset="0"/>
            </a:endParaRPr>
          </a:p>
          <a:p>
            <a:pPr defTabSz="864474" fontAlgn="base">
              <a:spcBef>
                <a:spcPct val="0"/>
              </a:spcBef>
              <a:spcAft>
                <a:spcPct val="0"/>
              </a:spcAft>
              <a:defRPr/>
            </a:pPr>
            <a:endParaRPr lang="sr-Cyrl-CS" sz="1040" b="1" dirty="0">
              <a:solidFill>
                <a:srgbClr val="233F84"/>
              </a:solidFill>
              <a:latin typeface="Arial" panose="020B0604020202020204" pitchFamily="34" charset="0"/>
              <a:cs typeface="Arial" panose="020B0604020202020204" pitchFamily="34" charset="0"/>
            </a:endParaRPr>
          </a:p>
          <a:p>
            <a:pPr defTabSz="864474" fontAlgn="base">
              <a:spcBef>
                <a:spcPct val="0"/>
              </a:spcBef>
              <a:spcAft>
                <a:spcPct val="0"/>
              </a:spcAft>
              <a:defRPr/>
            </a:pPr>
            <a:r>
              <a:rPr lang="sv-SE" sz="1324" b="1" dirty="0">
                <a:solidFill>
                  <a:prstClr val="black"/>
                </a:solidFill>
                <a:latin typeface="Arial" panose="020B0604020202020204" pitchFamily="34" charset="0"/>
                <a:cs typeface="Arial" panose="020B0604020202020204" pitchFamily="34" charset="0"/>
              </a:rPr>
              <a:t> </a:t>
            </a:r>
            <a:r>
              <a:rPr lang="sv-SE" sz="1702" b="1" dirty="0">
                <a:solidFill>
                  <a:prstClr val="black"/>
                </a:solidFill>
                <a:latin typeface="Calibri" pitchFamily="34" charset="0"/>
                <a:cs typeface="Arial" panose="020B0604020202020204" pitchFamily="34" charset="0"/>
              </a:rPr>
              <a:t>Koren-Hakim et al. Clin Nutr 2015</a:t>
            </a:r>
            <a:endParaRPr lang="sv-SE" sz="1324" b="1" dirty="0">
              <a:solidFill>
                <a:prstClr val="black"/>
              </a:solidFill>
              <a:latin typeface="Calibri" pitchFamily="34" charset="0"/>
              <a:cs typeface="Arial" panose="020B0604020202020204" pitchFamily="34" charset="0"/>
            </a:endParaRPr>
          </a:p>
        </p:txBody>
      </p:sp>
      <p:sp>
        <p:nvSpPr>
          <p:cNvPr id="6" name="Rectangle 2"/>
          <p:cNvSpPr txBox="1">
            <a:spLocks noChangeArrowheads="1"/>
          </p:cNvSpPr>
          <p:nvPr/>
        </p:nvSpPr>
        <p:spPr bwMode="auto">
          <a:xfrm>
            <a:off x="2762402" y="1080558"/>
            <a:ext cx="6238723" cy="720372"/>
          </a:xfrm>
          <a:prstGeom prst="rect">
            <a:avLst/>
          </a:prstGeom>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2647" b="1" dirty="0">
                <a:solidFill>
                  <a:srgbClr val="233F84"/>
                </a:solidFill>
                <a:latin typeface="Arial" pitchFamily="34" charset="0"/>
                <a:cs typeface="Arial" pitchFamily="34" charset="0"/>
              </a:rPr>
              <a:t>Pre-hip fracture co-morbid situation</a:t>
            </a:r>
          </a:p>
          <a:p>
            <a:pPr algn="l" defTabSz="864474" eaLnBrk="1" hangingPunct="1">
              <a:defRPr/>
            </a:pPr>
            <a:r>
              <a:rPr lang="sv-SE" altLang="en-US" sz="2647" b="1" dirty="0">
                <a:solidFill>
                  <a:srgbClr val="233F84"/>
                </a:solidFill>
                <a:latin typeface="Arial" pitchFamily="34" charset="0"/>
                <a:cs typeface="Arial" pitchFamily="34" charset="0"/>
              </a:rPr>
              <a:t>and </a:t>
            </a:r>
            <a:r>
              <a:rPr lang="sv-SE" altLang="en-US" sz="2647" b="1" dirty="0" err="1">
                <a:solidFill>
                  <a:srgbClr val="233F84"/>
                </a:solidFill>
                <a:latin typeface="Arial" pitchFamily="34" charset="0"/>
                <a:cs typeface="Arial" pitchFamily="34" charset="0"/>
              </a:rPr>
              <a:t>mortality</a:t>
            </a:r>
            <a:endParaRPr lang="en-US" altLang="en-US" sz="2269" dirty="0">
              <a:solidFill>
                <a:srgbClr val="233F84"/>
              </a:solidFill>
              <a:latin typeface="Arial" pitchFamily="34" charset="0"/>
              <a:cs typeface="Arial" pitchFamily="34" charset="0"/>
            </a:endParaRPr>
          </a:p>
        </p:txBody>
      </p:sp>
    </p:spTree>
    <p:extLst>
      <p:ext uri="{BB962C8B-B14F-4D97-AF65-F5344CB8AC3E}">
        <p14:creationId xmlns:p14="http://schemas.microsoft.com/office/powerpoint/2010/main" val="3005254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6306" y="3001552"/>
            <a:ext cx="2449266" cy="170788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6"/>
          <p:cNvSpPr txBox="1">
            <a:spLocks noChangeArrowheads="1"/>
          </p:cNvSpPr>
          <p:nvPr/>
        </p:nvSpPr>
        <p:spPr bwMode="auto">
          <a:xfrm>
            <a:off x="3768969" y="1899982"/>
            <a:ext cx="1021433" cy="61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9933"/>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64474" eaLnBrk="0" fontAlgn="base" hangingPunct="0">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Low</a:t>
            </a:r>
          </a:p>
          <a:p>
            <a:pPr algn="ctr" defTabSz="864474" eaLnBrk="0" fontAlgn="base" hangingPunct="0">
              <a:spcBef>
                <a:spcPct val="0"/>
              </a:spcBef>
              <a:spcAft>
                <a:spcPct val="0"/>
              </a:spcAft>
              <a:defRPr/>
            </a:pPr>
            <a:r>
              <a:rPr lang="fr-FR" sz="1702" b="1" dirty="0" err="1">
                <a:solidFill>
                  <a:srgbClr val="233F84"/>
                </a:solidFill>
                <a:latin typeface="Arial" panose="020B0604020202020204" pitchFamily="34" charset="0"/>
                <a:ea typeface="ＭＳ Ｐゴシック" charset="0"/>
                <a:cs typeface="Arial" panose="020B0604020202020204" pitchFamily="34" charset="0"/>
              </a:rPr>
              <a:t>albumin</a:t>
            </a:r>
            <a:endParaRPr lang="fr-FR" sz="1702" b="1" dirty="0">
              <a:solidFill>
                <a:srgbClr val="233F84"/>
              </a:solidFill>
              <a:latin typeface="Arial" panose="020B0604020202020204" pitchFamily="34" charset="0"/>
              <a:ea typeface="ＭＳ Ｐゴシック" charset="0"/>
              <a:cs typeface="Arial" panose="020B0604020202020204" pitchFamily="34" charset="0"/>
            </a:endParaRPr>
          </a:p>
        </p:txBody>
      </p:sp>
      <p:sp>
        <p:nvSpPr>
          <p:cNvPr id="25607" name="Text Box 7"/>
          <p:cNvSpPr txBox="1">
            <a:spLocks noChangeArrowheads="1"/>
          </p:cNvSpPr>
          <p:nvPr/>
        </p:nvSpPr>
        <p:spPr bwMode="auto">
          <a:xfrm>
            <a:off x="4928395" y="1899982"/>
            <a:ext cx="1348447" cy="61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64474" eaLnBrk="0" fontAlgn="base" hangingPunct="0">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Low </a:t>
            </a:r>
          </a:p>
          <a:p>
            <a:pPr algn="ctr" defTabSz="864474" eaLnBrk="0" fontAlgn="base" hangingPunct="0">
              <a:spcBef>
                <a:spcPct val="0"/>
              </a:spcBef>
              <a:spcAft>
                <a:spcPct val="0"/>
              </a:spcAft>
              <a:defRPr/>
            </a:pPr>
            <a:r>
              <a:rPr lang="fr-FR" sz="1702" b="1" dirty="0" err="1">
                <a:solidFill>
                  <a:srgbClr val="233F84"/>
                </a:solidFill>
                <a:latin typeface="Arial" panose="020B0604020202020204" pitchFamily="34" charset="0"/>
                <a:ea typeface="ＭＳ Ｐゴシック" charset="0"/>
                <a:cs typeface="Arial" panose="020B0604020202020204" pitchFamily="34" charset="0"/>
              </a:rPr>
              <a:t>food</a:t>
            </a:r>
            <a:r>
              <a:rPr lang="fr-FR" sz="1702" b="1" dirty="0">
                <a:solidFill>
                  <a:srgbClr val="233F84"/>
                </a:solidFill>
                <a:latin typeface="Arial" panose="020B0604020202020204" pitchFamily="34" charset="0"/>
                <a:ea typeface="ＭＳ Ｐゴシック" charset="0"/>
                <a:cs typeface="Arial" panose="020B0604020202020204" pitchFamily="34" charset="0"/>
              </a:rPr>
              <a:t> </a:t>
            </a:r>
            <a:r>
              <a:rPr lang="fr-FR" sz="1702" b="1" dirty="0" err="1">
                <a:solidFill>
                  <a:srgbClr val="233F84"/>
                </a:solidFill>
                <a:latin typeface="Arial" panose="020B0604020202020204" pitchFamily="34" charset="0"/>
                <a:ea typeface="ＭＳ Ｐゴシック" charset="0"/>
                <a:cs typeface="Arial" panose="020B0604020202020204" pitchFamily="34" charset="0"/>
              </a:rPr>
              <a:t>intake</a:t>
            </a:r>
            <a:endParaRPr lang="fr-FR" sz="1702" b="1" dirty="0">
              <a:solidFill>
                <a:srgbClr val="233F84"/>
              </a:solidFill>
              <a:latin typeface="Arial" panose="020B0604020202020204" pitchFamily="34" charset="0"/>
              <a:ea typeface="ＭＳ Ｐゴシック" charset="0"/>
              <a:cs typeface="Arial" panose="020B0604020202020204" pitchFamily="34" charset="0"/>
            </a:endParaRPr>
          </a:p>
        </p:txBody>
      </p:sp>
      <p:sp>
        <p:nvSpPr>
          <p:cNvPr id="25608" name="Text Box 8"/>
          <p:cNvSpPr txBox="1">
            <a:spLocks noChangeArrowheads="1"/>
          </p:cNvSpPr>
          <p:nvPr/>
        </p:nvSpPr>
        <p:spPr bwMode="auto">
          <a:xfrm>
            <a:off x="6400758" y="1926995"/>
            <a:ext cx="908518" cy="616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64474" eaLnBrk="0" fontAlgn="base" hangingPunct="0">
              <a:spcBef>
                <a:spcPct val="0"/>
              </a:spcBef>
              <a:spcAft>
                <a:spcPct val="0"/>
              </a:spcAft>
              <a:defRPr/>
            </a:pPr>
            <a:r>
              <a:rPr lang="fr-FR" sz="1702" b="1" dirty="0" err="1">
                <a:solidFill>
                  <a:srgbClr val="233F84"/>
                </a:solidFill>
                <a:latin typeface="Arial" panose="020B0604020202020204" pitchFamily="34" charset="0"/>
                <a:ea typeface="ＭＳ Ｐゴシック" charset="0"/>
                <a:cs typeface="Arial" panose="020B0604020202020204" pitchFamily="34" charset="0"/>
              </a:rPr>
              <a:t>Weight</a:t>
            </a: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algn="ctr" defTabSz="864474" eaLnBrk="0" fontAlgn="base" hangingPunct="0">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BMI</a:t>
            </a:r>
          </a:p>
        </p:txBody>
      </p:sp>
      <p:sp>
        <p:nvSpPr>
          <p:cNvPr id="25610" name="Line 10"/>
          <p:cNvSpPr>
            <a:spLocks noChangeShapeType="1"/>
          </p:cNvSpPr>
          <p:nvPr/>
        </p:nvSpPr>
        <p:spPr bwMode="auto">
          <a:xfrm flipV="1">
            <a:off x="1797403" y="2617353"/>
            <a:ext cx="5258717" cy="1800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864474" fontAlgn="base">
              <a:spcBef>
                <a:spcPct val="0"/>
              </a:spcBef>
              <a:spcAft>
                <a:spcPct val="0"/>
              </a:spcAft>
              <a:defRPr/>
            </a:pPr>
            <a:endParaRPr lang="fr-FR" sz="1513">
              <a:solidFill>
                <a:prstClr val="black"/>
              </a:solidFill>
              <a:latin typeface="Arial" charset="0"/>
              <a:ea typeface="ＭＳ Ｐゴシック" charset="0"/>
              <a:cs typeface="Arial" charset="0"/>
            </a:endParaRPr>
          </a:p>
        </p:txBody>
      </p:sp>
      <p:sp>
        <p:nvSpPr>
          <p:cNvPr id="25611" name="Text Box 11"/>
          <p:cNvSpPr txBox="1">
            <a:spLocks noChangeArrowheads="1"/>
          </p:cNvSpPr>
          <p:nvPr/>
        </p:nvSpPr>
        <p:spPr bwMode="auto">
          <a:xfrm>
            <a:off x="1725366" y="2608348"/>
            <a:ext cx="1887055" cy="2606867"/>
          </a:xfrm>
          <a:prstGeom prst="rect">
            <a:avLst/>
          </a:prstGeom>
          <a:solidFill>
            <a:schemeClr val="bg1"/>
          </a:solidFill>
          <a:ln>
            <a:noFill/>
          </a:ln>
          <a:effectLst>
            <a:outerShdw blurRad="50800" dist="38100" dir="8100000" algn="tr"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defTabSz="864474" fontAlgn="base">
              <a:lnSpc>
                <a:spcPct val="120000"/>
              </a:lnSpc>
              <a:spcBef>
                <a:spcPct val="0"/>
              </a:spcBef>
              <a:spcAft>
                <a:spcPct val="0"/>
              </a:spcAft>
              <a:defRPr/>
            </a:pPr>
            <a:r>
              <a:rPr lang="fr-FR" sz="1702" dirty="0" err="1">
                <a:solidFill>
                  <a:srgbClr val="233F84"/>
                </a:solidFill>
                <a:cs typeface="Arial" panose="020B0604020202020204" pitchFamily="34" charset="0"/>
              </a:rPr>
              <a:t>Berlowitz</a:t>
            </a:r>
            <a:r>
              <a:rPr lang="fr-FR" sz="1702" dirty="0">
                <a:solidFill>
                  <a:srgbClr val="233F84"/>
                </a:solidFill>
                <a:cs typeface="Arial" panose="020B0604020202020204" pitchFamily="34" charset="0"/>
              </a:rPr>
              <a:t> 1989</a:t>
            </a:r>
          </a:p>
          <a:p>
            <a:pPr defTabSz="864474" fontAlgn="base">
              <a:lnSpc>
                <a:spcPct val="120000"/>
              </a:lnSpc>
              <a:spcBef>
                <a:spcPct val="0"/>
              </a:spcBef>
              <a:spcAft>
                <a:spcPct val="0"/>
              </a:spcAft>
              <a:defRPr/>
            </a:pPr>
            <a:r>
              <a:rPr lang="fr-FR" sz="1702" dirty="0">
                <a:solidFill>
                  <a:srgbClr val="233F84"/>
                </a:solidFill>
                <a:cs typeface="Arial" panose="020B0604020202020204" pitchFamily="34" charset="0"/>
              </a:rPr>
              <a:t>Ek 1991</a:t>
            </a:r>
          </a:p>
          <a:p>
            <a:pPr defTabSz="864474" fontAlgn="base">
              <a:lnSpc>
                <a:spcPct val="120000"/>
              </a:lnSpc>
              <a:spcBef>
                <a:spcPct val="0"/>
              </a:spcBef>
              <a:spcAft>
                <a:spcPct val="0"/>
              </a:spcAft>
              <a:defRPr/>
            </a:pPr>
            <a:r>
              <a:rPr lang="fr-FR" sz="1702" dirty="0">
                <a:solidFill>
                  <a:srgbClr val="233F84"/>
                </a:solidFill>
                <a:cs typeface="Arial" panose="020B0604020202020204" pitchFamily="34" charset="0"/>
              </a:rPr>
              <a:t>Bergström 1992</a:t>
            </a:r>
          </a:p>
          <a:p>
            <a:pPr defTabSz="864474" fontAlgn="base">
              <a:lnSpc>
                <a:spcPct val="120000"/>
              </a:lnSpc>
              <a:spcBef>
                <a:spcPct val="0"/>
              </a:spcBef>
              <a:spcAft>
                <a:spcPct val="0"/>
              </a:spcAft>
              <a:defRPr/>
            </a:pPr>
            <a:r>
              <a:rPr lang="fr-FR" sz="1702" dirty="0">
                <a:solidFill>
                  <a:srgbClr val="233F84"/>
                </a:solidFill>
                <a:cs typeface="Arial" panose="020B0604020202020204" pitchFamily="34" charset="0"/>
              </a:rPr>
              <a:t>Inman 1993</a:t>
            </a:r>
          </a:p>
          <a:p>
            <a:pPr defTabSz="864474" fontAlgn="base">
              <a:lnSpc>
                <a:spcPct val="120000"/>
              </a:lnSpc>
              <a:spcBef>
                <a:spcPct val="0"/>
              </a:spcBef>
              <a:spcAft>
                <a:spcPct val="0"/>
              </a:spcAft>
              <a:defRPr/>
            </a:pPr>
            <a:r>
              <a:rPr lang="fr-FR" sz="1702" dirty="0" err="1">
                <a:solidFill>
                  <a:srgbClr val="233F84"/>
                </a:solidFill>
                <a:cs typeface="Arial" panose="020B0604020202020204" pitchFamily="34" charset="0"/>
              </a:rPr>
              <a:t>Eachempati</a:t>
            </a:r>
            <a:r>
              <a:rPr lang="fr-FR" sz="1702" dirty="0">
                <a:solidFill>
                  <a:srgbClr val="233F84"/>
                </a:solidFill>
                <a:cs typeface="Arial" panose="020B0604020202020204" pitchFamily="34" charset="0"/>
              </a:rPr>
              <a:t> 2001</a:t>
            </a:r>
          </a:p>
          <a:p>
            <a:pPr defTabSz="864474" fontAlgn="base">
              <a:lnSpc>
                <a:spcPct val="120000"/>
              </a:lnSpc>
              <a:spcBef>
                <a:spcPct val="0"/>
              </a:spcBef>
              <a:spcAft>
                <a:spcPct val="0"/>
              </a:spcAft>
              <a:defRPr/>
            </a:pPr>
            <a:r>
              <a:rPr lang="fr-FR" sz="1702" dirty="0">
                <a:solidFill>
                  <a:srgbClr val="233F84"/>
                </a:solidFill>
                <a:cs typeface="Arial" panose="020B0604020202020204" pitchFamily="34" charset="0"/>
              </a:rPr>
              <a:t>Reed 2003</a:t>
            </a:r>
          </a:p>
          <a:p>
            <a:pPr defTabSz="864474" fontAlgn="base">
              <a:lnSpc>
                <a:spcPct val="120000"/>
              </a:lnSpc>
              <a:spcBef>
                <a:spcPct val="0"/>
              </a:spcBef>
              <a:spcAft>
                <a:spcPct val="0"/>
              </a:spcAft>
              <a:defRPr/>
            </a:pPr>
            <a:r>
              <a:rPr lang="fr-FR" sz="1702" dirty="0">
                <a:solidFill>
                  <a:srgbClr val="233F84"/>
                </a:solidFill>
                <a:cs typeface="Arial" panose="020B0604020202020204" pitchFamily="34" charset="0"/>
              </a:rPr>
              <a:t>Horn 2004</a:t>
            </a:r>
          </a:p>
          <a:p>
            <a:pPr defTabSz="864474" fontAlgn="base">
              <a:lnSpc>
                <a:spcPct val="120000"/>
              </a:lnSpc>
              <a:spcBef>
                <a:spcPct val="0"/>
              </a:spcBef>
              <a:spcAft>
                <a:spcPct val="0"/>
              </a:spcAft>
              <a:defRPr/>
            </a:pPr>
            <a:r>
              <a:rPr lang="fr-FR" sz="1702" dirty="0">
                <a:solidFill>
                  <a:srgbClr val="233F84"/>
                </a:solidFill>
                <a:cs typeface="Arial" panose="020B0604020202020204" pitchFamily="34" charset="0"/>
              </a:rPr>
              <a:t>…..</a:t>
            </a:r>
          </a:p>
        </p:txBody>
      </p:sp>
      <p:sp>
        <p:nvSpPr>
          <p:cNvPr id="25612" name="Text Box 12"/>
          <p:cNvSpPr txBox="1">
            <a:spLocks noChangeArrowheads="1"/>
          </p:cNvSpPr>
          <p:nvPr/>
        </p:nvSpPr>
        <p:spPr bwMode="auto">
          <a:xfrm>
            <a:off x="4102594" y="2602345"/>
            <a:ext cx="312906" cy="229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p:txBody>
      </p:sp>
      <p:sp>
        <p:nvSpPr>
          <p:cNvPr id="25613" name="Text Box 13"/>
          <p:cNvSpPr txBox="1">
            <a:spLocks noChangeArrowheads="1"/>
          </p:cNvSpPr>
          <p:nvPr/>
        </p:nvSpPr>
        <p:spPr bwMode="auto">
          <a:xfrm>
            <a:off x="5444287" y="2629359"/>
            <a:ext cx="312906" cy="260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p:txBody>
      </p:sp>
      <p:sp>
        <p:nvSpPr>
          <p:cNvPr id="25614" name="Text Box 14"/>
          <p:cNvSpPr txBox="1">
            <a:spLocks noChangeArrowheads="1"/>
          </p:cNvSpPr>
          <p:nvPr/>
        </p:nvSpPr>
        <p:spPr bwMode="auto">
          <a:xfrm>
            <a:off x="6668920" y="2617353"/>
            <a:ext cx="312906" cy="229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endParaRPr lang="fr-FR" sz="1702" b="1" dirty="0">
              <a:solidFill>
                <a:srgbClr val="233F84"/>
              </a:solidFill>
              <a:latin typeface="Arial" panose="020B0604020202020204" pitchFamily="34" charset="0"/>
              <a:ea typeface="ＭＳ Ｐゴシック" charset="0"/>
              <a:cs typeface="Arial" panose="020B0604020202020204" pitchFamily="34" charset="0"/>
            </a:endParaRPr>
          </a:p>
          <a:p>
            <a:pPr defTabSz="864474" eaLnBrk="0" fontAlgn="base" hangingPunct="0">
              <a:lnSpc>
                <a:spcPct val="120000"/>
              </a:lnSpc>
              <a:spcBef>
                <a:spcPct val="0"/>
              </a:spcBef>
              <a:spcAft>
                <a:spcPct val="0"/>
              </a:spcAft>
              <a:defRPr/>
            </a:pPr>
            <a:r>
              <a:rPr lang="fr-FR" sz="1702" b="1" dirty="0">
                <a:solidFill>
                  <a:srgbClr val="233F84"/>
                </a:solidFill>
                <a:latin typeface="Arial" panose="020B0604020202020204" pitchFamily="34" charset="0"/>
                <a:ea typeface="ＭＳ Ｐゴシック" charset="0"/>
                <a:cs typeface="Arial" panose="020B0604020202020204" pitchFamily="34" charset="0"/>
              </a:rPr>
              <a:t>+</a:t>
            </a:r>
          </a:p>
        </p:txBody>
      </p:sp>
      <p:sp>
        <p:nvSpPr>
          <p:cNvPr id="25615" name="Line 15"/>
          <p:cNvSpPr>
            <a:spLocks noChangeShapeType="1"/>
          </p:cNvSpPr>
          <p:nvPr/>
        </p:nvSpPr>
        <p:spPr bwMode="auto">
          <a:xfrm>
            <a:off x="3742408" y="1899982"/>
            <a:ext cx="331371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864474" fontAlgn="base">
              <a:spcBef>
                <a:spcPct val="0"/>
              </a:spcBef>
              <a:spcAft>
                <a:spcPct val="0"/>
              </a:spcAft>
              <a:defRPr/>
            </a:pPr>
            <a:endParaRPr lang="fr-FR" sz="1513">
              <a:solidFill>
                <a:srgbClr val="233F84"/>
              </a:solidFill>
              <a:latin typeface="Arial" panose="020B0604020202020204" pitchFamily="34" charset="0"/>
              <a:ea typeface="ＭＳ Ｐゴシック" charset="0"/>
              <a:cs typeface="Arial" panose="020B0604020202020204" pitchFamily="34" charset="0"/>
            </a:endParaRPr>
          </a:p>
        </p:txBody>
      </p:sp>
      <p:sp>
        <p:nvSpPr>
          <p:cNvPr id="25616" name="Text Box 16"/>
          <p:cNvSpPr txBox="1">
            <a:spLocks noChangeArrowheads="1"/>
          </p:cNvSpPr>
          <p:nvPr/>
        </p:nvSpPr>
        <p:spPr bwMode="auto">
          <a:xfrm>
            <a:off x="3702823" y="1322184"/>
            <a:ext cx="3472425" cy="383310"/>
          </a:xfrm>
          <a:prstGeom prst="rect">
            <a:avLst/>
          </a:prstGeom>
          <a:solidFill>
            <a:schemeClr val="bg1"/>
          </a:solidFill>
          <a:ln>
            <a:noFill/>
          </a:ln>
          <a:effectLst>
            <a:outerShdw blurRad="50800" dist="76200" dir="5400000" algn="t" rotWithShape="0">
              <a:prstClr val="black">
                <a:alpha val="40000"/>
              </a:prstClr>
            </a:outerShdw>
          </a:effectLst>
          <a:extLst>
            <a:ext uri="{91240B29-F687-4F45-9708-019B960494DF}">
              <a14:hiddenLine xmlns:a14="http://schemas.microsoft.com/office/drawing/2010/main" w="9525">
                <a:solidFill>
                  <a:srgbClr val="FF9933"/>
                </a:solidFill>
                <a:miter lim="800000"/>
                <a:headEnd/>
                <a:tailEnd/>
              </a14:hiddenLine>
            </a:ext>
          </a:extLst>
        </p:spPr>
        <p:txBody>
          <a:bodyPr wrap="none">
            <a:spAutoFit/>
          </a:bodyPr>
          <a:lstStyle/>
          <a:p>
            <a:pPr algn="ctr" defTabSz="864474" eaLnBrk="0" fontAlgn="base" hangingPunct="0">
              <a:spcBef>
                <a:spcPct val="0"/>
              </a:spcBef>
              <a:spcAft>
                <a:spcPct val="0"/>
              </a:spcAft>
              <a:defRPr/>
            </a:pPr>
            <a:r>
              <a:rPr lang="fr-FR" sz="1891" dirty="0" err="1">
                <a:solidFill>
                  <a:srgbClr val="233F84"/>
                </a:solidFill>
                <a:latin typeface="Arial" panose="020B0604020202020204" pitchFamily="34" charset="0"/>
                <a:ea typeface="ＭＳ Ｐゴシック" charset="0"/>
                <a:cs typeface="Arial" panose="020B0604020202020204" pitchFamily="34" charset="0"/>
              </a:rPr>
              <a:t>Risk</a:t>
            </a:r>
            <a:r>
              <a:rPr lang="fr-FR" sz="1891" dirty="0">
                <a:solidFill>
                  <a:srgbClr val="233F84"/>
                </a:solidFill>
                <a:latin typeface="Arial" panose="020B0604020202020204" pitchFamily="34" charset="0"/>
                <a:ea typeface="ＭＳ Ｐゴシック" charset="0"/>
                <a:cs typeface="Arial" panose="020B0604020202020204" pitchFamily="34" charset="0"/>
              </a:rPr>
              <a:t> </a:t>
            </a:r>
            <a:r>
              <a:rPr lang="fr-FR" sz="1891" dirty="0" err="1">
                <a:solidFill>
                  <a:srgbClr val="233F84"/>
                </a:solidFill>
                <a:latin typeface="Arial" panose="020B0604020202020204" pitchFamily="34" charset="0"/>
                <a:ea typeface="ＭＳ Ｐゴシック" charset="0"/>
                <a:cs typeface="Arial" panose="020B0604020202020204" pitchFamily="34" charset="0"/>
              </a:rPr>
              <a:t>factors</a:t>
            </a:r>
            <a:r>
              <a:rPr lang="fr-FR" sz="1891" dirty="0">
                <a:solidFill>
                  <a:srgbClr val="233F84"/>
                </a:solidFill>
                <a:latin typeface="Arial" panose="020B0604020202020204" pitchFamily="34" charset="0"/>
                <a:ea typeface="ＭＳ Ｐゴシック" charset="0"/>
                <a:cs typeface="Arial" panose="020B0604020202020204" pitchFamily="34" charset="0"/>
              </a:rPr>
              <a:t> for pressure sores</a:t>
            </a:r>
          </a:p>
        </p:txBody>
      </p:sp>
      <p:sp>
        <p:nvSpPr>
          <p:cNvPr id="32781" name="TextBox 1"/>
          <p:cNvSpPr txBox="1">
            <a:spLocks noChangeArrowheads="1"/>
          </p:cNvSpPr>
          <p:nvPr/>
        </p:nvSpPr>
        <p:spPr bwMode="auto">
          <a:xfrm>
            <a:off x="1722365" y="5330754"/>
            <a:ext cx="8359319" cy="5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r>
              <a:rPr lang="sv-SE" altLang="bg-BG" sz="1702" dirty="0" err="1">
                <a:solidFill>
                  <a:prstClr val="black"/>
                </a:solidFill>
                <a:latin typeface="Arial" charset="0"/>
              </a:rPr>
              <a:t>Extensively</a:t>
            </a:r>
            <a:r>
              <a:rPr lang="sv-SE" altLang="bg-BG" sz="1702" dirty="0">
                <a:solidFill>
                  <a:prstClr val="black"/>
                </a:solidFill>
                <a:latin typeface="Arial" charset="0"/>
              </a:rPr>
              <a:t> </a:t>
            </a:r>
            <a:r>
              <a:rPr lang="sv-SE" altLang="bg-BG" sz="1702" dirty="0" err="1">
                <a:solidFill>
                  <a:prstClr val="black"/>
                </a:solidFill>
                <a:latin typeface="Arial" charset="0"/>
              </a:rPr>
              <a:t>reviewed</a:t>
            </a:r>
            <a:r>
              <a:rPr lang="sv-SE" altLang="bg-BG" sz="1702" dirty="0">
                <a:solidFill>
                  <a:prstClr val="black"/>
                </a:solidFill>
                <a:latin typeface="Arial" charset="0"/>
              </a:rPr>
              <a:t> in </a:t>
            </a:r>
          </a:p>
          <a:p>
            <a:pPr algn="ctr" defTabSz="864474" eaLnBrk="1" fontAlgn="base" hangingPunct="1">
              <a:spcBef>
                <a:spcPct val="0"/>
              </a:spcBef>
              <a:spcAft>
                <a:spcPct val="0"/>
              </a:spcAft>
            </a:pPr>
            <a:r>
              <a:rPr lang="sv-SE" altLang="bg-BG" sz="1324" b="1" dirty="0" err="1">
                <a:solidFill>
                  <a:prstClr val="black"/>
                </a:solidFill>
                <a:latin typeface="Arial" charset="0"/>
              </a:rPr>
              <a:t>Litchford</a:t>
            </a:r>
            <a:r>
              <a:rPr lang="sv-SE" altLang="bg-BG" sz="1324" b="1" dirty="0">
                <a:solidFill>
                  <a:prstClr val="black"/>
                </a:solidFill>
                <a:latin typeface="Arial" charset="0"/>
              </a:rPr>
              <a:t> et al. Malnutrition as a Precursor of </a:t>
            </a:r>
            <a:r>
              <a:rPr lang="sv-SE" altLang="bg-BG" sz="1324" b="1" dirty="0" err="1">
                <a:solidFill>
                  <a:prstClr val="black"/>
                </a:solidFill>
                <a:latin typeface="Arial" charset="0"/>
              </a:rPr>
              <a:t>Pressure</a:t>
            </a:r>
            <a:r>
              <a:rPr lang="sv-SE" altLang="bg-BG" sz="1324" b="1" dirty="0">
                <a:solidFill>
                  <a:prstClr val="black"/>
                </a:solidFill>
                <a:latin typeface="Arial" charset="0"/>
              </a:rPr>
              <a:t> </a:t>
            </a:r>
            <a:r>
              <a:rPr lang="sv-SE" altLang="bg-BG" sz="1324" b="1" dirty="0" err="1">
                <a:solidFill>
                  <a:prstClr val="black"/>
                </a:solidFill>
                <a:latin typeface="Arial" charset="0"/>
              </a:rPr>
              <a:t>Ulcers</a:t>
            </a:r>
            <a:r>
              <a:rPr lang="sv-SE" altLang="bg-BG" sz="1324" b="1" dirty="0">
                <a:solidFill>
                  <a:prstClr val="black"/>
                </a:solidFill>
                <a:latin typeface="Arial" charset="0"/>
              </a:rPr>
              <a:t>.  </a:t>
            </a:r>
            <a:r>
              <a:rPr lang="sv-SE" altLang="bg-BG" sz="1324" b="1" dirty="0" err="1">
                <a:solidFill>
                  <a:prstClr val="black"/>
                </a:solidFill>
                <a:latin typeface="Arial" charset="0"/>
              </a:rPr>
              <a:t>Adv</a:t>
            </a:r>
            <a:r>
              <a:rPr lang="sv-SE" altLang="bg-BG" sz="1324" b="1" dirty="0">
                <a:solidFill>
                  <a:prstClr val="black"/>
                </a:solidFill>
                <a:latin typeface="Arial" charset="0"/>
              </a:rPr>
              <a:t> </a:t>
            </a:r>
            <a:r>
              <a:rPr lang="sv-SE" altLang="bg-BG" sz="1324" b="1" dirty="0" err="1">
                <a:solidFill>
                  <a:prstClr val="black"/>
                </a:solidFill>
                <a:latin typeface="Arial" charset="0"/>
              </a:rPr>
              <a:t>Wound</a:t>
            </a:r>
            <a:r>
              <a:rPr lang="sv-SE" altLang="bg-BG" sz="1324" b="1" dirty="0">
                <a:solidFill>
                  <a:prstClr val="black"/>
                </a:solidFill>
                <a:latin typeface="Arial" charset="0"/>
              </a:rPr>
              <a:t>  Care 2014</a:t>
            </a:r>
          </a:p>
        </p:txBody>
      </p:sp>
      <p:sp>
        <p:nvSpPr>
          <p:cNvPr id="16" name="Rectangle 2"/>
          <p:cNvSpPr txBox="1">
            <a:spLocks noChangeArrowheads="1"/>
          </p:cNvSpPr>
          <p:nvPr/>
        </p:nvSpPr>
        <p:spPr bwMode="auto">
          <a:xfrm>
            <a:off x="2711375" y="288149"/>
            <a:ext cx="5353266" cy="936484"/>
          </a:xfrm>
          <a:prstGeom prst="rect">
            <a:avLst/>
          </a:prstGeom>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2647" b="1" dirty="0">
                <a:solidFill>
                  <a:srgbClr val="233F84"/>
                </a:solidFill>
                <a:latin typeface="Arial" pitchFamily="34" charset="0"/>
                <a:cs typeface="Arial" pitchFamily="34" charset="0"/>
              </a:rPr>
              <a:t>Pressure sore consequences </a:t>
            </a:r>
          </a:p>
          <a:p>
            <a:pPr algn="l" defTabSz="864474" eaLnBrk="1" hangingPunct="1">
              <a:defRPr/>
            </a:pPr>
            <a:r>
              <a:rPr lang="en-US" altLang="en-US" sz="2647" b="1" dirty="0">
                <a:solidFill>
                  <a:srgbClr val="233F84"/>
                </a:solidFill>
                <a:latin typeface="Arial" pitchFamily="34" charset="0"/>
                <a:cs typeface="Arial" pitchFamily="34" charset="0"/>
              </a:rPr>
              <a:t>of malnutrition</a:t>
            </a:r>
            <a:endParaRPr lang="en-US" altLang="en-US" sz="2269" dirty="0">
              <a:solidFill>
                <a:srgbClr val="233F84"/>
              </a:solidFill>
              <a:latin typeface="Arial" pitchFamily="34" charset="0"/>
              <a:cs typeface="Arial" pitchFamily="34" charset="0"/>
            </a:endParaRPr>
          </a:p>
        </p:txBody>
      </p:sp>
    </p:spTree>
    <p:extLst>
      <p:ext uri="{BB962C8B-B14F-4D97-AF65-F5344CB8AC3E}">
        <p14:creationId xmlns:p14="http://schemas.microsoft.com/office/powerpoint/2010/main" val="915648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altLang="nl-NL" sz="3200"/>
              <a:t>Undernutrition screening </a:t>
            </a:r>
            <a:r>
              <a:rPr lang="en-US" altLang="nl-NL" sz="3200" smtClean="0"/>
              <a:t>survey: </a:t>
            </a:r>
            <a:r>
              <a:rPr lang="en-US" altLang="nl-NL" sz="3200"/>
              <a:t>patients with a positive undernutrition screening score stay in hospital 1.4 d </a:t>
            </a:r>
            <a:r>
              <a:rPr lang="en-US" altLang="nl-NL" sz="3200" smtClean="0"/>
              <a:t>longer</a:t>
            </a:r>
            <a:endParaRPr lang="en-US" altLang="nl-NL" sz="3200"/>
          </a:p>
        </p:txBody>
      </p:sp>
      <p:sp>
        <p:nvSpPr>
          <p:cNvPr id="3" name="Tijdelijke aanduiding voor tekst 2"/>
          <p:cNvSpPr>
            <a:spLocks noGrp="1"/>
          </p:cNvSpPr>
          <p:nvPr>
            <p:ph type="body" sz="quarter" idx="12"/>
          </p:nvPr>
        </p:nvSpPr>
        <p:spPr>
          <a:xfrm>
            <a:off x="6407522" y="4667120"/>
            <a:ext cx="4464496" cy="990600"/>
          </a:xfrm>
        </p:spPr>
        <p:txBody>
          <a:bodyPr/>
          <a:lstStyle/>
          <a:p>
            <a:pPr marL="342900" indent="-342900">
              <a:buFont typeface="Arial" panose="020B0604020202020204" pitchFamily="34" charset="0"/>
              <a:buChar char="•"/>
            </a:pPr>
            <a:r>
              <a:rPr lang="nl-NL" smtClean="0">
                <a:solidFill>
                  <a:schemeClr val="tx1"/>
                </a:solidFill>
              </a:rPr>
              <a:t>Ondervoede patient ligt 1,4 dag langer in het ziekenhuis</a:t>
            </a:r>
          </a:p>
          <a:p>
            <a:pPr marL="342900" indent="-342900">
              <a:buFont typeface="Arial" panose="020B0604020202020204" pitchFamily="34" charset="0"/>
              <a:buChar char="•"/>
            </a:pPr>
            <a:r>
              <a:rPr lang="nl-NL" smtClean="0">
                <a:solidFill>
                  <a:schemeClr val="tx1"/>
                </a:solidFill>
              </a:rPr>
              <a:t>15% van de patienten is bij opname ondervoed</a:t>
            </a:r>
            <a:endParaRPr lang="nl-NL">
              <a:solidFill>
                <a:schemeClr val="tx1"/>
              </a:solidFill>
            </a:endParaRPr>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12</a:t>
            </a:fld>
            <a:endParaRPr lang="nl-NL" dirty="0"/>
          </a:p>
        </p:txBody>
      </p:sp>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510" t="14777" r="14467" b="6937"/>
          <a:stretch/>
        </p:blipFill>
        <p:spPr bwMode="auto">
          <a:xfrm>
            <a:off x="358850" y="1460010"/>
            <a:ext cx="5536519" cy="35633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p:cNvPicPr>
            <a:picLocks noChangeAspect="1"/>
          </p:cNvPicPr>
          <p:nvPr/>
        </p:nvPicPr>
        <p:blipFill>
          <a:blip r:embed="rId3"/>
          <a:stretch>
            <a:fillRect/>
          </a:stretch>
        </p:blipFill>
        <p:spPr>
          <a:xfrm>
            <a:off x="6407523" y="1788498"/>
            <a:ext cx="4014878" cy="2764686"/>
          </a:xfrm>
          <a:prstGeom prst="rect">
            <a:avLst/>
          </a:prstGeom>
        </p:spPr>
      </p:pic>
      <p:pic>
        <p:nvPicPr>
          <p:cNvPr id="4" name="Afbeelding 3"/>
          <p:cNvPicPr>
            <a:picLocks noChangeAspect="1"/>
          </p:cNvPicPr>
          <p:nvPr/>
        </p:nvPicPr>
        <p:blipFill>
          <a:blip r:embed="rId4"/>
          <a:stretch>
            <a:fillRect/>
          </a:stretch>
        </p:blipFill>
        <p:spPr>
          <a:xfrm>
            <a:off x="425450" y="4948080"/>
            <a:ext cx="5286836" cy="960586"/>
          </a:xfrm>
          <a:prstGeom prst="rect">
            <a:avLst/>
          </a:prstGeom>
        </p:spPr>
      </p:pic>
      <p:pic>
        <p:nvPicPr>
          <p:cNvPr id="6" name="Afbeelding 5"/>
          <p:cNvPicPr>
            <a:picLocks noChangeAspect="1"/>
          </p:cNvPicPr>
          <p:nvPr/>
        </p:nvPicPr>
        <p:blipFill>
          <a:blip r:embed="rId5"/>
          <a:stretch>
            <a:fillRect/>
          </a:stretch>
        </p:blipFill>
        <p:spPr>
          <a:xfrm>
            <a:off x="1150938" y="5699087"/>
            <a:ext cx="1609950" cy="209579"/>
          </a:xfrm>
          <a:prstGeom prst="rect">
            <a:avLst/>
          </a:prstGeom>
        </p:spPr>
      </p:pic>
    </p:spTree>
    <p:extLst>
      <p:ext uri="{BB962C8B-B14F-4D97-AF65-F5344CB8AC3E}">
        <p14:creationId xmlns:p14="http://schemas.microsoft.com/office/powerpoint/2010/main" val="9314644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4"/>
          </p:nvPr>
        </p:nvSpPr>
        <p:spPr/>
        <p:txBody>
          <a:bodyPr/>
          <a:lstStyle/>
          <a:p>
            <a:fld id="{DEA48755-53D4-44E1-85A2-5F5774932B7A}" type="slidenum">
              <a:rPr lang="nl-NL" smtClean="0"/>
              <a:pPr/>
              <a:t>13</a:t>
            </a:fld>
            <a:endParaRPr lang="nl-NL" dirty="0"/>
          </a:p>
        </p:txBody>
      </p:sp>
      <p:pic>
        <p:nvPicPr>
          <p:cNvPr id="6" name="Afbeelding 5"/>
          <p:cNvPicPr>
            <a:picLocks noChangeAspect="1"/>
          </p:cNvPicPr>
          <p:nvPr/>
        </p:nvPicPr>
        <p:blipFill>
          <a:blip r:embed="rId2"/>
          <a:stretch>
            <a:fillRect/>
          </a:stretch>
        </p:blipFill>
        <p:spPr>
          <a:xfrm>
            <a:off x="2087042" y="555611"/>
            <a:ext cx="4353257" cy="5486650"/>
          </a:xfrm>
          <a:prstGeom prst="rect">
            <a:avLst/>
          </a:prstGeom>
        </p:spPr>
      </p:pic>
    </p:spTree>
    <p:extLst>
      <p:ext uri="{BB962C8B-B14F-4D97-AF65-F5344CB8AC3E}">
        <p14:creationId xmlns:p14="http://schemas.microsoft.com/office/powerpoint/2010/main" val="34355907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3" name="Picture 5" descr="ZENO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738" y="1744819"/>
            <a:ext cx="1904818" cy="435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
        <p:nvSpPr>
          <p:cNvPr id="2" name="Tijdelijke aanduiding voor tekst 1"/>
          <p:cNvSpPr>
            <a:spLocks noGrp="1"/>
          </p:cNvSpPr>
          <p:nvPr>
            <p:ph type="body" sz="quarter" idx="11"/>
          </p:nvPr>
        </p:nvSpPr>
        <p:spPr/>
        <p:txBody>
          <a:bodyPr/>
          <a:lstStyle/>
          <a:p>
            <a:r>
              <a:rPr lang="nl-NL" smtClean="0"/>
              <a:t>Consequenties van slechte voedingstoestand bij opname in het ziekenhuis</a:t>
            </a:r>
            <a:endParaRPr lang="nl-NL"/>
          </a:p>
        </p:txBody>
      </p:sp>
      <p:sp>
        <p:nvSpPr>
          <p:cNvPr id="4" name="Tijdelijke aanduiding voor tekst 3"/>
          <p:cNvSpPr>
            <a:spLocks noGrp="1"/>
          </p:cNvSpPr>
          <p:nvPr>
            <p:ph type="body" sz="quarter" idx="13"/>
          </p:nvPr>
        </p:nvSpPr>
        <p:spPr>
          <a:xfrm>
            <a:off x="425450" y="2091824"/>
            <a:ext cx="5622032" cy="3200400"/>
          </a:xfrm>
        </p:spPr>
        <p:txBody>
          <a:bodyPr/>
          <a:lstStyle/>
          <a:p>
            <a:r>
              <a:rPr lang="en-US" smtClean="0"/>
              <a:t>• meer complicaties</a:t>
            </a:r>
            <a:endParaRPr lang="en-US" smtClean="0"/>
          </a:p>
          <a:p>
            <a:r>
              <a:rPr lang="en-US" smtClean="0"/>
              <a:t>• langere opname duur</a:t>
            </a:r>
            <a:endParaRPr lang="en-US" smtClean="0"/>
          </a:p>
          <a:p>
            <a:r>
              <a:rPr lang="en-US" smtClean="0"/>
              <a:t>• </a:t>
            </a:r>
            <a:r>
              <a:rPr lang="en-US" smtClean="0"/>
              <a:t>hogere mortaliteit</a:t>
            </a:r>
            <a:endParaRPr lang="en-US" smtClean="0"/>
          </a:p>
          <a:p>
            <a:r>
              <a:rPr lang="en-US" smtClean="0"/>
              <a:t>• </a:t>
            </a:r>
            <a:r>
              <a:rPr lang="en-US" smtClean="0"/>
              <a:t>hogere kosten</a:t>
            </a:r>
            <a:endParaRPr lang="en-US" smtClean="0"/>
          </a:p>
          <a:p>
            <a:r>
              <a:rPr lang="en-US" smtClean="0"/>
              <a:t>• </a:t>
            </a:r>
            <a:r>
              <a:rPr lang="en-US" smtClean="0"/>
              <a:t>meer heropnames</a:t>
            </a:r>
          </a:p>
          <a:p>
            <a:endParaRPr lang="en-US"/>
          </a:p>
          <a:p>
            <a:r>
              <a:rPr lang="en-US" smtClean="0"/>
              <a:t>En vooral ook:</a:t>
            </a:r>
          </a:p>
          <a:p>
            <a:pPr marL="342900" indent="-342900">
              <a:buFont typeface="Arial" panose="020B0604020202020204" pitchFamily="34" charset="0"/>
              <a:buChar char="•"/>
            </a:pPr>
            <a:r>
              <a:rPr lang="en-US" smtClean="0"/>
              <a:t>Meer afhankelijkheid met name ook door verlies aan spiermassa</a:t>
            </a:r>
            <a:endParaRPr lang="nl-NL"/>
          </a:p>
          <a:p>
            <a:endParaRPr lang="nl-NL"/>
          </a:p>
        </p:txBody>
      </p:sp>
      <p:sp>
        <p:nvSpPr>
          <p:cNvPr id="242694" name="Rectangle 6"/>
          <p:cNvSpPr>
            <a:spLocks noChangeArrowheads="1"/>
          </p:cNvSpPr>
          <p:nvPr/>
        </p:nvSpPr>
        <p:spPr bwMode="auto">
          <a:xfrm>
            <a:off x="8889652" y="3786123"/>
            <a:ext cx="340467" cy="611942"/>
          </a:xfrm>
          <a:prstGeom prst="rect">
            <a:avLst/>
          </a:prstGeom>
          <a:solidFill>
            <a:schemeClr val="accent1"/>
          </a:solidFill>
          <a:ln w="9525">
            <a:solidFill>
              <a:schemeClr val="tx1"/>
            </a:solidFill>
            <a:miter lim="800000"/>
            <a:headEnd/>
            <a:tailEnd/>
          </a:ln>
          <a:effectLst/>
        </p:spPr>
        <p:txBody>
          <a:bodyPr wrap="none" anchor="ctr"/>
          <a:lstStyle/>
          <a:p>
            <a:pPr defTabSz="863925" fontAlgn="base">
              <a:spcBef>
                <a:spcPct val="0"/>
              </a:spcBef>
              <a:spcAft>
                <a:spcPct val="0"/>
              </a:spcAft>
              <a:defRPr/>
            </a:pPr>
            <a:endParaRPr lang="en-GB" sz="1701">
              <a:solidFill>
                <a:prstClr val="black"/>
              </a:solidFill>
              <a:effectLst>
                <a:outerShdw blurRad="38100" dist="38100" dir="2700000" algn="tl">
                  <a:srgbClr val="000000">
                    <a:alpha val="43137"/>
                  </a:srgbClr>
                </a:outerShdw>
              </a:effectLst>
              <a:latin typeface="Arial" pitchFamily="34" charset="0"/>
              <a:ea typeface="ＭＳ Ｐゴシック" charset="-128"/>
            </a:endParaRPr>
          </a:p>
        </p:txBody>
      </p:sp>
    </p:spTree>
    <p:extLst>
      <p:ext uri="{BB962C8B-B14F-4D97-AF65-F5344CB8AC3E}">
        <p14:creationId xmlns:p14="http://schemas.microsoft.com/office/powerpoint/2010/main" val="9066222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Bild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26" y="1529644"/>
            <a:ext cx="6362137" cy="315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30858" y="214813"/>
            <a:ext cx="5513849" cy="1080558"/>
          </a:xfrm>
          <a:prstGeom prst="rect">
            <a:avLst/>
          </a:prstGeom>
          <a:extLst/>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3025" b="1" dirty="0">
                <a:solidFill>
                  <a:srgbClr val="2B3990"/>
                </a:solidFill>
                <a:effectLst>
                  <a:outerShdw blurRad="38100" dist="38100" dir="2700000" algn="tl">
                    <a:srgbClr val="000000">
                      <a:alpha val="43137"/>
                    </a:srgbClr>
                  </a:outerShdw>
                </a:effectLst>
                <a:latin typeface="Arial" pitchFamily="34" charset="0"/>
                <a:cs typeface="Arial" pitchFamily="34" charset="0"/>
              </a:rPr>
              <a:t>Loss of muscle mass as a consequence</a:t>
            </a:r>
            <a:r>
              <a:rPr lang="bg-BG" altLang="en-US" sz="3025" b="1" dirty="0">
                <a:solidFill>
                  <a:srgbClr val="2B3990"/>
                </a:solidFill>
                <a:effectLst>
                  <a:outerShdw blurRad="38100" dist="38100" dir="2700000" algn="tl">
                    <a:srgbClr val="000000">
                      <a:alpha val="43137"/>
                    </a:srgbClr>
                  </a:outerShdw>
                </a:effectLst>
                <a:latin typeface="Arial" pitchFamily="34" charset="0"/>
                <a:cs typeface="Arial" pitchFamily="34" charset="0"/>
              </a:rPr>
              <a:t> </a:t>
            </a:r>
            <a:r>
              <a:rPr lang="en-US" altLang="en-US" sz="3025" b="1" dirty="0">
                <a:solidFill>
                  <a:srgbClr val="2B3990"/>
                </a:solidFill>
                <a:effectLst>
                  <a:outerShdw blurRad="38100" dist="38100" dir="2700000" algn="tl">
                    <a:srgbClr val="000000">
                      <a:alpha val="43137"/>
                    </a:srgbClr>
                  </a:outerShdw>
                </a:effectLst>
                <a:latin typeface="Arial" pitchFamily="34" charset="0"/>
                <a:cs typeface="Arial" pitchFamily="34" charset="0"/>
              </a:rPr>
              <a:t>of immobility</a:t>
            </a:r>
            <a:endParaRPr lang="sv-SE" altLang="en-US" sz="3025" b="1" dirty="0">
              <a:solidFill>
                <a:srgbClr val="2B3990"/>
              </a:solidFill>
              <a:effectLst>
                <a:outerShdw blurRad="38100" dist="38100" dir="2700000" algn="tl">
                  <a:srgbClr val="000000">
                    <a:alpha val="43137"/>
                  </a:srgbClr>
                </a:outerShdw>
              </a:effectLst>
              <a:latin typeface="Arial" pitchFamily="34" charset="0"/>
              <a:cs typeface="Arial" pitchFamily="34" charset="0"/>
            </a:endParaRPr>
          </a:p>
        </p:txBody>
      </p:sp>
      <p:sp>
        <p:nvSpPr>
          <p:cNvPr id="14341" name="Textfeld 3"/>
          <p:cNvSpPr txBox="1">
            <a:spLocks noChangeArrowheads="1"/>
          </p:cNvSpPr>
          <p:nvPr/>
        </p:nvSpPr>
        <p:spPr bwMode="auto">
          <a:xfrm>
            <a:off x="-1945406" y="4890549"/>
            <a:ext cx="778002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37931725" indent="-37474525"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864474" eaLnBrk="1" fontAlgn="base" hangingPunct="1">
              <a:spcBef>
                <a:spcPct val="0"/>
              </a:spcBef>
              <a:spcAft>
                <a:spcPct val="0"/>
              </a:spcAft>
              <a:defRPr/>
            </a:pPr>
            <a:r>
              <a:rPr lang="de-DE" altLang="bg-BG" sz="1100" b="1" dirty="0">
                <a:solidFill>
                  <a:srgbClr val="000000"/>
                </a:solidFill>
                <a:latin typeface="Arial" charset="0"/>
                <a:ea typeface="ＭＳ Ｐゴシック" pitchFamily="34" charset="-128"/>
              </a:rPr>
              <a:t>Kortebein P et al, JAMA 2007;297:1772-1774</a:t>
            </a:r>
            <a:endParaRPr lang="en-AU" altLang="bg-BG" sz="1100" b="1" dirty="0">
              <a:solidFill>
                <a:srgbClr val="000000"/>
              </a:solidFill>
              <a:latin typeface="Arial" charset="0"/>
              <a:ea typeface="ＭＳ Ｐゴシック" pitchFamily="34" charset="-128"/>
            </a:endParaRPr>
          </a:p>
        </p:txBody>
      </p:sp>
      <p:pic>
        <p:nvPicPr>
          <p:cNvPr id="7" name="Tijdelijke aanduiding voor inhoud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5594" y="3014604"/>
            <a:ext cx="4337052" cy="2883849"/>
          </a:xfrm>
          <a:prstGeom prst="rect">
            <a:avLst/>
          </a:prstGeom>
        </p:spPr>
      </p:pic>
      <p:pic>
        <p:nvPicPr>
          <p:cNvPr id="8" name="Afbeelding 7"/>
          <p:cNvPicPr>
            <a:picLocks noChangeAspect="1"/>
          </p:cNvPicPr>
          <p:nvPr/>
        </p:nvPicPr>
        <p:blipFill>
          <a:blip r:embed="rId5"/>
          <a:stretch>
            <a:fillRect/>
          </a:stretch>
        </p:blipFill>
        <p:spPr>
          <a:xfrm>
            <a:off x="7937076" y="444064"/>
            <a:ext cx="3460740" cy="2117498"/>
          </a:xfrm>
          <a:prstGeom prst="rect">
            <a:avLst/>
          </a:prstGeom>
        </p:spPr>
      </p:pic>
    </p:spTree>
    <p:extLst>
      <p:ext uri="{BB962C8B-B14F-4D97-AF65-F5344CB8AC3E}">
        <p14:creationId xmlns:p14="http://schemas.microsoft.com/office/powerpoint/2010/main" val="30277403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Niet alleen voeding..</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16</a:t>
            </a:fld>
            <a:endParaRPr lang="nl-NL"/>
          </a:p>
        </p:txBody>
      </p:sp>
      <p:pic>
        <p:nvPicPr>
          <p:cNvPr id="7" name="Afbeelding 6"/>
          <p:cNvPicPr>
            <a:picLocks noChangeAspect="1"/>
          </p:cNvPicPr>
          <p:nvPr/>
        </p:nvPicPr>
        <p:blipFill>
          <a:blip r:embed="rId2"/>
          <a:stretch>
            <a:fillRect/>
          </a:stretch>
        </p:blipFill>
        <p:spPr>
          <a:xfrm>
            <a:off x="1056130" y="1441475"/>
            <a:ext cx="9438165" cy="4365229"/>
          </a:xfrm>
          <a:prstGeom prst="rect">
            <a:avLst/>
          </a:prstGeom>
        </p:spPr>
      </p:pic>
    </p:spTree>
    <p:extLst>
      <p:ext uri="{BB962C8B-B14F-4D97-AF65-F5344CB8AC3E}">
        <p14:creationId xmlns:p14="http://schemas.microsoft.com/office/powerpoint/2010/main" val="34077957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3"/>
          </p:nvPr>
        </p:nvSpPr>
        <p:spPr>
          <a:xfrm>
            <a:off x="425450" y="2091824"/>
            <a:ext cx="3389784" cy="3200400"/>
          </a:xfrm>
        </p:spPr>
        <p:txBody>
          <a:bodyPr/>
          <a:lstStyle/>
          <a:p>
            <a:r>
              <a:rPr lang="en-US" sz="1600"/>
              <a:t>Results: </a:t>
            </a:r>
            <a:endParaRPr lang="en-US" sz="1600" smtClean="0"/>
          </a:p>
          <a:p>
            <a:r>
              <a:rPr lang="en-US" sz="1600" smtClean="0"/>
              <a:t>Of </a:t>
            </a:r>
            <a:r>
              <a:rPr lang="en-US" sz="1600"/>
              <a:t>the 5051 study patients, 32.6% were defined as ‘at-risk’ by NRS-2002. ‘At-risk’ patients had more complications, higher mortality and longer lengths of stay than ‘not at-risk’ </a:t>
            </a:r>
            <a:r>
              <a:rPr lang="en-US" sz="1600" smtClean="0"/>
              <a:t>patients, also </a:t>
            </a:r>
            <a:r>
              <a:rPr lang="en-US" sz="1600"/>
              <a:t>when adjusted for confounders.</a:t>
            </a:r>
            <a:endParaRPr lang="nl-NL" sz="1600"/>
          </a:p>
        </p:txBody>
      </p:sp>
      <p:pic>
        <p:nvPicPr>
          <p:cNvPr id="5" name="Afbeelding 4"/>
          <p:cNvPicPr>
            <a:picLocks noChangeAspect="1"/>
          </p:cNvPicPr>
          <p:nvPr/>
        </p:nvPicPr>
        <p:blipFill>
          <a:blip r:embed="rId2"/>
          <a:stretch>
            <a:fillRect/>
          </a:stretch>
        </p:blipFill>
        <p:spPr>
          <a:xfrm>
            <a:off x="4463306" y="1153443"/>
            <a:ext cx="5924977" cy="4865157"/>
          </a:xfrm>
          <a:prstGeom prst="rect">
            <a:avLst/>
          </a:prstGeom>
        </p:spPr>
      </p:pic>
      <p:pic>
        <p:nvPicPr>
          <p:cNvPr id="6" name="Afbeelding 5"/>
          <p:cNvPicPr>
            <a:picLocks noChangeAspect="1"/>
          </p:cNvPicPr>
          <p:nvPr/>
        </p:nvPicPr>
        <p:blipFill>
          <a:blip r:embed="rId3"/>
          <a:stretch>
            <a:fillRect/>
          </a:stretch>
        </p:blipFill>
        <p:spPr>
          <a:xfrm>
            <a:off x="447391" y="290327"/>
            <a:ext cx="6134956" cy="1009791"/>
          </a:xfrm>
          <a:prstGeom prst="rect">
            <a:avLst/>
          </a:prstGeom>
        </p:spPr>
      </p:pic>
      <p:pic>
        <p:nvPicPr>
          <p:cNvPr id="7" name="Afbeelding 6"/>
          <p:cNvPicPr>
            <a:picLocks noChangeAspect="1"/>
          </p:cNvPicPr>
          <p:nvPr/>
        </p:nvPicPr>
        <p:blipFill>
          <a:blip r:embed="rId4"/>
          <a:stretch>
            <a:fillRect/>
          </a:stretch>
        </p:blipFill>
        <p:spPr>
          <a:xfrm>
            <a:off x="414098" y="1267286"/>
            <a:ext cx="2010056" cy="285790"/>
          </a:xfrm>
          <a:prstGeom prst="rect">
            <a:avLst/>
          </a:prstGeom>
        </p:spPr>
      </p:pic>
    </p:spTree>
    <p:extLst>
      <p:ext uri="{BB962C8B-B14F-4D97-AF65-F5344CB8AC3E}">
        <p14:creationId xmlns:p14="http://schemas.microsoft.com/office/powerpoint/2010/main" val="430140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4"/>
          </p:nvPr>
        </p:nvSpPr>
        <p:spPr/>
        <p:txBody>
          <a:bodyPr/>
          <a:lstStyle/>
          <a:p>
            <a:fld id="{DEA48755-53D4-44E1-85A2-5F5774932B7A}" type="slidenum">
              <a:rPr lang="nl-NL" smtClean="0"/>
              <a:pPr/>
              <a:t>18</a:t>
            </a:fld>
            <a:endParaRPr lang="nl-NL"/>
          </a:p>
        </p:txBody>
      </p:sp>
      <p:pic>
        <p:nvPicPr>
          <p:cNvPr id="4" name="Afbeelding 3"/>
          <p:cNvPicPr>
            <a:picLocks noChangeAspect="1"/>
          </p:cNvPicPr>
          <p:nvPr/>
        </p:nvPicPr>
        <p:blipFill>
          <a:blip r:embed="rId2"/>
          <a:stretch>
            <a:fillRect/>
          </a:stretch>
        </p:blipFill>
        <p:spPr>
          <a:xfrm>
            <a:off x="214834" y="252279"/>
            <a:ext cx="4321143" cy="1346775"/>
          </a:xfrm>
          <a:prstGeom prst="rect">
            <a:avLst/>
          </a:prstGeom>
        </p:spPr>
      </p:pic>
      <p:pic>
        <p:nvPicPr>
          <p:cNvPr id="7" name="Afbeelding 6"/>
          <p:cNvPicPr>
            <a:picLocks noChangeAspect="1"/>
          </p:cNvPicPr>
          <p:nvPr/>
        </p:nvPicPr>
        <p:blipFill>
          <a:blip r:embed="rId3"/>
          <a:stretch>
            <a:fillRect/>
          </a:stretch>
        </p:blipFill>
        <p:spPr>
          <a:xfrm>
            <a:off x="4751338" y="573230"/>
            <a:ext cx="6380126" cy="1025824"/>
          </a:xfrm>
          <a:prstGeom prst="rect">
            <a:avLst/>
          </a:prstGeom>
        </p:spPr>
      </p:pic>
      <p:pic>
        <p:nvPicPr>
          <p:cNvPr id="8" name="Afbeelding 7"/>
          <p:cNvPicPr>
            <a:picLocks noChangeAspect="1"/>
          </p:cNvPicPr>
          <p:nvPr/>
        </p:nvPicPr>
        <p:blipFill>
          <a:blip r:embed="rId4"/>
          <a:stretch>
            <a:fillRect/>
          </a:stretch>
        </p:blipFill>
        <p:spPr>
          <a:xfrm>
            <a:off x="502867" y="2449587"/>
            <a:ext cx="6229659" cy="2981594"/>
          </a:xfrm>
          <a:prstGeom prst="rect">
            <a:avLst/>
          </a:prstGeom>
        </p:spPr>
      </p:pic>
      <p:pic>
        <p:nvPicPr>
          <p:cNvPr id="9" name="Afbeelding 8"/>
          <p:cNvPicPr>
            <a:picLocks noChangeAspect="1"/>
          </p:cNvPicPr>
          <p:nvPr/>
        </p:nvPicPr>
        <p:blipFill>
          <a:blip r:embed="rId5"/>
          <a:stretch>
            <a:fillRect/>
          </a:stretch>
        </p:blipFill>
        <p:spPr>
          <a:xfrm>
            <a:off x="6911578" y="1599054"/>
            <a:ext cx="2567804" cy="4352310"/>
          </a:xfrm>
          <a:prstGeom prst="rect">
            <a:avLst/>
          </a:prstGeom>
        </p:spPr>
      </p:pic>
    </p:spTree>
    <p:extLst>
      <p:ext uri="{BB962C8B-B14F-4D97-AF65-F5344CB8AC3E}">
        <p14:creationId xmlns:p14="http://schemas.microsoft.com/office/powerpoint/2010/main" val="25229168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Rectangle 3"/>
          <p:cNvSpPr>
            <a:spLocks noGrp="1" noChangeArrowheads="1"/>
          </p:cNvSpPr>
          <p:nvPr>
            <p:ph type="body" idx="4294967295"/>
          </p:nvPr>
        </p:nvSpPr>
        <p:spPr>
          <a:xfrm>
            <a:off x="2559796" y="1811437"/>
            <a:ext cx="6807518" cy="748886"/>
          </a:xfrm>
          <a:prstGeom prst="rect">
            <a:avLst/>
          </a:prstGeom>
          <a:solidFill>
            <a:schemeClr val="bg1"/>
          </a:solidFill>
          <a:effectLst>
            <a:outerShdw blurRad="63500" dist="35921" dir="2700000" algn="ctr" rotWithShape="0">
              <a:srgbClr val="000000">
                <a:alpha val="74997"/>
              </a:srgbClr>
            </a:outerShdw>
          </a:effectLst>
        </p:spPr>
        <p:txBody>
          <a:bodyPr>
            <a:normAutofit fontScale="77500" lnSpcReduction="20000"/>
          </a:bodyPr>
          <a:lstStyle/>
          <a:p>
            <a:pPr eaLnBrk="1" hangingPunct="1">
              <a:buFontTx/>
              <a:buNone/>
              <a:defRPr/>
            </a:pPr>
            <a:r>
              <a:rPr lang="en-US" sz="2269" dirty="0">
                <a:solidFill>
                  <a:srgbClr val="233F84"/>
                </a:solidFill>
                <a:latin typeface="Arial" panose="020B0604020202020204" pitchFamily="34" charset="0"/>
                <a:cs typeface="Arial" panose="020B0604020202020204" pitchFamily="34" charset="0"/>
              </a:rPr>
              <a:t>24 datasets pooled, 12 countries, 4507 subjects, mean</a:t>
            </a:r>
            <a:r>
              <a:rPr lang="bg-BG" sz="2269" dirty="0">
                <a:solidFill>
                  <a:srgbClr val="233F84"/>
                </a:solidFill>
                <a:latin typeface="Arial" panose="020B0604020202020204" pitchFamily="34" charset="0"/>
                <a:cs typeface="Arial" panose="020B0604020202020204" pitchFamily="34" charset="0"/>
              </a:rPr>
              <a:t> </a:t>
            </a:r>
            <a:r>
              <a:rPr lang="en-US" sz="2269" dirty="0">
                <a:solidFill>
                  <a:srgbClr val="233F84"/>
                </a:solidFill>
                <a:latin typeface="Arial" panose="020B0604020202020204" pitchFamily="34" charset="0"/>
                <a:cs typeface="Arial" panose="020B0604020202020204" pitchFamily="34" charset="0"/>
              </a:rPr>
              <a:t>age 83 y </a:t>
            </a:r>
          </a:p>
          <a:p>
            <a:pPr eaLnBrk="1" hangingPunct="1">
              <a:buFontTx/>
              <a:buNone/>
              <a:defRPr/>
            </a:pPr>
            <a:r>
              <a:rPr lang="en-US" sz="1324" dirty="0">
                <a:latin typeface="Arial" panose="020B0604020202020204" pitchFamily="34" charset="0"/>
                <a:cs typeface="Arial" panose="020B0604020202020204" pitchFamily="34" charset="0"/>
              </a:rPr>
              <a:t>				</a:t>
            </a:r>
          </a:p>
          <a:p>
            <a:pPr algn="r" eaLnBrk="1" hangingPunct="1">
              <a:buFontTx/>
              <a:buNone/>
              <a:defRPr/>
            </a:pPr>
            <a:r>
              <a:rPr lang="en-US" sz="1702" b="1" dirty="0">
                <a:latin typeface="Arial" panose="020B0604020202020204" pitchFamily="34" charset="0"/>
                <a:cs typeface="Arial" panose="020B0604020202020204" pitchFamily="34" charset="0"/>
              </a:rPr>
              <a:t>Kaiser et al. J Am </a:t>
            </a:r>
            <a:r>
              <a:rPr lang="en-US" sz="1702" b="1" dirty="0" err="1">
                <a:latin typeface="Arial" panose="020B0604020202020204" pitchFamily="34" charset="0"/>
                <a:cs typeface="Arial" panose="020B0604020202020204" pitchFamily="34" charset="0"/>
              </a:rPr>
              <a:t>Geriatr</a:t>
            </a:r>
            <a:r>
              <a:rPr lang="en-US" sz="1702" b="1" dirty="0">
                <a:latin typeface="Arial" panose="020B0604020202020204" pitchFamily="34" charset="0"/>
                <a:cs typeface="Arial" panose="020B0604020202020204" pitchFamily="34" charset="0"/>
              </a:rPr>
              <a:t> </a:t>
            </a:r>
            <a:r>
              <a:rPr lang="en-US" sz="1702" b="1" dirty="0" err="1">
                <a:latin typeface="Arial" panose="020B0604020202020204" pitchFamily="34" charset="0"/>
                <a:cs typeface="Arial" panose="020B0604020202020204" pitchFamily="34" charset="0"/>
              </a:rPr>
              <a:t>Soc</a:t>
            </a:r>
            <a:r>
              <a:rPr lang="en-US" sz="1702" b="1" dirty="0">
                <a:latin typeface="Arial" panose="020B0604020202020204" pitchFamily="34" charset="0"/>
                <a:cs typeface="Arial" panose="020B0604020202020204" pitchFamily="34" charset="0"/>
              </a:rPr>
              <a:t> 2010;58:1734–1738</a:t>
            </a:r>
          </a:p>
        </p:txBody>
      </p:sp>
      <p:pic>
        <p:nvPicPr>
          <p:cNvPr id="169988" name="Picture 4"/>
          <p:cNvPicPr>
            <a:picLocks noChangeAspect="1" noChangeArrowheads="1"/>
          </p:cNvPicPr>
          <p:nvPr/>
        </p:nvPicPr>
        <p:blipFill>
          <a:blip r:embed="rId3"/>
          <a:srcRect/>
          <a:stretch>
            <a:fillRect/>
          </a:stretch>
        </p:blipFill>
        <p:spPr bwMode="auto">
          <a:xfrm>
            <a:off x="2495264" y="2594842"/>
            <a:ext cx="6872050" cy="347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1268" name="Oval 5"/>
          <p:cNvSpPr>
            <a:spLocks noChangeArrowheads="1"/>
          </p:cNvSpPr>
          <p:nvPr/>
        </p:nvSpPr>
        <p:spPr bwMode="auto">
          <a:xfrm>
            <a:off x="3716895" y="3294203"/>
            <a:ext cx="448731" cy="207407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endParaRPr lang="fr-FR" altLang="sv-SE" sz="1702">
              <a:solidFill>
                <a:prstClr val="black"/>
              </a:solidFill>
              <a:latin typeface="Arial" charset="0"/>
              <a:ea typeface="ＭＳ Ｐゴシック" pitchFamily="34" charset="-128"/>
            </a:endParaRPr>
          </a:p>
        </p:txBody>
      </p:sp>
      <p:sp>
        <p:nvSpPr>
          <p:cNvPr id="11269" name="Oval 6"/>
          <p:cNvSpPr>
            <a:spLocks noChangeArrowheads="1"/>
          </p:cNvSpPr>
          <p:nvPr/>
        </p:nvSpPr>
        <p:spPr bwMode="auto">
          <a:xfrm>
            <a:off x="4920517" y="4059598"/>
            <a:ext cx="448731" cy="135970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endParaRPr lang="fr-FR" altLang="sv-SE" sz="1702">
              <a:solidFill>
                <a:prstClr val="black"/>
              </a:solidFill>
              <a:latin typeface="Arial" charset="0"/>
              <a:ea typeface="ＭＳ Ｐゴシック" pitchFamily="34" charset="-128"/>
            </a:endParaRPr>
          </a:p>
        </p:txBody>
      </p:sp>
      <p:sp>
        <p:nvSpPr>
          <p:cNvPr id="11270" name="Oval 7"/>
          <p:cNvSpPr>
            <a:spLocks noChangeArrowheads="1"/>
          </p:cNvSpPr>
          <p:nvPr/>
        </p:nvSpPr>
        <p:spPr bwMode="auto">
          <a:xfrm>
            <a:off x="6167661" y="4512832"/>
            <a:ext cx="450233" cy="906468"/>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wrap="none"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endParaRPr lang="fr-FR" altLang="sv-SE" sz="1702">
              <a:solidFill>
                <a:prstClr val="black"/>
              </a:solidFill>
              <a:latin typeface="Arial" charset="0"/>
              <a:ea typeface="ＭＳ Ｐゴシック" pitchFamily="34" charset="-128"/>
            </a:endParaRPr>
          </a:p>
        </p:txBody>
      </p:sp>
      <p:sp>
        <p:nvSpPr>
          <p:cNvPr id="9" name="Rectangle 2"/>
          <p:cNvSpPr txBox="1">
            <a:spLocks noChangeArrowheads="1"/>
          </p:cNvSpPr>
          <p:nvPr/>
        </p:nvSpPr>
        <p:spPr bwMode="auto">
          <a:xfrm>
            <a:off x="2546291" y="246128"/>
            <a:ext cx="5446314" cy="603312"/>
          </a:xfrm>
          <a:prstGeom prst="rect">
            <a:avLst/>
          </a:prstGeom>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3025" b="1" u="sng" dirty="0">
                <a:solidFill>
                  <a:srgbClr val="233F84"/>
                </a:solidFill>
                <a:latin typeface="Arial" pitchFamily="34" charset="0"/>
                <a:cs typeface="Arial" pitchFamily="34" charset="0"/>
              </a:rPr>
              <a:t>A. Epidemiology</a:t>
            </a:r>
            <a:endParaRPr lang="sv-SE" altLang="en-US" sz="3025" b="1" u="sng" dirty="0">
              <a:solidFill>
                <a:srgbClr val="233F84"/>
              </a:solidFill>
              <a:latin typeface="Arial" pitchFamily="34" charset="0"/>
              <a:cs typeface="Arial" pitchFamily="34" charset="0"/>
            </a:endParaRPr>
          </a:p>
        </p:txBody>
      </p:sp>
      <p:sp>
        <p:nvSpPr>
          <p:cNvPr id="10" name="Rectangle 2"/>
          <p:cNvSpPr txBox="1">
            <a:spLocks noChangeArrowheads="1"/>
          </p:cNvSpPr>
          <p:nvPr/>
        </p:nvSpPr>
        <p:spPr bwMode="auto">
          <a:xfrm>
            <a:off x="2546291" y="792410"/>
            <a:ext cx="6670946" cy="1074555"/>
          </a:xfrm>
          <a:prstGeom prst="rect">
            <a:avLst/>
          </a:prstGeom>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2647" b="1" dirty="0">
                <a:solidFill>
                  <a:srgbClr val="233F84"/>
                </a:solidFill>
                <a:latin typeface="Arial" pitchFamily="34" charset="0"/>
                <a:cs typeface="Arial" pitchFamily="34" charset="0"/>
              </a:rPr>
              <a:t>Prevalence of malnutrition according to MNA in various clinical settings</a:t>
            </a:r>
          </a:p>
          <a:p>
            <a:pPr algn="l" defTabSz="864474" eaLnBrk="1" hangingPunct="1">
              <a:defRPr/>
            </a:pPr>
            <a:endParaRPr lang="sv-SE" altLang="en-US" sz="2647" b="1" dirty="0">
              <a:solidFill>
                <a:srgbClr val="233F84"/>
              </a:solidFill>
              <a:latin typeface="Arial" pitchFamily="34" charset="0"/>
              <a:cs typeface="Arial" pitchFamily="34" charset="0"/>
            </a:endParaRPr>
          </a:p>
        </p:txBody>
      </p:sp>
    </p:spTree>
    <p:extLst>
      <p:ext uri="{BB962C8B-B14F-4D97-AF65-F5344CB8AC3E}">
        <p14:creationId xmlns:p14="http://schemas.microsoft.com/office/powerpoint/2010/main" val="2491729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1"/>
          </p:nvPr>
        </p:nvSpPr>
        <p:spPr/>
        <p:txBody>
          <a:bodyPr/>
          <a:lstStyle/>
          <a:p>
            <a:r>
              <a:rPr lang="en-US" smtClean="0"/>
              <a:t>Disclosures</a:t>
            </a:r>
            <a:endParaRPr lang="nl-NL"/>
          </a:p>
        </p:txBody>
      </p:sp>
      <p:sp>
        <p:nvSpPr>
          <p:cNvPr id="6" name="Tijdelijke aanduiding voor tekst 5"/>
          <p:cNvSpPr>
            <a:spLocks noGrp="1"/>
          </p:cNvSpPr>
          <p:nvPr>
            <p:ph type="body" sz="quarter" idx="13"/>
          </p:nvPr>
        </p:nvSpPr>
        <p:spPr>
          <a:xfrm>
            <a:off x="214834" y="3025651"/>
            <a:ext cx="10515600" cy="3200400"/>
          </a:xfrm>
        </p:spPr>
        <p:txBody>
          <a:bodyPr/>
          <a:lstStyle/>
          <a:p>
            <a:endParaRPr lang="en-US" smtClean="0"/>
          </a:p>
          <a:p>
            <a:endParaRPr lang="en-US"/>
          </a:p>
          <a:p>
            <a:endParaRPr lang="en-US" smtClean="0"/>
          </a:p>
          <a:p>
            <a:endParaRPr lang="en-US"/>
          </a:p>
          <a:p>
            <a:endParaRPr lang="en-US" smtClean="0"/>
          </a:p>
          <a:p>
            <a:endParaRPr lang="en-US"/>
          </a:p>
          <a:p>
            <a:endParaRPr lang="en-US" smtClean="0"/>
          </a:p>
          <a:p>
            <a:r>
              <a:rPr lang="en-US" smtClean="0"/>
              <a:t>Lid commissie voeding NVMDL</a:t>
            </a:r>
            <a:endParaRPr lang="en-US"/>
          </a:p>
          <a:p>
            <a:r>
              <a:rPr lang="en-US" smtClean="0"/>
              <a:t>Voorzitter Nederlands Voedingsteam Overleg</a:t>
            </a:r>
          </a:p>
          <a:p>
            <a:r>
              <a:rPr lang="en-US" smtClean="0"/>
              <a:t>Lid NESPEN bestuur</a:t>
            </a:r>
            <a:endParaRPr lang="nl-NL"/>
          </a:p>
        </p:txBody>
      </p:sp>
    </p:spTree>
    <p:extLst>
      <p:ext uri="{BB962C8B-B14F-4D97-AF65-F5344CB8AC3E}">
        <p14:creationId xmlns:p14="http://schemas.microsoft.com/office/powerpoint/2010/main" val="6277387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3187" y="304721"/>
            <a:ext cx="7289304" cy="809923"/>
          </a:xfrm>
        </p:spPr>
        <p:txBody>
          <a:bodyPr>
            <a:noAutofit/>
          </a:bodyPr>
          <a:lstStyle/>
          <a:p>
            <a:pPr algn="ctr">
              <a:defRPr/>
            </a:pPr>
            <a:r>
              <a:rPr lang="pl-PL" sz="3779" b="1" dirty="0" err="1">
                <a:solidFill>
                  <a:srgbClr val="003399"/>
                </a:solidFill>
                <a:effectLst>
                  <a:outerShdw blurRad="38100" dist="38100" dir="2700000" algn="tl">
                    <a:srgbClr val="000000">
                      <a:alpha val="43137"/>
                    </a:srgbClr>
                  </a:outerShdw>
                </a:effectLst>
                <a:cs typeface="Arial" panose="020B0604020202020204" pitchFamily="34" charset="0"/>
              </a:rPr>
              <a:t>Malnutrition</a:t>
            </a:r>
            <a:r>
              <a:rPr lang="pl-PL" sz="3779" b="1" dirty="0">
                <a:solidFill>
                  <a:srgbClr val="003399"/>
                </a:solidFill>
                <a:effectLst>
                  <a:outerShdw blurRad="38100" dist="38100" dir="2700000" algn="tl">
                    <a:srgbClr val="000000">
                      <a:alpha val="43137"/>
                    </a:srgbClr>
                  </a:outerShdw>
                </a:effectLst>
                <a:cs typeface="Arial" panose="020B0604020202020204" pitchFamily="34" charset="0"/>
              </a:rPr>
              <a:t> and </a:t>
            </a:r>
            <a:r>
              <a:rPr lang="pl-PL" sz="3779" b="1" dirty="0" err="1">
                <a:solidFill>
                  <a:srgbClr val="003399"/>
                </a:solidFill>
                <a:effectLst>
                  <a:outerShdw blurRad="38100" dist="38100" dir="2700000" algn="tl">
                    <a:srgbClr val="000000">
                      <a:alpha val="43137"/>
                    </a:srgbClr>
                  </a:outerShdw>
                </a:effectLst>
                <a:cs typeface="Arial" panose="020B0604020202020204" pitchFamily="34" charset="0"/>
              </a:rPr>
              <a:t>cancer</a:t>
            </a:r>
            <a:endParaRPr lang="en-US" sz="3779" b="1" dirty="0">
              <a:solidFill>
                <a:srgbClr val="003399"/>
              </a:solidFill>
              <a:effectLst>
                <a:outerShdw blurRad="38100" dist="38100" dir="2700000" algn="tl">
                  <a:srgbClr val="000000">
                    <a:alpha val="43137"/>
                  </a:srgbClr>
                </a:outerShdw>
              </a:effectLst>
              <a:cs typeface="Arial" panose="020B0604020202020204" pitchFamily="34" charset="0"/>
            </a:endParaRPr>
          </a:p>
        </p:txBody>
      </p:sp>
      <p:sp>
        <p:nvSpPr>
          <p:cNvPr id="30723" name="TextBox 8"/>
          <p:cNvSpPr txBox="1">
            <a:spLocks noChangeArrowheads="1"/>
          </p:cNvSpPr>
          <p:nvPr/>
        </p:nvSpPr>
        <p:spPr bwMode="auto">
          <a:xfrm>
            <a:off x="2215289" y="5164493"/>
            <a:ext cx="6047423" cy="2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lnSpc>
                <a:spcPct val="85000"/>
              </a:lnSpc>
              <a:spcBef>
                <a:spcPts val="189"/>
              </a:spcBef>
              <a:spcAft>
                <a:spcPct val="0"/>
              </a:spcAft>
            </a:pPr>
            <a:r>
              <a:rPr lang="en-US" altLang="pl-PL" sz="1134">
                <a:solidFill>
                  <a:srgbClr val="333333"/>
                </a:solidFill>
                <a:latin typeface="Arial" panose="020B0604020202020204" pitchFamily="34" charset="0"/>
                <a:ea typeface="ＭＳ Ｐゴシック" charset="-128"/>
                <a:cs typeface="Arial" panose="020B0604020202020204" pitchFamily="34" charset="0"/>
              </a:rPr>
              <a:t>Hebuterne X, et al. </a:t>
            </a:r>
            <a:r>
              <a:rPr lang="en-US" altLang="pl-PL" sz="1134" i="1">
                <a:solidFill>
                  <a:srgbClr val="333333"/>
                </a:solidFill>
                <a:latin typeface="Arial" panose="020B0604020202020204" pitchFamily="34" charset="0"/>
                <a:ea typeface="ＭＳ Ｐゴシック" charset="-128"/>
                <a:cs typeface="Arial" panose="020B0604020202020204" pitchFamily="34" charset="0"/>
              </a:rPr>
              <a:t>JPEN J Parenter Enteral Nutr. </a:t>
            </a:r>
            <a:r>
              <a:rPr lang="en-US" altLang="pl-PL" sz="1134">
                <a:solidFill>
                  <a:srgbClr val="333333"/>
                </a:solidFill>
                <a:latin typeface="Arial" panose="020B0604020202020204" pitchFamily="34" charset="0"/>
                <a:ea typeface="ＭＳ Ｐゴシック" charset="-128"/>
                <a:cs typeface="Arial" panose="020B0604020202020204" pitchFamily="34" charset="0"/>
              </a:rPr>
              <a:t>2014;38:196-204.</a:t>
            </a:r>
          </a:p>
        </p:txBody>
      </p:sp>
      <p:sp>
        <p:nvSpPr>
          <p:cNvPr id="40" name="Title 1"/>
          <p:cNvSpPr txBox="1">
            <a:spLocks noChangeAspect="1"/>
          </p:cNvSpPr>
          <p:nvPr/>
        </p:nvSpPr>
        <p:spPr bwMode="auto">
          <a:xfrm>
            <a:off x="1672342" y="2190277"/>
            <a:ext cx="2048804" cy="2270783"/>
          </a:xfrm>
          <a:prstGeom prst="rect">
            <a:avLst/>
          </a:prstGeom>
          <a:solidFill>
            <a:schemeClr val="bg1"/>
          </a:solidFill>
          <a:ln w="9525">
            <a:solidFill>
              <a:schemeClr val="bg1">
                <a:lumMod val="75000"/>
              </a:schemeClr>
            </a:solidFill>
            <a:miter lim="800000"/>
            <a:headEnd/>
            <a:tailEnd/>
          </a:ln>
          <a:effectLst>
            <a:outerShdw blurRad="50800" dist="38100" dir="5400000" algn="t" rotWithShape="0">
              <a:prstClr val="black">
                <a:alpha val="40000"/>
              </a:prstClr>
            </a:outerShdw>
          </a:effectLst>
        </p:spPr>
        <p:txBody>
          <a:bodyPr lIns="25918" tIns="25918" rIns="25918" bIns="25918" anchor="ctr"/>
          <a:lstStyle>
            <a:lvl1pPr algn="l" defTabSz="457200" rtl="0" eaLnBrk="1" fontAlgn="base" hangingPunct="1">
              <a:spcBef>
                <a:spcPct val="0"/>
              </a:spcBef>
              <a:spcAft>
                <a:spcPct val="0"/>
              </a:spcAft>
              <a:defRPr sz="2600" b="1" kern="1200">
                <a:solidFill>
                  <a:schemeClr val="tx2"/>
                </a:solidFill>
                <a:latin typeface="Arial" pitchFamily="34" charset="0"/>
                <a:ea typeface="+mj-ea"/>
                <a:cs typeface="Arial" pitchFamily="34" charset="0"/>
              </a:defRPr>
            </a:lvl1pPr>
            <a:lvl2pPr algn="l" defTabSz="457200" rtl="0" eaLnBrk="1" fontAlgn="base" hangingPunct="1">
              <a:spcBef>
                <a:spcPct val="0"/>
              </a:spcBef>
              <a:spcAft>
                <a:spcPct val="0"/>
              </a:spcAft>
              <a:defRPr sz="2000" b="1">
                <a:solidFill>
                  <a:schemeClr val="bg1"/>
                </a:solidFill>
                <a:latin typeface="Arial" pitchFamily="34" charset="0"/>
                <a:cs typeface="Arial" pitchFamily="34" charset="0"/>
              </a:defRPr>
            </a:lvl2pPr>
            <a:lvl3pPr algn="l" defTabSz="457200" rtl="0" eaLnBrk="1" fontAlgn="base" hangingPunct="1">
              <a:spcBef>
                <a:spcPct val="0"/>
              </a:spcBef>
              <a:spcAft>
                <a:spcPct val="0"/>
              </a:spcAft>
              <a:defRPr sz="2000" b="1">
                <a:solidFill>
                  <a:schemeClr val="bg1"/>
                </a:solidFill>
                <a:latin typeface="Arial" pitchFamily="34" charset="0"/>
                <a:cs typeface="Arial" pitchFamily="34" charset="0"/>
              </a:defRPr>
            </a:lvl3pPr>
            <a:lvl4pPr algn="l" defTabSz="457200" rtl="0" eaLnBrk="1" fontAlgn="base" hangingPunct="1">
              <a:spcBef>
                <a:spcPct val="0"/>
              </a:spcBef>
              <a:spcAft>
                <a:spcPct val="0"/>
              </a:spcAft>
              <a:defRPr sz="2000" b="1">
                <a:solidFill>
                  <a:schemeClr val="bg1"/>
                </a:solidFill>
                <a:latin typeface="Arial" pitchFamily="34" charset="0"/>
                <a:cs typeface="Arial" pitchFamily="34" charset="0"/>
              </a:defRPr>
            </a:lvl4pPr>
            <a:lvl5pPr algn="l" defTabSz="457200" rtl="0" eaLnBrk="1" fontAlgn="base" hangingPunct="1">
              <a:spcBef>
                <a:spcPct val="0"/>
              </a:spcBef>
              <a:spcAft>
                <a:spcPct val="0"/>
              </a:spcAft>
              <a:defRPr sz="2000" b="1">
                <a:solidFill>
                  <a:schemeClr val="bg1"/>
                </a:solidFill>
                <a:latin typeface="Arial" pitchFamily="34" charset="0"/>
                <a:cs typeface="Arial" pitchFamily="34" charset="0"/>
              </a:defRPr>
            </a:lvl5pPr>
            <a:lvl6pPr marL="457200" algn="l" defTabSz="457200" rtl="0" eaLnBrk="1" fontAlgn="base" hangingPunct="1">
              <a:spcBef>
                <a:spcPct val="0"/>
              </a:spcBef>
              <a:spcAft>
                <a:spcPct val="0"/>
              </a:spcAft>
              <a:defRPr sz="2000" b="1">
                <a:solidFill>
                  <a:schemeClr val="bg1"/>
                </a:solidFill>
                <a:latin typeface="Arial" pitchFamily="34" charset="0"/>
                <a:cs typeface="Arial" pitchFamily="34" charset="0"/>
              </a:defRPr>
            </a:lvl6pPr>
            <a:lvl7pPr marL="914400" algn="l" defTabSz="457200" rtl="0" eaLnBrk="1" fontAlgn="base" hangingPunct="1">
              <a:spcBef>
                <a:spcPct val="0"/>
              </a:spcBef>
              <a:spcAft>
                <a:spcPct val="0"/>
              </a:spcAft>
              <a:defRPr sz="2000" b="1">
                <a:solidFill>
                  <a:schemeClr val="bg1"/>
                </a:solidFill>
                <a:latin typeface="Arial" pitchFamily="34" charset="0"/>
                <a:cs typeface="Arial" pitchFamily="34" charset="0"/>
              </a:defRPr>
            </a:lvl7pPr>
            <a:lvl8pPr marL="1371600" algn="l" defTabSz="457200" rtl="0" eaLnBrk="1" fontAlgn="base" hangingPunct="1">
              <a:spcBef>
                <a:spcPct val="0"/>
              </a:spcBef>
              <a:spcAft>
                <a:spcPct val="0"/>
              </a:spcAft>
              <a:defRPr sz="2000" b="1">
                <a:solidFill>
                  <a:schemeClr val="bg1"/>
                </a:solidFill>
                <a:latin typeface="Arial" pitchFamily="34" charset="0"/>
                <a:cs typeface="Arial" pitchFamily="34" charset="0"/>
              </a:defRPr>
            </a:lvl8pPr>
            <a:lvl9pPr marL="1828800" algn="l" defTabSz="457200" rtl="0" eaLnBrk="1" fontAlgn="base" hangingPunct="1">
              <a:spcBef>
                <a:spcPct val="0"/>
              </a:spcBef>
              <a:spcAft>
                <a:spcPct val="0"/>
              </a:spcAft>
              <a:defRPr sz="2000" b="1">
                <a:solidFill>
                  <a:schemeClr val="bg1"/>
                </a:solidFill>
                <a:latin typeface="Arial" pitchFamily="34" charset="0"/>
                <a:cs typeface="Arial" pitchFamily="34" charset="0"/>
              </a:defRPr>
            </a:lvl9pPr>
          </a:lstStyle>
          <a:p>
            <a:pPr algn="ctr" defTabSz="431963">
              <a:lnSpc>
                <a:spcPct val="90000"/>
              </a:lnSpc>
              <a:spcAft>
                <a:spcPts val="283"/>
              </a:spcAft>
              <a:defRPr/>
            </a:pPr>
            <a:r>
              <a:rPr lang="en-US" sz="1512" dirty="0">
                <a:solidFill>
                  <a:prstClr val="black"/>
                </a:solidFill>
                <a:latin typeface="Times New Roman" panose="02020603050405020304" pitchFamily="18" charset="0"/>
                <a:cs typeface="Times New Roman" panose="02020603050405020304" pitchFamily="18" charset="0"/>
              </a:rPr>
              <a:t>Prevalence of Malnutrition and Current Use of Nutrition Support in Patients With Cancer</a:t>
            </a:r>
          </a:p>
          <a:p>
            <a:pPr algn="ctr" defTabSz="431963">
              <a:lnSpc>
                <a:spcPct val="95000"/>
              </a:lnSpc>
              <a:defRPr/>
            </a:pPr>
            <a:r>
              <a:rPr lang="en-US" sz="992" b="0" dirty="0">
                <a:solidFill>
                  <a:prstClr val="black"/>
                </a:solidFill>
                <a:latin typeface="Times New Roman" panose="02020603050405020304" pitchFamily="18" charset="0"/>
                <a:cs typeface="Times New Roman" panose="02020603050405020304" pitchFamily="18" charset="0"/>
              </a:rPr>
              <a:t>Xavier </a:t>
            </a:r>
            <a:r>
              <a:rPr lang="en-US" sz="992" b="0" dirty="0" err="1">
                <a:solidFill>
                  <a:prstClr val="black"/>
                </a:solidFill>
                <a:latin typeface="Times New Roman" panose="02020603050405020304" pitchFamily="18" charset="0"/>
                <a:cs typeface="Times New Roman" panose="02020603050405020304" pitchFamily="18" charset="0"/>
              </a:rPr>
              <a:t>Hébuterne</a:t>
            </a:r>
            <a:r>
              <a:rPr lang="en-US" sz="992" b="0" dirty="0">
                <a:solidFill>
                  <a:prstClr val="black"/>
                </a:solidFill>
                <a:latin typeface="Times New Roman" panose="02020603050405020304" pitchFamily="18" charset="0"/>
                <a:cs typeface="Times New Roman" panose="02020603050405020304" pitchFamily="18" charset="0"/>
              </a:rPr>
              <a:t>, MD, PhD; </a:t>
            </a:r>
            <a:br>
              <a:rPr lang="en-US" sz="992" b="0" dirty="0">
                <a:solidFill>
                  <a:prstClr val="black"/>
                </a:solidFill>
                <a:latin typeface="Times New Roman" panose="02020603050405020304" pitchFamily="18" charset="0"/>
                <a:cs typeface="Times New Roman" panose="02020603050405020304" pitchFamily="18" charset="0"/>
              </a:rPr>
            </a:br>
            <a:r>
              <a:rPr lang="en-US" sz="992" b="0" dirty="0">
                <a:solidFill>
                  <a:prstClr val="black"/>
                </a:solidFill>
                <a:latin typeface="Times New Roman" panose="02020603050405020304" pitchFamily="18" charset="0"/>
                <a:cs typeface="Times New Roman" panose="02020603050405020304" pitchFamily="18" charset="0"/>
              </a:rPr>
              <a:t>Etienne </a:t>
            </a:r>
            <a:r>
              <a:rPr lang="en-US" sz="992" b="0" dirty="0" err="1">
                <a:solidFill>
                  <a:prstClr val="black"/>
                </a:solidFill>
                <a:latin typeface="Times New Roman" panose="02020603050405020304" pitchFamily="18" charset="0"/>
                <a:cs typeface="Times New Roman" panose="02020603050405020304" pitchFamily="18" charset="0"/>
              </a:rPr>
              <a:t>Lemarié</a:t>
            </a:r>
            <a:r>
              <a:rPr lang="en-US" sz="992" b="0" dirty="0">
                <a:solidFill>
                  <a:prstClr val="black"/>
                </a:solidFill>
                <a:latin typeface="Times New Roman" panose="02020603050405020304" pitchFamily="18" charset="0"/>
                <a:cs typeface="Times New Roman" panose="02020603050405020304" pitchFamily="18" charset="0"/>
              </a:rPr>
              <a:t>, MD; </a:t>
            </a:r>
            <a:br>
              <a:rPr lang="en-US" sz="992" b="0" dirty="0">
                <a:solidFill>
                  <a:prstClr val="black"/>
                </a:solidFill>
                <a:latin typeface="Times New Roman" panose="02020603050405020304" pitchFamily="18" charset="0"/>
                <a:cs typeface="Times New Roman" panose="02020603050405020304" pitchFamily="18" charset="0"/>
              </a:rPr>
            </a:br>
            <a:r>
              <a:rPr lang="en-US" sz="992" b="0" dirty="0" err="1">
                <a:solidFill>
                  <a:prstClr val="black"/>
                </a:solidFill>
                <a:latin typeface="Times New Roman" panose="02020603050405020304" pitchFamily="18" charset="0"/>
                <a:cs typeface="Times New Roman" panose="02020603050405020304" pitchFamily="18" charset="0"/>
              </a:rPr>
              <a:t>Mauricette</a:t>
            </a:r>
            <a:r>
              <a:rPr lang="en-US" sz="992" b="0" dirty="0">
                <a:solidFill>
                  <a:prstClr val="black"/>
                </a:solidFill>
                <a:latin typeface="Times New Roman" panose="02020603050405020304" pitchFamily="18" charset="0"/>
                <a:cs typeface="Times New Roman" panose="02020603050405020304" pitchFamily="18" charset="0"/>
              </a:rPr>
              <a:t> </a:t>
            </a:r>
            <a:r>
              <a:rPr lang="en-US" sz="992" b="0" dirty="0" err="1">
                <a:solidFill>
                  <a:prstClr val="black"/>
                </a:solidFill>
                <a:latin typeface="Times New Roman" panose="02020603050405020304" pitchFamily="18" charset="0"/>
                <a:cs typeface="Times New Roman" panose="02020603050405020304" pitchFamily="18" charset="0"/>
              </a:rPr>
              <a:t>Michallet</a:t>
            </a:r>
            <a:r>
              <a:rPr lang="en-US" sz="992" b="0" dirty="0">
                <a:solidFill>
                  <a:prstClr val="black"/>
                </a:solidFill>
                <a:latin typeface="Times New Roman" panose="02020603050405020304" pitchFamily="18" charset="0"/>
                <a:cs typeface="Times New Roman" panose="02020603050405020304" pitchFamily="18" charset="0"/>
              </a:rPr>
              <a:t>, MD, PhD; </a:t>
            </a:r>
            <a:br>
              <a:rPr lang="en-US" sz="992" b="0" dirty="0">
                <a:solidFill>
                  <a:prstClr val="black"/>
                </a:solidFill>
                <a:latin typeface="Times New Roman" panose="02020603050405020304" pitchFamily="18" charset="0"/>
                <a:cs typeface="Times New Roman" panose="02020603050405020304" pitchFamily="18" charset="0"/>
              </a:rPr>
            </a:br>
            <a:r>
              <a:rPr lang="en-US" sz="992" b="0" dirty="0">
                <a:solidFill>
                  <a:prstClr val="black"/>
                </a:solidFill>
                <a:latin typeface="Times New Roman" panose="02020603050405020304" pitchFamily="18" charset="0"/>
                <a:cs typeface="Times New Roman" panose="02020603050405020304" pitchFamily="18" charset="0"/>
              </a:rPr>
              <a:t>Claude </a:t>
            </a:r>
            <a:r>
              <a:rPr lang="en-US" sz="992" b="0" dirty="0" err="1">
                <a:solidFill>
                  <a:prstClr val="black"/>
                </a:solidFill>
                <a:latin typeface="Times New Roman" panose="02020603050405020304" pitchFamily="18" charset="0"/>
                <a:cs typeface="Times New Roman" panose="02020603050405020304" pitchFamily="18" charset="0"/>
              </a:rPr>
              <a:t>Beauvillain</a:t>
            </a:r>
            <a:r>
              <a:rPr lang="en-US" sz="992" b="0" dirty="0">
                <a:solidFill>
                  <a:prstClr val="black"/>
                </a:solidFill>
                <a:latin typeface="Times New Roman" panose="02020603050405020304" pitchFamily="18" charset="0"/>
                <a:cs typeface="Times New Roman" panose="02020603050405020304" pitchFamily="18" charset="0"/>
              </a:rPr>
              <a:t> de Montreuil, MD; </a:t>
            </a:r>
            <a:r>
              <a:rPr lang="en-US" sz="992" b="0" dirty="0" err="1">
                <a:solidFill>
                  <a:prstClr val="black"/>
                </a:solidFill>
                <a:latin typeface="Times New Roman" panose="02020603050405020304" pitchFamily="18" charset="0"/>
                <a:cs typeface="Times New Roman" panose="02020603050405020304" pitchFamily="18" charset="0"/>
              </a:rPr>
              <a:t>Stéphane</a:t>
            </a:r>
            <a:r>
              <a:rPr lang="en-US" sz="992" b="0" dirty="0">
                <a:solidFill>
                  <a:prstClr val="black"/>
                </a:solidFill>
                <a:latin typeface="Times New Roman" panose="02020603050405020304" pitchFamily="18" charset="0"/>
                <a:cs typeface="Times New Roman" panose="02020603050405020304" pitchFamily="18" charset="0"/>
              </a:rPr>
              <a:t> Michel Schneider, MD, PhD; and François </a:t>
            </a:r>
            <a:r>
              <a:rPr lang="en-US" sz="992" b="0" dirty="0" err="1">
                <a:solidFill>
                  <a:prstClr val="black"/>
                </a:solidFill>
                <a:latin typeface="Times New Roman" panose="02020603050405020304" pitchFamily="18" charset="0"/>
                <a:cs typeface="Times New Roman" panose="02020603050405020304" pitchFamily="18" charset="0"/>
              </a:rPr>
              <a:t>Goldwasser</a:t>
            </a:r>
            <a:r>
              <a:rPr lang="en-US" sz="992" b="0" dirty="0">
                <a:solidFill>
                  <a:prstClr val="black"/>
                </a:solidFill>
                <a:latin typeface="Times New Roman" panose="02020603050405020304" pitchFamily="18" charset="0"/>
                <a:cs typeface="Times New Roman" panose="02020603050405020304" pitchFamily="18" charset="0"/>
              </a:rPr>
              <a:t>, MD, PhD</a:t>
            </a:r>
          </a:p>
        </p:txBody>
      </p:sp>
      <p:sp>
        <p:nvSpPr>
          <p:cNvPr id="30726" name="TextBox 63"/>
          <p:cNvSpPr txBox="1">
            <a:spLocks noChangeArrowheads="1"/>
          </p:cNvSpPr>
          <p:nvPr/>
        </p:nvSpPr>
        <p:spPr bwMode="auto">
          <a:xfrm>
            <a:off x="8458292" y="1437349"/>
            <a:ext cx="1515158"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863925" fontAlgn="base">
              <a:spcBef>
                <a:spcPts val="283"/>
              </a:spcBef>
              <a:spcAft>
                <a:spcPct val="0"/>
              </a:spcAft>
            </a:pPr>
            <a:r>
              <a:rPr lang="en-US" altLang="pl-PL" sz="850" b="1">
                <a:solidFill>
                  <a:srgbClr val="1F3D7B"/>
                </a:solidFill>
                <a:ea typeface="ＭＳ Ｐゴシック" charset="-128"/>
              </a:rPr>
              <a:t>Original Communication</a:t>
            </a:r>
          </a:p>
        </p:txBody>
      </p:sp>
      <p:graphicFrame>
        <p:nvGraphicFramePr>
          <p:cNvPr id="30727" name="Chart 64"/>
          <p:cNvGraphicFramePr>
            <a:graphicFrameLocks/>
          </p:cNvGraphicFramePr>
          <p:nvPr/>
        </p:nvGraphicFramePr>
        <p:xfrm>
          <a:off x="3758641" y="1744819"/>
          <a:ext cx="6132915" cy="3506665"/>
        </p:xfrm>
        <a:graphic>
          <a:graphicData uri="http://schemas.openxmlformats.org/presentationml/2006/ole">
            <mc:AlternateContent xmlns:mc="http://schemas.openxmlformats.org/markup-compatibility/2006">
              <mc:Choice xmlns:v="urn:schemas-microsoft-com:vml" Requires="v">
                <p:oleObj spid="_x0000_s2055" name="Chart" r:id="rId5" imgW="6498899" imgH="3718882" progId="Excel.Chart.8">
                  <p:embed/>
                </p:oleObj>
              </mc:Choice>
              <mc:Fallback>
                <p:oleObj name="Chart" r:id="rId5" imgW="6498899" imgH="3718882" progId="Excel.Chart.8">
                  <p:embed/>
                  <p:pic>
                    <p:nvPicPr>
                      <p:cNvPr id="30727" name="Chart 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8641" y="1744819"/>
                        <a:ext cx="6132915" cy="350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66" name="Straight Connector 65"/>
          <p:cNvCxnSpPr/>
          <p:nvPr/>
        </p:nvCxnSpPr>
        <p:spPr>
          <a:xfrm flipH="1" flipV="1">
            <a:off x="4919154" y="2394230"/>
            <a:ext cx="2439934" cy="1625848"/>
          </a:xfrm>
          <a:prstGeom prst="line">
            <a:avLst/>
          </a:prstGeom>
          <a:ln w="38100">
            <a:solidFill>
              <a:schemeClr val="accent1"/>
            </a:solidFill>
            <a:headEnd type="none" w="med" len="med"/>
            <a:tailEnd type="triangle" w="lg" len="lg"/>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287110" y="4020078"/>
            <a:ext cx="2079771" cy="233682"/>
          </a:xfrm>
          <a:prstGeom prst="line">
            <a:avLst/>
          </a:prstGeom>
          <a:ln w="38100">
            <a:solidFill>
              <a:schemeClr val="accent1"/>
            </a:solidFill>
          </a:ln>
        </p:spPr>
        <p:style>
          <a:lnRef idx="2">
            <a:schemeClr val="accent1"/>
          </a:lnRef>
          <a:fillRef idx="0">
            <a:schemeClr val="accent1"/>
          </a:fillRef>
          <a:effectRef idx="1">
            <a:schemeClr val="accent1"/>
          </a:effectRef>
          <a:fontRef idx="minor">
            <a:schemeClr val="tx1"/>
          </a:fontRef>
        </p:style>
      </p:cxnSp>
      <p:grpSp>
        <p:nvGrpSpPr>
          <p:cNvPr id="30730" name="Group 67"/>
          <p:cNvGrpSpPr>
            <a:grpSpLocks/>
          </p:cNvGrpSpPr>
          <p:nvPr/>
        </p:nvGrpSpPr>
        <p:grpSpPr bwMode="auto">
          <a:xfrm>
            <a:off x="4459068" y="2185775"/>
            <a:ext cx="5379182" cy="1999334"/>
            <a:chOff x="1699845" y="2680493"/>
            <a:chExt cx="6648809" cy="2471575"/>
          </a:xfrm>
        </p:grpSpPr>
        <p:sp>
          <p:nvSpPr>
            <p:cNvPr id="30736" name="TextBox 68"/>
            <p:cNvSpPr txBox="1">
              <a:spLocks noChangeArrowheads="1"/>
            </p:cNvSpPr>
            <p:nvPr/>
          </p:nvSpPr>
          <p:spPr bwMode="auto">
            <a:xfrm>
              <a:off x="1868782" y="2680493"/>
              <a:ext cx="1024360" cy="1797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945" b="1">
                  <a:solidFill>
                    <a:prstClr val="black"/>
                  </a:solidFill>
                  <a:ea typeface="ＭＳ Ｐゴシック" charset="-128"/>
                </a:rPr>
                <a:t>Pancreas </a:t>
              </a:r>
              <a:r>
                <a:rPr lang="en-US" altLang="pl-PL" sz="756" b="1">
                  <a:solidFill>
                    <a:prstClr val="black"/>
                  </a:solidFill>
                  <a:ea typeface="ＭＳ Ｐゴシック" charset="-128"/>
                </a:rPr>
                <a:t>67%</a:t>
              </a:r>
            </a:p>
          </p:txBody>
        </p:sp>
        <p:sp>
          <p:nvSpPr>
            <p:cNvPr id="30737" name="TextBox 69"/>
            <p:cNvSpPr txBox="1">
              <a:spLocks noChangeArrowheads="1"/>
            </p:cNvSpPr>
            <p:nvPr/>
          </p:nvSpPr>
          <p:spPr bwMode="auto">
            <a:xfrm>
              <a:off x="3273935" y="3047488"/>
              <a:ext cx="1573194"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Esophagus/Stomach 60%</a:t>
              </a:r>
            </a:p>
          </p:txBody>
        </p:sp>
        <p:sp>
          <p:nvSpPr>
            <p:cNvPr id="30738" name="TextBox 70"/>
            <p:cNvSpPr txBox="1">
              <a:spLocks noChangeArrowheads="1"/>
            </p:cNvSpPr>
            <p:nvPr/>
          </p:nvSpPr>
          <p:spPr bwMode="auto">
            <a:xfrm>
              <a:off x="7027452" y="3488699"/>
              <a:ext cx="1236365"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Head and Neck 49%</a:t>
              </a:r>
            </a:p>
          </p:txBody>
        </p:sp>
        <p:sp>
          <p:nvSpPr>
            <p:cNvPr id="30739" name="TextBox 71"/>
            <p:cNvSpPr txBox="1">
              <a:spLocks noChangeArrowheads="1"/>
            </p:cNvSpPr>
            <p:nvPr/>
          </p:nvSpPr>
          <p:spPr bwMode="auto">
            <a:xfrm>
              <a:off x="7219282" y="4153718"/>
              <a:ext cx="1129372"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Haematology 34%</a:t>
              </a:r>
            </a:p>
          </p:txBody>
        </p:sp>
        <p:sp>
          <p:nvSpPr>
            <p:cNvPr id="30740" name="TextBox 72"/>
            <p:cNvSpPr txBox="1">
              <a:spLocks noChangeArrowheads="1"/>
            </p:cNvSpPr>
            <p:nvPr/>
          </p:nvSpPr>
          <p:spPr bwMode="auto">
            <a:xfrm>
              <a:off x="5009916" y="5008281"/>
              <a:ext cx="719232"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Breast 21%</a:t>
              </a:r>
            </a:p>
          </p:txBody>
        </p:sp>
        <p:sp>
          <p:nvSpPr>
            <p:cNvPr id="30741" name="TextBox 73"/>
            <p:cNvSpPr txBox="1">
              <a:spLocks noChangeArrowheads="1"/>
            </p:cNvSpPr>
            <p:nvPr/>
          </p:nvSpPr>
          <p:spPr bwMode="auto">
            <a:xfrm>
              <a:off x="5345722" y="3642168"/>
              <a:ext cx="632052"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Lung 45%</a:t>
              </a:r>
            </a:p>
          </p:txBody>
        </p:sp>
        <p:sp>
          <p:nvSpPr>
            <p:cNvPr id="30742" name="TextBox 74"/>
            <p:cNvSpPr txBox="1">
              <a:spLocks noChangeArrowheads="1"/>
            </p:cNvSpPr>
            <p:nvPr/>
          </p:nvSpPr>
          <p:spPr bwMode="auto">
            <a:xfrm>
              <a:off x="4175547" y="3904336"/>
              <a:ext cx="1204663"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Colon/Rectum 39%</a:t>
              </a:r>
            </a:p>
          </p:txBody>
        </p:sp>
        <p:sp>
          <p:nvSpPr>
            <p:cNvPr id="30743" name="TextBox 75"/>
            <p:cNvSpPr txBox="1">
              <a:spLocks noChangeArrowheads="1"/>
            </p:cNvSpPr>
            <p:nvPr/>
          </p:nvSpPr>
          <p:spPr bwMode="auto">
            <a:xfrm>
              <a:off x="1699845" y="3239605"/>
              <a:ext cx="978789" cy="2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defTabSz="863925" fontAlgn="base">
                <a:spcBef>
                  <a:spcPct val="0"/>
                </a:spcBef>
                <a:spcAft>
                  <a:spcPct val="0"/>
                </a:spcAft>
              </a:pPr>
              <a:r>
                <a:rPr lang="en-US" altLang="pl-PL" sz="756" b="1">
                  <a:solidFill>
                    <a:srgbClr val="333333"/>
                  </a:solidFill>
                  <a:ea typeface="ＭＳ Ｐゴシック" charset="-128"/>
                </a:rPr>
                <a:t>Kidney/Bladder </a:t>
              </a:r>
              <a:br>
                <a:rPr lang="en-US" altLang="pl-PL" sz="756" b="1">
                  <a:solidFill>
                    <a:srgbClr val="333333"/>
                  </a:solidFill>
                  <a:ea typeface="ＭＳ Ｐゴシック" charset="-128"/>
                </a:rPr>
              </a:br>
              <a:r>
                <a:rPr lang="en-US" altLang="pl-PL" sz="756" b="1">
                  <a:solidFill>
                    <a:srgbClr val="333333"/>
                  </a:solidFill>
                  <a:ea typeface="ＭＳ Ｐゴシック" charset="-128"/>
                </a:rPr>
                <a:t>52%</a:t>
              </a:r>
            </a:p>
          </p:txBody>
        </p:sp>
        <p:sp>
          <p:nvSpPr>
            <p:cNvPr id="30744" name="TextBox 76"/>
            <p:cNvSpPr txBox="1">
              <a:spLocks noChangeArrowheads="1"/>
            </p:cNvSpPr>
            <p:nvPr/>
          </p:nvSpPr>
          <p:spPr bwMode="auto">
            <a:xfrm>
              <a:off x="2442662" y="3930718"/>
              <a:ext cx="1194756"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Ovarie/Uterus 41%</a:t>
              </a:r>
            </a:p>
          </p:txBody>
        </p:sp>
        <p:sp>
          <p:nvSpPr>
            <p:cNvPr id="30745" name="TextBox 77"/>
            <p:cNvSpPr txBox="1">
              <a:spLocks noChangeArrowheads="1"/>
            </p:cNvSpPr>
            <p:nvPr/>
          </p:nvSpPr>
          <p:spPr bwMode="auto">
            <a:xfrm>
              <a:off x="3881538" y="4570162"/>
              <a:ext cx="737063"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Others 39%</a:t>
              </a:r>
            </a:p>
          </p:txBody>
        </p:sp>
        <p:sp>
          <p:nvSpPr>
            <p:cNvPr id="30746" name="TextBox 78"/>
            <p:cNvSpPr txBox="1">
              <a:spLocks noChangeArrowheads="1"/>
            </p:cNvSpPr>
            <p:nvPr/>
          </p:nvSpPr>
          <p:spPr bwMode="auto">
            <a:xfrm>
              <a:off x="2391507" y="4997779"/>
              <a:ext cx="840094" cy="14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756" b="1">
                  <a:solidFill>
                    <a:srgbClr val="333333"/>
                  </a:solidFill>
                  <a:ea typeface="ＭＳ Ｐゴシック" charset="-128"/>
                </a:rPr>
                <a:t>Prostate 14%</a:t>
              </a:r>
            </a:p>
          </p:txBody>
        </p:sp>
      </p:grpSp>
      <p:sp>
        <p:nvSpPr>
          <p:cNvPr id="30731" name="TextBox 79"/>
          <p:cNvSpPr txBox="1">
            <a:spLocks noChangeArrowheads="1"/>
          </p:cNvSpPr>
          <p:nvPr/>
        </p:nvSpPr>
        <p:spPr bwMode="auto">
          <a:xfrm>
            <a:off x="8762165" y="2000268"/>
            <a:ext cx="628377" cy="17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r>
              <a:rPr lang="en-US" altLang="pl-PL" sz="1134" b="1">
                <a:solidFill>
                  <a:srgbClr val="333333"/>
                </a:solidFill>
                <a:ea typeface="ＭＳ Ｐゴシック" charset="-128"/>
              </a:rPr>
              <a:t>n=1,903</a:t>
            </a:r>
          </a:p>
        </p:txBody>
      </p:sp>
      <p:sp>
        <p:nvSpPr>
          <p:cNvPr id="81" name="Rettangolo arrotondato 8"/>
          <p:cNvSpPr/>
          <p:nvPr/>
        </p:nvSpPr>
        <p:spPr>
          <a:xfrm>
            <a:off x="8660173" y="1950299"/>
            <a:ext cx="863918" cy="292472"/>
          </a:xfrm>
          <a:prstGeom prst="round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63925" fontAlgn="base">
              <a:spcBef>
                <a:spcPct val="0"/>
              </a:spcBef>
              <a:spcAft>
                <a:spcPct val="0"/>
              </a:spcAft>
              <a:defRPr/>
            </a:pPr>
            <a:endParaRPr lang="en-US" sz="1512">
              <a:solidFill>
                <a:srgbClr val="FFFFFF"/>
              </a:solidFill>
              <a:latin typeface="Arial"/>
            </a:endParaRPr>
          </a:p>
        </p:txBody>
      </p:sp>
      <p:sp>
        <p:nvSpPr>
          <p:cNvPr id="82" name="Diamond 81"/>
          <p:cNvSpPr/>
          <p:nvPr/>
        </p:nvSpPr>
        <p:spPr>
          <a:xfrm>
            <a:off x="7295175" y="3962624"/>
            <a:ext cx="96199" cy="94095"/>
          </a:xfrm>
          <a:prstGeom prst="diamond">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863925" fontAlgn="base">
              <a:spcBef>
                <a:spcPct val="0"/>
              </a:spcBef>
              <a:spcAft>
                <a:spcPct val="0"/>
              </a:spcAft>
              <a:defRPr/>
            </a:pPr>
            <a:endParaRPr lang="en-US" sz="992">
              <a:solidFill>
                <a:srgbClr val="FFFFFF"/>
              </a:solidFill>
              <a:latin typeface="Arial"/>
            </a:endParaRPr>
          </a:p>
        </p:txBody>
      </p:sp>
      <p:sp>
        <p:nvSpPr>
          <p:cNvPr id="83" name="Diamond 82"/>
          <p:cNvSpPr/>
          <p:nvPr/>
        </p:nvSpPr>
        <p:spPr>
          <a:xfrm>
            <a:off x="5209740" y="4209288"/>
            <a:ext cx="96199" cy="94095"/>
          </a:xfrm>
          <a:prstGeom prst="diamond">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defTabSz="863925" fontAlgn="base">
              <a:spcBef>
                <a:spcPct val="0"/>
              </a:spcBef>
              <a:spcAft>
                <a:spcPct val="0"/>
              </a:spcAft>
              <a:defRPr/>
            </a:pPr>
            <a:endParaRPr lang="en-US" sz="992">
              <a:solidFill>
                <a:srgbClr val="FFFFFF"/>
              </a:solidFill>
              <a:latin typeface="Arial"/>
            </a:endParaRPr>
          </a:p>
        </p:txBody>
      </p:sp>
      <p:sp>
        <p:nvSpPr>
          <p:cNvPr id="30735"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01939" indent="-269977">
              <a:defRPr>
                <a:solidFill>
                  <a:schemeClr val="tx1"/>
                </a:solidFill>
                <a:latin typeface="Tahoma" panose="020B0604030504040204" pitchFamily="34" charset="0"/>
              </a:defRPr>
            </a:lvl2pPr>
            <a:lvl3pPr marL="1079906" indent="-215981">
              <a:defRPr>
                <a:solidFill>
                  <a:schemeClr val="tx1"/>
                </a:solidFill>
                <a:latin typeface="Tahoma" panose="020B0604030504040204" pitchFamily="34" charset="0"/>
              </a:defRPr>
            </a:lvl3pPr>
            <a:lvl4pPr marL="1511869" indent="-215981">
              <a:defRPr>
                <a:solidFill>
                  <a:schemeClr val="tx1"/>
                </a:solidFill>
                <a:latin typeface="Tahoma" panose="020B0604030504040204" pitchFamily="34" charset="0"/>
              </a:defRPr>
            </a:lvl4pPr>
            <a:lvl5pPr marL="1943832" indent="-215981">
              <a:defRPr>
                <a:solidFill>
                  <a:schemeClr val="tx1"/>
                </a:solidFill>
                <a:latin typeface="Tahoma" panose="020B0604030504040204" pitchFamily="34" charset="0"/>
              </a:defRPr>
            </a:lvl5pPr>
            <a:lvl6pPr marL="2375794" indent="-215981" eaLnBrk="0" fontAlgn="base" hangingPunct="0">
              <a:spcBef>
                <a:spcPct val="0"/>
              </a:spcBef>
              <a:spcAft>
                <a:spcPct val="0"/>
              </a:spcAft>
              <a:defRPr>
                <a:solidFill>
                  <a:schemeClr val="tx1"/>
                </a:solidFill>
                <a:latin typeface="Tahoma" panose="020B0604030504040204" pitchFamily="34" charset="0"/>
              </a:defRPr>
            </a:lvl6pPr>
            <a:lvl7pPr marL="2807757" indent="-215981" eaLnBrk="0" fontAlgn="base" hangingPunct="0">
              <a:spcBef>
                <a:spcPct val="0"/>
              </a:spcBef>
              <a:spcAft>
                <a:spcPct val="0"/>
              </a:spcAft>
              <a:defRPr>
                <a:solidFill>
                  <a:schemeClr val="tx1"/>
                </a:solidFill>
                <a:latin typeface="Tahoma" panose="020B0604030504040204" pitchFamily="34" charset="0"/>
              </a:defRPr>
            </a:lvl7pPr>
            <a:lvl8pPr marL="3239719" indent="-215981" eaLnBrk="0" fontAlgn="base" hangingPunct="0">
              <a:spcBef>
                <a:spcPct val="0"/>
              </a:spcBef>
              <a:spcAft>
                <a:spcPct val="0"/>
              </a:spcAft>
              <a:defRPr>
                <a:solidFill>
                  <a:schemeClr val="tx1"/>
                </a:solidFill>
                <a:latin typeface="Tahoma" panose="020B0604030504040204" pitchFamily="34" charset="0"/>
              </a:defRPr>
            </a:lvl8pPr>
            <a:lvl9pPr marL="3671682" indent="-215981" eaLnBrk="0" fontAlgn="base" hangingPunct="0">
              <a:spcBef>
                <a:spcPct val="0"/>
              </a:spcBef>
              <a:spcAft>
                <a:spcPct val="0"/>
              </a:spcAft>
              <a:defRPr>
                <a:solidFill>
                  <a:schemeClr val="tx1"/>
                </a:solidFill>
                <a:latin typeface="Tahoma" panose="020B0604030504040204" pitchFamily="34" charset="0"/>
              </a:defRPr>
            </a:lvl9pPr>
          </a:lstStyle>
          <a:p>
            <a:pPr defTabSz="863925" fontAlgn="base">
              <a:spcBef>
                <a:spcPct val="0"/>
              </a:spcBef>
              <a:spcAft>
                <a:spcPct val="0"/>
              </a:spcAft>
            </a:pPr>
            <a:fld id="{AB92D4CF-9EF3-47A0-800F-50E08F60A807}" type="slidenum">
              <a:rPr lang="en-US" altLang="pl-PL">
                <a:solidFill>
                  <a:srgbClr val="333333"/>
                </a:solidFill>
                <a:ea typeface="ＭＳ Ｐゴシック" charset="-128"/>
              </a:rPr>
              <a:pPr defTabSz="863925" fontAlgn="base">
                <a:spcBef>
                  <a:spcPct val="0"/>
                </a:spcBef>
                <a:spcAft>
                  <a:spcPct val="0"/>
                </a:spcAft>
              </a:pPr>
              <a:t>20</a:t>
            </a:fld>
            <a:endParaRPr lang="en-US" altLang="pl-PL">
              <a:solidFill>
                <a:srgbClr val="333333"/>
              </a:solidFill>
              <a:ea typeface="ＭＳ Ｐゴシック" charset="-128"/>
            </a:endParaRPr>
          </a:p>
        </p:txBody>
      </p:sp>
    </p:spTree>
    <p:custDataLst>
      <p:tags r:id="rId2"/>
    </p:custDataLst>
    <p:extLst>
      <p:ext uri="{BB962C8B-B14F-4D97-AF65-F5344CB8AC3E}">
        <p14:creationId xmlns:p14="http://schemas.microsoft.com/office/powerpoint/2010/main" val="41848520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left)">
                                      <p:cBhvr>
                                        <p:cTn id="7" dur="500"/>
                                        <p:tgtEl>
                                          <p:spTgt spid="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par>
                                <p:cTn id="13" presetID="16" presetClass="entr" presetSubtype="37"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animEffect transition="in" filter="barn(outVertical)">
                                      <p:cBhvr>
                                        <p:cTn id="15"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Conclusie</a:t>
            </a:r>
            <a:endParaRPr lang="nl-NL"/>
          </a:p>
        </p:txBody>
      </p:sp>
      <p:sp>
        <p:nvSpPr>
          <p:cNvPr id="3" name="Tijdelijke aanduiding voor tekst 2"/>
          <p:cNvSpPr>
            <a:spLocks noGrp="1"/>
          </p:cNvSpPr>
          <p:nvPr>
            <p:ph type="body" sz="quarter" idx="12"/>
          </p:nvPr>
        </p:nvSpPr>
        <p:spPr/>
        <p:txBody>
          <a:bodyPr/>
          <a:lstStyle/>
          <a:p>
            <a:r>
              <a:rPr lang="en-US" smtClean="0"/>
              <a:t>Ondervoeding is een risicofactor voor een slechtere uitkomst</a:t>
            </a:r>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en-US" smtClean="0"/>
              <a:t>Cognitieve, fysieke en emotionele gevolgen</a:t>
            </a:r>
          </a:p>
          <a:p>
            <a:pPr marL="342900" indent="-342900">
              <a:buFont typeface="Arial" panose="020B0604020202020204" pitchFamily="34" charset="0"/>
              <a:buChar char="•"/>
            </a:pPr>
            <a:r>
              <a:rPr lang="en-US" smtClean="0"/>
              <a:t>Slechter herstel in het ziekenhuis, langere opname duur, meer complicaties, meer heropnames</a:t>
            </a:r>
          </a:p>
          <a:p>
            <a:pPr marL="342900" indent="-342900">
              <a:buFont typeface="Arial" panose="020B0604020202020204" pitchFamily="34" charset="0"/>
              <a:buChar char="•"/>
            </a:pPr>
            <a:r>
              <a:rPr lang="en-US" smtClean="0"/>
              <a:t>Spierverlies, met verlies functionaliteit en functioneren</a:t>
            </a:r>
          </a:p>
          <a:p>
            <a:pPr marL="342900" indent="-342900">
              <a:buFont typeface="Arial" panose="020B0604020202020204" pitchFamily="34" charset="0"/>
              <a:buChar char="•"/>
            </a:pPr>
            <a:r>
              <a:rPr lang="en-US" smtClean="0"/>
              <a:t>Hogere mortaliteit</a:t>
            </a:r>
          </a:p>
          <a:p>
            <a:pPr marL="342900" indent="-342900">
              <a:buFont typeface="Arial" panose="020B0604020202020204" pitchFamily="34" charset="0"/>
              <a:buChar char="•"/>
            </a:pPr>
            <a:r>
              <a:rPr lang="en-US" smtClean="0"/>
              <a:t>Slechtere wondgenezing en meer decubitus</a:t>
            </a:r>
          </a:p>
          <a:p>
            <a:pPr marL="342900" indent="-342900">
              <a:buFont typeface="Arial" panose="020B0604020202020204" pitchFamily="34" charset="0"/>
              <a:buChar char="•"/>
            </a:pPr>
            <a:endParaRPr lang="en-US"/>
          </a:p>
          <a:p>
            <a:pPr marL="342900" indent="-342900">
              <a:buFont typeface="Arial" panose="020B0604020202020204" pitchFamily="34" charset="0"/>
              <a:buChar char="•"/>
            </a:pPr>
            <a:r>
              <a:rPr lang="en-US" smtClean="0"/>
              <a:t>-&gt; belangrijk om te herkennen, en te behandelen !</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21</a:t>
            </a:fld>
            <a:endParaRPr lang="nl-NL"/>
          </a:p>
        </p:txBody>
      </p:sp>
    </p:spTree>
    <p:extLst>
      <p:ext uri="{BB962C8B-B14F-4D97-AF65-F5344CB8AC3E}">
        <p14:creationId xmlns:p14="http://schemas.microsoft.com/office/powerpoint/2010/main" val="1406695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2"/>
          </p:nvPr>
        </p:nvSpPr>
        <p:spPr>
          <a:xfrm>
            <a:off x="4823346" y="2233563"/>
            <a:ext cx="6477000" cy="2046525"/>
          </a:xfrm>
        </p:spPr>
        <p:txBody>
          <a:bodyPr/>
          <a:lstStyle/>
          <a:p>
            <a:r>
              <a:rPr lang="en-US" smtClean="0"/>
              <a:t>Refeeding syndroom</a:t>
            </a:r>
            <a:endParaRPr lang="nl-NL"/>
          </a:p>
        </p:txBody>
      </p:sp>
      <p:pic>
        <p:nvPicPr>
          <p:cNvPr id="4098" name="Picture 2" descr="Bevrijdingseten: bevrijde makreel - Vinissi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866" y="620262"/>
            <a:ext cx="3816424" cy="5273125"/>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p:cNvSpPr txBox="1"/>
          <p:nvPr/>
        </p:nvSpPr>
        <p:spPr>
          <a:xfrm>
            <a:off x="482137" y="5921884"/>
            <a:ext cx="4536504" cy="369332"/>
          </a:xfrm>
          <a:prstGeom prst="rect">
            <a:avLst/>
          </a:prstGeom>
          <a:noFill/>
        </p:spPr>
        <p:txBody>
          <a:bodyPr wrap="square" rtlCol="0">
            <a:spAutoFit/>
          </a:bodyPr>
          <a:lstStyle/>
          <a:p>
            <a:r>
              <a:rPr lang="en-US" smtClean="0">
                <a:solidFill>
                  <a:schemeClr val="bg1"/>
                </a:solidFill>
              </a:rPr>
              <a:t>Voedseldropping Vogelenzang 1945</a:t>
            </a:r>
            <a:endParaRPr lang="nl-NL">
              <a:solidFill>
                <a:schemeClr val="bg1"/>
              </a:solidFill>
            </a:endParaRPr>
          </a:p>
        </p:txBody>
      </p:sp>
    </p:spTree>
    <p:extLst>
      <p:ext uri="{BB962C8B-B14F-4D97-AF65-F5344CB8AC3E}">
        <p14:creationId xmlns:p14="http://schemas.microsoft.com/office/powerpoint/2010/main" val="2611291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1"/>
          </p:nvPr>
        </p:nvSpPr>
        <p:spPr/>
        <p:txBody>
          <a:bodyPr/>
          <a:lstStyle/>
          <a:p>
            <a:r>
              <a:rPr lang="nl-NL" smtClean="0"/>
              <a:t>Het refeeding syndroom</a:t>
            </a:r>
            <a:endParaRPr lang="nl-NL"/>
          </a:p>
        </p:txBody>
      </p:sp>
      <p:sp>
        <p:nvSpPr>
          <p:cNvPr id="7" name="Tijdelijke aanduiding voor tekst 6"/>
          <p:cNvSpPr>
            <a:spLocks noGrp="1"/>
          </p:cNvSpPr>
          <p:nvPr>
            <p:ph type="body" sz="quarter" idx="12"/>
          </p:nvPr>
        </p:nvSpPr>
        <p:spPr/>
        <p:txBody>
          <a:bodyPr/>
          <a:lstStyle/>
          <a:p>
            <a:r>
              <a:rPr lang="nl-NL" smtClean="0"/>
              <a:t>Historie</a:t>
            </a:r>
            <a:endParaRPr lang="nl-NL"/>
          </a:p>
        </p:txBody>
      </p:sp>
      <p:sp>
        <p:nvSpPr>
          <p:cNvPr id="8" name="Tijdelijke aanduiding voor tekst 7"/>
          <p:cNvSpPr>
            <a:spLocks noGrp="1"/>
          </p:cNvSpPr>
          <p:nvPr>
            <p:ph type="body" sz="quarter" idx="13"/>
          </p:nvPr>
        </p:nvSpPr>
        <p:spPr/>
        <p:txBody>
          <a:bodyPr/>
          <a:lstStyle/>
          <a:p>
            <a:pPr>
              <a:buFontTx/>
              <a:buChar char="•"/>
            </a:pPr>
            <a:r>
              <a:rPr lang="nl-NL" altLang="nl-NL" b="1" smtClean="0"/>
              <a:t>Tweede </a:t>
            </a:r>
            <a:r>
              <a:rPr lang="nl-NL" altLang="nl-NL" b="1"/>
              <a:t>Wereldoorlog &gt; concentratie kampen</a:t>
            </a:r>
          </a:p>
          <a:p>
            <a:r>
              <a:rPr lang="nl-NL" altLang="nl-NL"/>
              <a:t>Oedeem, hartfalen, coma en sterfte ↑ na bevrijding </a:t>
            </a:r>
          </a:p>
          <a:p>
            <a:endParaRPr lang="nl-NL" altLang="nl-NL" b="1"/>
          </a:p>
          <a:p>
            <a:endParaRPr lang="nl-NL" altLang="nl-NL" b="1"/>
          </a:p>
          <a:p>
            <a:pPr>
              <a:buFontTx/>
              <a:buChar char="•"/>
            </a:pPr>
            <a:r>
              <a:rPr lang="nl-NL" altLang="nl-NL" b="1"/>
              <a:t>1945 Minnesota Starvation Experiment, dr. Ancel Keys</a:t>
            </a:r>
          </a:p>
          <a:p>
            <a:r>
              <a:rPr lang="nl-NL" altLang="nl-NL"/>
              <a:t>Problemen met hervoeden: </a:t>
            </a:r>
          </a:p>
          <a:p>
            <a:r>
              <a:rPr lang="nl-NL" altLang="nl-NL"/>
              <a:t>elektrolytstoornissen, water verschuivingen </a:t>
            </a:r>
          </a:p>
          <a:p>
            <a:endParaRPr lang="nl-NL"/>
          </a:p>
        </p:txBody>
      </p:sp>
      <p:sp>
        <p:nvSpPr>
          <p:cNvPr id="2" name="Titel 1"/>
          <p:cNvSpPr>
            <a:spLocks noGrp="1"/>
          </p:cNvSpPr>
          <p:nvPr>
            <p:ph type="title" idx="4294967295"/>
          </p:nvPr>
        </p:nvSpPr>
        <p:spPr/>
        <p:txBody>
          <a:bodyPr/>
          <a:lstStyle/>
          <a:p>
            <a:endParaRPr lang="nl-NL"/>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586" y="1527982"/>
            <a:ext cx="3460650" cy="38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6916165" y="6098903"/>
            <a:ext cx="6325745" cy="34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354" tIns="43176" rIns="86354" bIns="43176">
            <a:spAutoFit/>
          </a:bodyPr>
          <a:lstStyle>
            <a:lvl1pPr defTabSz="1079500">
              <a:lnSpc>
                <a:spcPct val="110000"/>
              </a:lnSpc>
              <a:buFont typeface="Times" panose="02020603050405020304" pitchFamily="18" charset="0"/>
              <a:buChar char="•"/>
              <a:defRPr sz="2400">
                <a:solidFill>
                  <a:schemeClr val="tx1"/>
                </a:solidFill>
                <a:latin typeface="Arial" panose="020B0604020202020204" pitchFamily="34" charset="0"/>
                <a:ea typeface="MS PGothic" panose="020B0600070205080204" pitchFamily="34" charset="-128"/>
              </a:defRPr>
            </a:lvl1pPr>
            <a:lvl2pPr marL="742950" indent="-285750" defTabSz="1079500">
              <a:lnSpc>
                <a:spcPct val="110000"/>
              </a:lnSpc>
              <a:buChar char="–"/>
              <a:defRPr sz="2400">
                <a:solidFill>
                  <a:schemeClr val="tx1"/>
                </a:solidFill>
                <a:latin typeface="Arial" panose="020B0604020202020204" pitchFamily="34" charset="0"/>
                <a:ea typeface="MS PGothic" panose="020B0600070205080204" pitchFamily="34" charset="-128"/>
              </a:defRPr>
            </a:lvl2pPr>
            <a:lvl3pPr marL="1143000" indent="-228600" defTabSz="1079500">
              <a:lnSpc>
                <a:spcPct val="110000"/>
              </a:lnSpc>
              <a:buChar char="–"/>
              <a:defRPr sz="2400">
                <a:solidFill>
                  <a:schemeClr val="tx1"/>
                </a:solidFill>
                <a:latin typeface="Arial" panose="020B0604020202020204" pitchFamily="34" charset="0"/>
                <a:ea typeface="MS PGothic" panose="020B0600070205080204" pitchFamily="34" charset="-128"/>
              </a:defRPr>
            </a:lvl3pPr>
            <a:lvl4pPr marL="1600200" indent="-228600" defTabSz="1079500">
              <a:lnSpc>
                <a:spcPct val="110000"/>
              </a:lnSpc>
              <a:buChar char="–"/>
              <a:defRPr sz="2400">
                <a:solidFill>
                  <a:schemeClr val="tx1"/>
                </a:solidFill>
                <a:latin typeface="Arial" panose="020B0604020202020204" pitchFamily="34" charset="0"/>
                <a:ea typeface="MS PGothic" panose="020B0600070205080204" pitchFamily="34" charset="-128"/>
              </a:defRPr>
            </a:lvl4pPr>
            <a:lvl5pPr marL="2057400" indent="-228600" defTabSz="1079500">
              <a:lnSpc>
                <a:spcPct val="110000"/>
              </a:lnSpc>
              <a:buChar char="–"/>
              <a:defRPr sz="2400">
                <a:solidFill>
                  <a:schemeClr val="tx1"/>
                </a:solidFill>
                <a:latin typeface="Arial" panose="020B0604020202020204" pitchFamily="34" charset="0"/>
                <a:ea typeface="MS PGothic" panose="020B0600070205080204" pitchFamily="34" charset="-128"/>
              </a:defRPr>
            </a:lvl5pPr>
            <a:lvl6pPr marL="2514600" indent="-228600" defTabSz="1079500" eaLnBrk="0" fontAlgn="base" hangingPunct="0">
              <a:lnSpc>
                <a:spcPct val="110000"/>
              </a:lnSpc>
              <a:spcBef>
                <a:spcPct val="0"/>
              </a:spcBef>
              <a:spcAft>
                <a:spcPct val="0"/>
              </a:spcAft>
              <a:buChar char="–"/>
              <a:defRPr sz="2400">
                <a:solidFill>
                  <a:schemeClr val="tx1"/>
                </a:solidFill>
                <a:latin typeface="Arial" panose="020B0604020202020204" pitchFamily="34" charset="0"/>
                <a:ea typeface="MS PGothic" panose="020B0600070205080204" pitchFamily="34" charset="-128"/>
              </a:defRPr>
            </a:lvl6pPr>
            <a:lvl7pPr marL="2971800" indent="-228600" defTabSz="1079500" eaLnBrk="0" fontAlgn="base" hangingPunct="0">
              <a:lnSpc>
                <a:spcPct val="110000"/>
              </a:lnSpc>
              <a:spcBef>
                <a:spcPct val="0"/>
              </a:spcBef>
              <a:spcAft>
                <a:spcPct val="0"/>
              </a:spcAft>
              <a:buChar char="–"/>
              <a:defRPr sz="2400">
                <a:solidFill>
                  <a:schemeClr val="tx1"/>
                </a:solidFill>
                <a:latin typeface="Arial" panose="020B0604020202020204" pitchFamily="34" charset="0"/>
                <a:ea typeface="MS PGothic" panose="020B0600070205080204" pitchFamily="34" charset="-128"/>
              </a:defRPr>
            </a:lvl7pPr>
            <a:lvl8pPr marL="3429000" indent="-228600" defTabSz="1079500" eaLnBrk="0" fontAlgn="base" hangingPunct="0">
              <a:lnSpc>
                <a:spcPct val="110000"/>
              </a:lnSpc>
              <a:spcBef>
                <a:spcPct val="0"/>
              </a:spcBef>
              <a:spcAft>
                <a:spcPct val="0"/>
              </a:spcAft>
              <a:buChar char="–"/>
              <a:defRPr sz="2400">
                <a:solidFill>
                  <a:schemeClr val="tx1"/>
                </a:solidFill>
                <a:latin typeface="Arial" panose="020B0604020202020204" pitchFamily="34" charset="0"/>
                <a:ea typeface="MS PGothic" panose="020B0600070205080204" pitchFamily="34" charset="-128"/>
              </a:defRPr>
            </a:lvl8pPr>
            <a:lvl9pPr marL="3886200" indent="-228600" defTabSz="1079500" eaLnBrk="0" fontAlgn="base" hangingPunct="0">
              <a:lnSpc>
                <a:spcPct val="110000"/>
              </a:lnSpc>
              <a:spcBef>
                <a:spcPct val="0"/>
              </a:spcBef>
              <a:spcAft>
                <a:spcPct val="0"/>
              </a:spcAft>
              <a:buChar char="–"/>
              <a:defRPr sz="2400">
                <a:solidFill>
                  <a:schemeClr val="tx1"/>
                </a:solidFill>
                <a:latin typeface="Arial" panose="020B0604020202020204" pitchFamily="34" charset="0"/>
                <a:ea typeface="MS PGothic" panose="020B0600070205080204" pitchFamily="34" charset="-128"/>
              </a:defRPr>
            </a:lvl9pPr>
          </a:lstStyle>
          <a:p>
            <a:pPr eaLnBrk="0" fontAlgn="base" hangingPunct="0">
              <a:lnSpc>
                <a:spcPct val="100000"/>
              </a:lnSpc>
              <a:spcBef>
                <a:spcPct val="50000"/>
              </a:spcBef>
              <a:spcAft>
                <a:spcPct val="0"/>
              </a:spcAft>
              <a:buNone/>
            </a:pP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Schnitker, Ann Intern </a:t>
            </a: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Med</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1951 Jul;35(1):69-96; </a:t>
            </a:r>
            <a:b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b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Melchoir</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JC, </a:t>
            </a: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Curr</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a:t>
            </a: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Opin</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a:t>
            </a: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Clin</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a:t>
            </a: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Nutr</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a:t>
            </a:r>
            <a:r>
              <a:rPr lang="nl-NL" altLang="nl-NL" sz="850" err="1">
                <a:solidFill>
                  <a:srgbClr val="51534A"/>
                </a:solidFill>
                <a:latin typeface="Open Sans" panose="020B0606030504020204" pitchFamily="34" charset="0"/>
                <a:ea typeface="Open Sans" panose="020B0606030504020204" pitchFamily="34" charset="0"/>
                <a:cs typeface="Open Sans" panose="020B0606030504020204" pitchFamily="34" charset="0"/>
              </a:rPr>
              <a:t>Metab</a:t>
            </a:r>
            <a:r>
              <a:rPr lang="nl-NL" altLang="nl-NL" sz="850">
                <a:solidFill>
                  <a:srgbClr val="51534A"/>
                </a:solidFill>
                <a:latin typeface="Open Sans" panose="020B0606030504020204" pitchFamily="34" charset="0"/>
                <a:ea typeface="Open Sans" panose="020B0606030504020204" pitchFamily="34" charset="0"/>
                <a:cs typeface="Open Sans" panose="020B0606030504020204" pitchFamily="34" charset="0"/>
              </a:rPr>
              <a:t> Care. 1998;1:481-485</a:t>
            </a:r>
          </a:p>
        </p:txBody>
      </p:sp>
    </p:spTree>
    <p:extLst>
      <p:ext uri="{BB962C8B-B14F-4D97-AF65-F5344CB8AC3E}">
        <p14:creationId xmlns:p14="http://schemas.microsoft.com/office/powerpoint/2010/main" val="42197020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Epidemiologie</a:t>
            </a:r>
            <a:endParaRPr lang="nl-NL"/>
          </a:p>
        </p:txBody>
      </p:sp>
      <p:sp>
        <p:nvSpPr>
          <p:cNvPr id="3" name="Tijdelijke aanduiding voor tekst 2"/>
          <p:cNvSpPr>
            <a:spLocks noGrp="1"/>
          </p:cNvSpPr>
          <p:nvPr>
            <p:ph type="body" sz="quarter" idx="12"/>
          </p:nvPr>
        </p:nvSpPr>
        <p:spPr/>
        <p:txBody>
          <a:bodyPr/>
          <a:lstStyle/>
          <a:p>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nl-NL"/>
              <a:t>Definitie – </a:t>
            </a:r>
            <a:r>
              <a:rPr lang="nl-NL" smtClean="0"/>
              <a:t>geen wereldwijde uniforme definitie</a:t>
            </a:r>
            <a:endParaRPr lang="nl-NL"/>
          </a:p>
          <a:p>
            <a:pPr marL="342900" indent="-342900">
              <a:buFont typeface="Arial" panose="020B0604020202020204" pitchFamily="34" charset="0"/>
              <a:buChar char="•"/>
            </a:pPr>
            <a:r>
              <a:rPr lang="nl-NL"/>
              <a:t>Pathofysiologie – exacte details onbekend</a:t>
            </a:r>
          </a:p>
          <a:p>
            <a:pPr marL="342900" indent="-342900">
              <a:buFont typeface="Arial" panose="020B0604020202020204" pitchFamily="34" charset="0"/>
              <a:buChar char="•"/>
            </a:pPr>
            <a:r>
              <a:rPr lang="nl-NL"/>
              <a:t>Klinische symptomen – niet specifiek (onderdiagnose)</a:t>
            </a:r>
          </a:p>
          <a:p>
            <a:pPr marL="342900" indent="-342900">
              <a:buFont typeface="Arial" panose="020B0604020202020204" pitchFamily="34" charset="0"/>
              <a:buChar char="•"/>
            </a:pPr>
            <a:r>
              <a:rPr lang="nl-NL"/>
              <a:t>Incidentie – onbekend (afhankelijk van definitie) </a:t>
            </a:r>
          </a:p>
          <a:p>
            <a:pPr marL="342900" indent="-342900">
              <a:buFont typeface="Arial" panose="020B0604020202020204" pitchFamily="34" charset="0"/>
              <a:buChar char="•"/>
            </a:pPr>
            <a:r>
              <a:rPr lang="nl-NL"/>
              <a:t>Preventie, behandeling – case studies, retrospectief</a:t>
            </a:r>
            <a:r>
              <a:rPr lang="en-US"/>
              <a:t> cohort</a:t>
            </a:r>
            <a:endParaRPr lang="nl-NL"/>
          </a:p>
          <a:p>
            <a:endParaRPr lang="nl-NL"/>
          </a:p>
          <a:p>
            <a:r>
              <a:rPr lang="nl-NL"/>
              <a:t>Gebrek aan onderzoeksgegevens uit grote(re) series, RCTs</a:t>
            </a:r>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24</a:t>
            </a:fld>
            <a:endParaRPr lang="nl-NL"/>
          </a:p>
        </p:txBody>
      </p:sp>
      <p:pic>
        <p:nvPicPr>
          <p:cNvPr id="6" name="Afbeelding 5">
            <a:extLst>
              <a:ext uri="{FF2B5EF4-FFF2-40B4-BE49-F238E27FC236}">
                <a16:creationId xmlns:a16="http://schemas.microsoft.com/office/drawing/2014/main" id="{9A50A504-3936-46DE-A4EB-9414C936BC75}"/>
              </a:ext>
            </a:extLst>
          </p:cNvPr>
          <p:cNvPicPr>
            <a:picLocks noChangeAspect="1"/>
          </p:cNvPicPr>
          <p:nvPr/>
        </p:nvPicPr>
        <p:blipFill>
          <a:blip r:embed="rId2"/>
          <a:stretch>
            <a:fillRect/>
          </a:stretch>
        </p:blipFill>
        <p:spPr>
          <a:xfrm>
            <a:off x="8567762" y="3060265"/>
            <a:ext cx="1944216" cy="2413509"/>
          </a:xfrm>
          <a:prstGeom prst="rect">
            <a:avLst/>
          </a:prstGeom>
        </p:spPr>
      </p:pic>
    </p:spTree>
    <p:extLst>
      <p:ext uri="{BB962C8B-B14F-4D97-AF65-F5344CB8AC3E}">
        <p14:creationId xmlns:p14="http://schemas.microsoft.com/office/powerpoint/2010/main" val="6519949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Definitie</a:t>
            </a:r>
            <a:endParaRPr lang="nl-NL"/>
          </a:p>
        </p:txBody>
      </p:sp>
      <p:sp>
        <p:nvSpPr>
          <p:cNvPr id="3" name="Tijdelijke aanduiding voor tekst 2"/>
          <p:cNvSpPr>
            <a:spLocks noGrp="1"/>
          </p:cNvSpPr>
          <p:nvPr>
            <p:ph type="body" sz="quarter" idx="12"/>
          </p:nvPr>
        </p:nvSpPr>
        <p:spPr/>
        <p:txBody>
          <a:bodyPr/>
          <a:lstStyle/>
          <a:p>
            <a:r>
              <a:rPr lang="en-US" smtClean="0"/>
              <a:t>Geen wereldwijd aanvaarde definitie – ASPEN consensus definitie</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25</a:t>
            </a:fld>
            <a:endParaRPr lang="nl-NL"/>
          </a:p>
        </p:txBody>
      </p:sp>
      <p:graphicFrame>
        <p:nvGraphicFramePr>
          <p:cNvPr id="6" name="Tabel 5"/>
          <p:cNvGraphicFramePr>
            <a:graphicFrameLocks noGrp="1"/>
          </p:cNvGraphicFramePr>
          <p:nvPr>
            <p:extLst>
              <p:ext uri="{D42A27DB-BD31-4B8C-83A1-F6EECF244321}">
                <p14:modId xmlns:p14="http://schemas.microsoft.com/office/powerpoint/2010/main" val="737656733"/>
              </p:ext>
            </p:extLst>
          </p:nvPr>
        </p:nvGraphicFramePr>
        <p:xfrm>
          <a:off x="435772" y="1758072"/>
          <a:ext cx="9284118" cy="3715850"/>
        </p:xfrm>
        <a:graphic>
          <a:graphicData uri="http://schemas.openxmlformats.org/drawingml/2006/table">
            <a:tbl>
              <a:tblPr firstRow="1" bandRow="1">
                <a:tableStyleId>{5C22544A-7EE6-4342-B048-85BDC9FD1C3A}</a:tableStyleId>
              </a:tblPr>
              <a:tblGrid>
                <a:gridCol w="9284118">
                  <a:extLst>
                    <a:ext uri="{9D8B030D-6E8A-4147-A177-3AD203B41FA5}">
                      <a16:colId xmlns:a16="http://schemas.microsoft.com/office/drawing/2014/main" val="57976864"/>
                    </a:ext>
                  </a:extLst>
                </a:gridCol>
              </a:tblGrid>
              <a:tr h="394843">
                <a:tc>
                  <a:txBody>
                    <a:bodyPr/>
                    <a:lstStyle/>
                    <a:p>
                      <a:r>
                        <a:rPr lang="en-US" smtClean="0"/>
                        <a:t>Diagnostische</a:t>
                      </a:r>
                      <a:r>
                        <a:rPr lang="en-US" baseline="0" smtClean="0"/>
                        <a:t> criteria voor het RFS; ASPEN consensus recommendations</a:t>
                      </a:r>
                      <a:endParaRPr lang="nl-NL"/>
                    </a:p>
                  </a:txBody>
                  <a:tcPr/>
                </a:tc>
                <a:extLst>
                  <a:ext uri="{0D108BD9-81ED-4DB2-BD59-A6C34878D82A}">
                    <a16:rowId xmlns:a16="http://schemas.microsoft.com/office/drawing/2014/main" val="332825282"/>
                  </a:ext>
                </a:extLst>
              </a:tr>
              <a:tr h="394843">
                <a:tc>
                  <a:txBody>
                    <a:bodyPr/>
                    <a:lstStyle/>
                    <a:p>
                      <a:r>
                        <a:rPr lang="en-US" smtClean="0"/>
                        <a:t>Mild-matig</a:t>
                      </a:r>
                      <a:r>
                        <a:rPr lang="en-US" baseline="0" smtClean="0"/>
                        <a:t> (biochemisch) RFS</a:t>
                      </a:r>
                      <a:endParaRPr lang="nl-NL"/>
                    </a:p>
                  </a:txBody>
                  <a:tcPr/>
                </a:tc>
                <a:extLst>
                  <a:ext uri="{0D108BD9-81ED-4DB2-BD59-A6C34878D82A}">
                    <a16:rowId xmlns:a16="http://schemas.microsoft.com/office/drawing/2014/main" val="1553401862"/>
                  </a:ext>
                </a:extLst>
              </a:tr>
              <a:tr h="973585">
                <a:tc>
                  <a:txBody>
                    <a:bodyPr/>
                    <a:lstStyle/>
                    <a:p>
                      <a:r>
                        <a:rPr lang="en-US" smtClean="0"/>
                        <a:t>Een daling van fosfaat</a:t>
                      </a:r>
                      <a:r>
                        <a:rPr lang="en-US" baseline="0" smtClean="0"/>
                        <a:t> en/of kalium en/of magnesium met 10-20% (mild RFS), of 20-30% (matig RFS), binnen vijf dagen na opstarten of aanzienlijk verhoging van voeding/energievoorziening</a:t>
                      </a:r>
                      <a:endParaRPr lang="nl-NL"/>
                    </a:p>
                  </a:txBody>
                  <a:tcPr/>
                </a:tc>
                <a:extLst>
                  <a:ext uri="{0D108BD9-81ED-4DB2-BD59-A6C34878D82A}">
                    <a16:rowId xmlns:a16="http://schemas.microsoft.com/office/drawing/2014/main" val="3424753530"/>
                  </a:ext>
                </a:extLst>
              </a:tr>
              <a:tr h="394843">
                <a:tc>
                  <a:txBody>
                    <a:bodyPr/>
                    <a:lstStyle/>
                    <a:p>
                      <a:r>
                        <a:rPr lang="en-US" smtClean="0"/>
                        <a:t>Ernstig (symptomatisch)</a:t>
                      </a:r>
                      <a:r>
                        <a:rPr lang="en-US" baseline="0" smtClean="0"/>
                        <a:t> RFS</a:t>
                      </a:r>
                      <a:endParaRPr lang="nl-NL"/>
                    </a:p>
                  </a:txBody>
                  <a:tcPr/>
                </a:tc>
                <a:extLst>
                  <a:ext uri="{0D108BD9-81ED-4DB2-BD59-A6C34878D82A}">
                    <a16:rowId xmlns:a16="http://schemas.microsoft.com/office/drawing/2014/main" val="1642253913"/>
                  </a:ext>
                </a:extLst>
              </a:tr>
              <a:tr h="1557736">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mtClean="0"/>
                        <a:t>Een daling van fosfaat</a:t>
                      </a:r>
                      <a:r>
                        <a:rPr lang="en-US" baseline="0" smtClean="0"/>
                        <a:t> en/of kalium en/of magnesium met &gt; 30% en / of orgaandysfunctie als gevolg van een afname van een van deze elektrolyten of als gevolg van thiamine deficientie (ernstig RFS), binnen vijf dagen na opstarten of aanzienlijk verhoging van voeding/energievoorziening</a:t>
                      </a:r>
                      <a:endParaRPr lang="nl-NL" smtClean="0"/>
                    </a:p>
                    <a:p>
                      <a:endParaRPr lang="nl-NL"/>
                    </a:p>
                  </a:txBody>
                  <a:tcPr/>
                </a:tc>
                <a:extLst>
                  <a:ext uri="{0D108BD9-81ED-4DB2-BD59-A6C34878D82A}">
                    <a16:rowId xmlns:a16="http://schemas.microsoft.com/office/drawing/2014/main" val="3011321445"/>
                  </a:ext>
                </a:extLst>
              </a:tr>
            </a:tbl>
          </a:graphicData>
        </a:graphic>
      </p:graphicFrame>
    </p:spTree>
    <p:extLst>
      <p:ext uri="{BB962C8B-B14F-4D97-AF65-F5344CB8AC3E}">
        <p14:creationId xmlns:p14="http://schemas.microsoft.com/office/powerpoint/2010/main" val="3544920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Pathofysiologie</a:t>
            </a:r>
            <a:endParaRPr lang="nl-NL"/>
          </a:p>
        </p:txBody>
      </p:sp>
      <p:sp>
        <p:nvSpPr>
          <p:cNvPr id="3" name="Tijdelijke aanduiding voor tekst 2"/>
          <p:cNvSpPr>
            <a:spLocks noGrp="1"/>
          </p:cNvSpPr>
          <p:nvPr>
            <p:ph type="body" sz="quarter" idx="12"/>
          </p:nvPr>
        </p:nvSpPr>
        <p:spPr/>
        <p:txBody>
          <a:bodyPr/>
          <a:lstStyle/>
          <a:p>
            <a:r>
              <a:rPr lang="en-US" smtClean="0"/>
              <a:t>Refeeding syndroom weerspiegelt de overgang van een katabole naar een anabole toestand in ondervoede patienten, tijdens herintroductie van voeding</a:t>
            </a:r>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en-US" smtClean="0"/>
              <a:t>Wellicht niet precies bekend, maar gebaseerd op normale fysiologische processen tijdens voeding en vasten</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26</a:t>
            </a:fld>
            <a:endParaRPr lang="nl-NL"/>
          </a:p>
        </p:txBody>
      </p:sp>
    </p:spTree>
    <p:extLst>
      <p:ext uri="{BB962C8B-B14F-4D97-AF65-F5344CB8AC3E}">
        <p14:creationId xmlns:p14="http://schemas.microsoft.com/office/powerpoint/2010/main" val="4121885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Drie fasen</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27</a:t>
            </a:fld>
            <a:endParaRPr lang="nl-NL"/>
          </a:p>
        </p:txBody>
      </p:sp>
      <p:pic>
        <p:nvPicPr>
          <p:cNvPr id="8" name="Afbeelding 7">
            <a:extLst>
              <a:ext uri="{FF2B5EF4-FFF2-40B4-BE49-F238E27FC236}">
                <a16:creationId xmlns:a16="http://schemas.microsoft.com/office/drawing/2014/main" id="{1A7B3439-A76F-4F5B-8694-15E1FBCBE390}"/>
              </a:ext>
            </a:extLst>
          </p:cNvPr>
          <p:cNvPicPr>
            <a:picLocks noChangeAspect="1"/>
          </p:cNvPicPr>
          <p:nvPr/>
        </p:nvPicPr>
        <p:blipFill rotWithShape="1">
          <a:blip r:embed="rId2"/>
          <a:srcRect l="2184" t="7642" r="2485"/>
          <a:stretch/>
        </p:blipFill>
        <p:spPr>
          <a:xfrm>
            <a:off x="1582986" y="1577053"/>
            <a:ext cx="7950782" cy="4431634"/>
          </a:xfrm>
          <a:prstGeom prst="rect">
            <a:avLst/>
          </a:prstGeom>
        </p:spPr>
      </p:pic>
      <p:pic>
        <p:nvPicPr>
          <p:cNvPr id="9" name="Afbeelding 8"/>
          <p:cNvPicPr>
            <a:picLocks noChangeAspect="1"/>
          </p:cNvPicPr>
          <p:nvPr/>
        </p:nvPicPr>
        <p:blipFill>
          <a:blip r:embed="rId3"/>
          <a:stretch>
            <a:fillRect/>
          </a:stretch>
        </p:blipFill>
        <p:spPr>
          <a:xfrm>
            <a:off x="1366962" y="1729507"/>
            <a:ext cx="1285447" cy="612118"/>
          </a:xfrm>
          <a:prstGeom prst="rect">
            <a:avLst/>
          </a:prstGeom>
        </p:spPr>
      </p:pic>
      <p:pic>
        <p:nvPicPr>
          <p:cNvPr id="10" name="Afbeelding 9"/>
          <p:cNvPicPr>
            <a:picLocks noChangeAspect="1"/>
          </p:cNvPicPr>
          <p:nvPr/>
        </p:nvPicPr>
        <p:blipFill>
          <a:blip r:embed="rId4"/>
          <a:stretch>
            <a:fillRect/>
          </a:stretch>
        </p:blipFill>
        <p:spPr>
          <a:xfrm>
            <a:off x="6263506" y="1177825"/>
            <a:ext cx="1375792" cy="581080"/>
          </a:xfrm>
          <a:prstGeom prst="rect">
            <a:avLst/>
          </a:prstGeom>
        </p:spPr>
      </p:pic>
      <p:pic>
        <p:nvPicPr>
          <p:cNvPr id="11" name="Afbeelding 10"/>
          <p:cNvPicPr>
            <a:picLocks noChangeAspect="1"/>
          </p:cNvPicPr>
          <p:nvPr/>
        </p:nvPicPr>
        <p:blipFill>
          <a:blip r:embed="rId5"/>
          <a:stretch>
            <a:fillRect/>
          </a:stretch>
        </p:blipFill>
        <p:spPr>
          <a:xfrm>
            <a:off x="9287842" y="5329907"/>
            <a:ext cx="1250826" cy="560435"/>
          </a:xfrm>
          <a:prstGeom prst="rect">
            <a:avLst/>
          </a:prstGeom>
        </p:spPr>
      </p:pic>
    </p:spTree>
    <p:extLst>
      <p:ext uri="{BB962C8B-B14F-4D97-AF65-F5344CB8AC3E}">
        <p14:creationId xmlns:p14="http://schemas.microsoft.com/office/powerpoint/2010/main" val="40273308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Ondervoeding</a:t>
            </a:r>
            <a:endParaRPr lang="nl-NL"/>
          </a:p>
        </p:txBody>
      </p:sp>
      <p:sp>
        <p:nvSpPr>
          <p:cNvPr id="3" name="Tijdelijke aanduiding voor tekst 2"/>
          <p:cNvSpPr>
            <a:spLocks noGrp="1"/>
          </p:cNvSpPr>
          <p:nvPr>
            <p:ph type="body" sz="quarter" idx="12"/>
          </p:nvPr>
        </p:nvSpPr>
        <p:spPr/>
        <p:txBody>
          <a:bodyPr/>
          <a:lstStyle/>
          <a:p>
            <a:r>
              <a:rPr lang="nl-NL" smtClean="0"/>
              <a:t>Kortdurend vasten 48 hr</a:t>
            </a:r>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nl-NL" smtClean="0"/>
              <a:t>Glucose level bloed daalt</a:t>
            </a:r>
          </a:p>
          <a:p>
            <a:pPr marL="342900" indent="-342900">
              <a:buFont typeface="Arial" panose="020B0604020202020204" pitchFamily="34" charset="0"/>
              <a:buChar char="•"/>
            </a:pPr>
            <a:r>
              <a:rPr lang="nl-NL" smtClean="0"/>
              <a:t>Insuline afgifte daalt</a:t>
            </a:r>
          </a:p>
          <a:p>
            <a:pPr marL="342900" indent="-342900">
              <a:buFont typeface="Arial" panose="020B0604020202020204" pitchFamily="34" charset="0"/>
              <a:buChar char="•"/>
            </a:pPr>
            <a:r>
              <a:rPr lang="nl-NL" smtClean="0"/>
              <a:t>Productie glucagon vanuit pancreas stijgt</a:t>
            </a:r>
          </a:p>
          <a:p>
            <a:pPr marL="342900" indent="-342900">
              <a:buFont typeface="Arial" panose="020B0604020202020204" pitchFamily="34" charset="0"/>
              <a:buChar char="•"/>
            </a:pPr>
            <a:r>
              <a:rPr lang="nl-NL" smtClean="0"/>
              <a:t>Glucagon (katabool hormoon)</a:t>
            </a:r>
          </a:p>
          <a:p>
            <a:pPr marL="800100" lvl="1" indent="-342900">
              <a:buFont typeface="Arial" panose="020B0604020202020204" pitchFamily="34" charset="0"/>
              <a:buChar char="•"/>
            </a:pPr>
            <a:r>
              <a:rPr lang="nl-NL" smtClean="0"/>
              <a:t>Stimuleert glycogenolyse -&gt; </a:t>
            </a:r>
          </a:p>
          <a:p>
            <a:pPr marL="800100" lvl="1" indent="-342900">
              <a:buFont typeface="Arial" panose="020B0604020202020204" pitchFamily="34" charset="0"/>
              <a:buChar char="•"/>
            </a:pPr>
            <a:r>
              <a:rPr lang="nl-NL" smtClean="0"/>
              <a:t>Maakt glucose vrij uit glycogeen in lever</a:t>
            </a:r>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28</a:t>
            </a:fld>
            <a:endParaRPr lang="nl-NL"/>
          </a:p>
        </p:txBody>
      </p:sp>
      <p:pic>
        <p:nvPicPr>
          <p:cNvPr id="6" name="Picture 4">
            <a:extLst>
              <a:ext uri="{FF2B5EF4-FFF2-40B4-BE49-F238E27FC236}">
                <a16:creationId xmlns:a16="http://schemas.microsoft.com/office/drawing/2014/main" id="{D6F070B6-D6F0-492D-B8AF-496B7D4369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91945" y="1255939"/>
            <a:ext cx="4897947" cy="4777923"/>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31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Ondervoeding</a:t>
            </a:r>
            <a:endParaRPr lang="nl-NL"/>
          </a:p>
        </p:txBody>
      </p:sp>
      <p:sp>
        <p:nvSpPr>
          <p:cNvPr id="3" name="Tijdelijke aanduiding voor tekst 2"/>
          <p:cNvSpPr>
            <a:spLocks noGrp="1"/>
          </p:cNvSpPr>
          <p:nvPr>
            <p:ph type="body" sz="quarter" idx="12"/>
          </p:nvPr>
        </p:nvSpPr>
        <p:spPr/>
        <p:txBody>
          <a:bodyPr/>
          <a:lstStyle/>
          <a:p>
            <a:r>
              <a:rPr lang="nl-NL" smtClean="0"/>
              <a:t>Langdurig (&gt; 24 hr vasten)</a:t>
            </a:r>
            <a:endParaRPr lang="nl-NL"/>
          </a:p>
        </p:txBody>
      </p:sp>
      <p:sp>
        <p:nvSpPr>
          <p:cNvPr id="4" name="Tijdelijke aanduiding voor tekst 3"/>
          <p:cNvSpPr>
            <a:spLocks noGrp="1"/>
          </p:cNvSpPr>
          <p:nvPr>
            <p:ph type="body" sz="quarter" idx="13"/>
          </p:nvPr>
        </p:nvSpPr>
        <p:spPr>
          <a:xfrm>
            <a:off x="425450" y="2091824"/>
            <a:ext cx="5766048" cy="3200400"/>
          </a:xfrm>
        </p:spPr>
        <p:txBody>
          <a:bodyPr/>
          <a:lstStyle/>
          <a:p>
            <a:pPr marL="342900" lvl="0" indent="-342900" algn="l" rtl="0" eaLnBrk="0" fontAlgn="base" hangingPunct="0">
              <a:spcBef>
                <a:spcPct val="30000"/>
              </a:spcBef>
              <a:spcAft>
                <a:spcPct val="0"/>
              </a:spcAft>
              <a:buFont typeface="Arial" panose="020B0604020202020204" pitchFamily="34" charset="0"/>
              <a:buChar char="•"/>
              <a:defRPr/>
            </a:pPr>
            <a:r>
              <a:rPr lang="nl-NL" smtClean="0"/>
              <a:t>glycogeenvoorraad raakt uitgeput </a:t>
            </a:r>
          </a:p>
          <a:p>
            <a:pPr marL="342900" lvl="0" indent="-342900" algn="l" rtl="0" eaLnBrk="0" fontAlgn="base" hangingPunct="0">
              <a:spcBef>
                <a:spcPct val="30000"/>
              </a:spcBef>
              <a:spcAft>
                <a:spcPct val="0"/>
              </a:spcAft>
              <a:buFont typeface="Arial" panose="020B0604020202020204" pitchFamily="34" charset="0"/>
              <a:buChar char="•"/>
              <a:defRPr/>
            </a:pPr>
            <a:r>
              <a:rPr lang="nl-NL" smtClean="0"/>
              <a:t>onder </a:t>
            </a:r>
            <a:r>
              <a:rPr lang="nl-NL"/>
              <a:t>invloed van glucagon </a:t>
            </a:r>
            <a:r>
              <a:rPr lang="nl-NL" smtClean="0"/>
              <a:t>begint ook</a:t>
            </a:r>
          </a:p>
          <a:p>
            <a:pPr marL="800100" lvl="1" indent="-342900" algn="l" rtl="0" eaLnBrk="0" fontAlgn="base" hangingPunct="0">
              <a:spcBef>
                <a:spcPct val="30000"/>
              </a:spcBef>
              <a:spcAft>
                <a:spcPct val="0"/>
              </a:spcAft>
              <a:buFont typeface="Arial" panose="020B0604020202020204" pitchFamily="34" charset="0"/>
              <a:buChar char="•"/>
              <a:defRPr/>
            </a:pPr>
            <a:r>
              <a:rPr lang="nl-NL" smtClean="0"/>
              <a:t>lipolyse </a:t>
            </a:r>
            <a:r>
              <a:rPr lang="nl-NL"/>
              <a:t>(de afbraak van vet tot glycerol en </a:t>
            </a:r>
            <a:r>
              <a:rPr lang="nl-NL" smtClean="0"/>
              <a:t>vetzuren)</a:t>
            </a:r>
          </a:p>
          <a:p>
            <a:pPr marL="800100" lvl="1" indent="-342900" algn="l" rtl="0" eaLnBrk="0" fontAlgn="base" hangingPunct="0">
              <a:spcBef>
                <a:spcPct val="30000"/>
              </a:spcBef>
              <a:spcAft>
                <a:spcPct val="0"/>
              </a:spcAft>
              <a:buFont typeface="Arial" panose="020B0604020202020204" pitchFamily="34" charset="0"/>
              <a:buChar char="•"/>
              <a:defRPr/>
            </a:pPr>
            <a:r>
              <a:rPr lang="nl-NL" smtClean="0"/>
              <a:t>proteolyse </a:t>
            </a:r>
            <a:r>
              <a:rPr lang="nl-NL"/>
              <a:t>(de afbraak van spiereiwit tot </a:t>
            </a:r>
            <a:r>
              <a:rPr lang="nl-NL" smtClean="0"/>
              <a:t>aminozuren)</a:t>
            </a:r>
          </a:p>
          <a:p>
            <a:pPr marL="800100" lvl="1" indent="-342900" algn="l" rtl="0" eaLnBrk="0" fontAlgn="base" hangingPunct="0">
              <a:spcBef>
                <a:spcPct val="30000"/>
              </a:spcBef>
              <a:spcAft>
                <a:spcPct val="0"/>
              </a:spcAft>
              <a:buFont typeface="Arial" panose="020B0604020202020204" pitchFamily="34" charset="0"/>
              <a:buChar char="•"/>
              <a:defRPr/>
            </a:pPr>
            <a:r>
              <a:rPr lang="nl-NL" smtClean="0"/>
              <a:t>Glycerol </a:t>
            </a:r>
            <a:r>
              <a:rPr lang="nl-NL"/>
              <a:t>en aminozuren </a:t>
            </a:r>
            <a:r>
              <a:rPr lang="nl-NL" smtClean="0"/>
              <a:t>gebruikt </a:t>
            </a:r>
            <a:r>
              <a:rPr lang="nl-NL"/>
              <a:t>voor de gluconeogenese (nieuwvorming van glucose uit niet-koolhydraat bronnen</a:t>
            </a:r>
            <a:r>
              <a:rPr lang="nl-NL" smtClean="0"/>
              <a:t>)</a:t>
            </a:r>
          </a:p>
          <a:p>
            <a:pPr marL="800100" lvl="1" indent="-342900" algn="l" rtl="0" eaLnBrk="0" fontAlgn="base" hangingPunct="0">
              <a:spcBef>
                <a:spcPct val="30000"/>
              </a:spcBef>
              <a:spcAft>
                <a:spcPct val="0"/>
              </a:spcAft>
              <a:buFont typeface="Arial" panose="020B0604020202020204" pitchFamily="34" charset="0"/>
              <a:buChar char="•"/>
              <a:defRPr/>
            </a:pPr>
            <a:r>
              <a:rPr lang="nl-NL" smtClean="0"/>
              <a:t> </a:t>
            </a:r>
            <a:r>
              <a:rPr lang="nl-NL"/>
              <a:t>Dit voorziet weefsels die voornamelijk afhankelijk zijn van glucose (hersenen, erytrocyten en nieren) van voldoende </a:t>
            </a:r>
            <a:r>
              <a:rPr lang="nl-NL" smtClean="0"/>
              <a:t>glucose </a:t>
            </a:r>
          </a:p>
          <a:p>
            <a:pPr marL="342900" indent="-342900" algn="l" rtl="0" eaLnBrk="0" fontAlgn="base" hangingPunct="0">
              <a:spcBef>
                <a:spcPct val="30000"/>
              </a:spcBef>
              <a:spcAft>
                <a:spcPct val="0"/>
              </a:spcAft>
              <a:buFont typeface="Arial" panose="020B0604020202020204" pitchFamily="34" charset="0"/>
              <a:buChar char="•"/>
              <a:defRPr/>
            </a:pPr>
            <a:r>
              <a:rPr lang="nl-NL" smtClean="0"/>
              <a:t>Ter voorkoming van afbraak veel spiereiwit</a:t>
            </a:r>
          </a:p>
          <a:p>
            <a:pPr marL="800100" lvl="1" indent="-342900" algn="l" rtl="0" eaLnBrk="0" fontAlgn="base" hangingPunct="0">
              <a:spcBef>
                <a:spcPct val="30000"/>
              </a:spcBef>
              <a:spcAft>
                <a:spcPct val="0"/>
              </a:spcAft>
              <a:buFont typeface="Arial" panose="020B0604020202020204" pitchFamily="34" charset="0"/>
              <a:buChar char="•"/>
              <a:defRPr/>
            </a:pPr>
            <a:r>
              <a:rPr lang="nl-NL" smtClean="0"/>
              <a:t>treedt </a:t>
            </a:r>
            <a:r>
              <a:rPr lang="nl-NL"/>
              <a:t>daarnaast ketogenese (afbraak van vetzuren tot ketonen</a:t>
            </a:r>
            <a:r>
              <a:rPr lang="nl-NL" smtClean="0"/>
              <a:t>) </a:t>
            </a:r>
            <a:r>
              <a:rPr lang="nl-NL"/>
              <a:t>op. </a:t>
            </a:r>
            <a:endParaRPr lang="nl-NL" smtClean="0"/>
          </a:p>
          <a:p>
            <a:pPr marL="800100" lvl="1" indent="-342900" algn="l" rtl="0" eaLnBrk="0" fontAlgn="base" hangingPunct="0">
              <a:spcBef>
                <a:spcPct val="30000"/>
              </a:spcBef>
              <a:spcAft>
                <a:spcPct val="0"/>
              </a:spcAft>
              <a:buFont typeface="Arial" panose="020B0604020202020204" pitchFamily="34" charset="0"/>
              <a:buChar char="•"/>
              <a:defRPr/>
            </a:pPr>
            <a:r>
              <a:rPr lang="nl-NL" smtClean="0"/>
              <a:t>Bij </a:t>
            </a:r>
            <a:r>
              <a:rPr lang="nl-NL"/>
              <a:t>langdurig vasten worden ketonen, als energiebron voor de hersenen, en vrije vetzuren voor de organen zoals hart, nier en lever, de belangrijkste energiebronnen. </a:t>
            </a:r>
          </a:p>
          <a:p>
            <a:endParaRPr lang="nl-NL"/>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29</a:t>
            </a:fld>
            <a:endParaRPr lang="nl-NL"/>
          </a:p>
        </p:txBody>
      </p:sp>
      <p:pic>
        <p:nvPicPr>
          <p:cNvPr id="6" name="Picture 4" descr="Glucose production by the liver during fasting conditions">
            <a:extLst>
              <a:ext uri="{FF2B5EF4-FFF2-40B4-BE49-F238E27FC236}">
                <a16:creationId xmlns:a16="http://schemas.microsoft.com/office/drawing/2014/main" id="{68E15B28-FE91-41FA-ACA0-49EA1184A4C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8749"/>
          <a:stretch>
            <a:fillRect/>
          </a:stretch>
        </p:blipFill>
        <p:spPr bwMode="auto">
          <a:xfrm>
            <a:off x="6047482" y="217339"/>
            <a:ext cx="4971132" cy="6022467"/>
          </a:xfrm>
          <a:prstGeom prst="rect">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237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p:cNvSpPr>
            <a:spLocks noGrp="1"/>
          </p:cNvSpPr>
          <p:nvPr>
            <p:ph type="body" sz="quarter" idx="10"/>
          </p:nvPr>
        </p:nvSpPr>
        <p:spPr/>
        <p:txBody>
          <a:bodyPr/>
          <a:lstStyle/>
          <a:p>
            <a:r>
              <a:rPr lang="en-US" smtClean="0"/>
              <a:t>Gevolgen van ondervoeding</a:t>
            </a:r>
            <a:endParaRPr lang="nl-NL"/>
          </a:p>
        </p:txBody>
      </p:sp>
      <p:sp>
        <p:nvSpPr>
          <p:cNvPr id="5" name="Tijdelijke aanduiding voor dianummer 4"/>
          <p:cNvSpPr>
            <a:spLocks noGrp="1"/>
          </p:cNvSpPr>
          <p:nvPr>
            <p:ph type="sldNum" sz="quarter" idx="4294967295"/>
          </p:nvPr>
        </p:nvSpPr>
        <p:spPr>
          <a:xfrm>
            <a:off x="0" y="6008688"/>
            <a:ext cx="609600" cy="346075"/>
          </a:xfrm>
        </p:spPr>
        <p:txBody>
          <a:bodyPr/>
          <a:lstStyle/>
          <a:p>
            <a:fld id="{DEA48755-53D4-44E1-85A2-5F5774932B7A}" type="slidenum">
              <a:rPr lang="nl-NL" smtClean="0"/>
              <a:pPr/>
              <a:t>3</a:t>
            </a:fld>
            <a:endParaRPr lang="nl-NL"/>
          </a:p>
        </p:txBody>
      </p:sp>
      <p:pic>
        <p:nvPicPr>
          <p:cNvPr id="3074" name="Picture 2" descr="How to Identify Malnutrition in The Elderly - Onyx Home Care"/>
          <p:cNvPicPr>
            <a:picLocks noGrp="1" noChangeAspect="1" noChangeArrowheads="1"/>
          </p:cNvPicPr>
          <p:nvPr>
            <p:ph type="pic" sz="quarter" idx="11"/>
          </p:nvPr>
        </p:nvPicPr>
        <p:blipFill>
          <a:blip r:embed="rId2">
            <a:extLst>
              <a:ext uri="{28A0092B-C50C-407E-A947-70E740481C1C}">
                <a14:useLocalDpi xmlns:a14="http://schemas.microsoft.com/office/drawing/2010/main" val="0"/>
              </a:ext>
            </a:extLst>
          </a:blip>
          <a:srcRect t="22703" b="2270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2736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Katabole fase</a:t>
            </a:r>
            <a:endParaRPr lang="nl-NL"/>
          </a:p>
        </p:txBody>
      </p:sp>
      <p:sp>
        <p:nvSpPr>
          <p:cNvPr id="3" name="Tijdelijke aanduiding voor tekst 2"/>
          <p:cNvSpPr>
            <a:spLocks noGrp="1"/>
          </p:cNvSpPr>
          <p:nvPr>
            <p:ph type="body" sz="quarter" idx="12"/>
          </p:nvPr>
        </p:nvSpPr>
        <p:spPr/>
        <p:txBody>
          <a:bodyPr/>
          <a:lstStyle/>
          <a:p>
            <a:r>
              <a:rPr lang="nl-NL" smtClean="0"/>
              <a:t>Langer dan 10 dagen vasten</a:t>
            </a:r>
            <a:endParaRPr lang="nl-NL"/>
          </a:p>
        </p:txBody>
      </p:sp>
      <p:sp>
        <p:nvSpPr>
          <p:cNvPr id="4" name="Tijdelijke aanduiding voor tekst 3"/>
          <p:cNvSpPr>
            <a:spLocks noGrp="1"/>
          </p:cNvSpPr>
          <p:nvPr>
            <p:ph type="body" sz="quarter" idx="13"/>
          </p:nvPr>
        </p:nvSpPr>
        <p:spPr/>
        <p:txBody>
          <a:bodyPr/>
          <a:lstStyle/>
          <a:p>
            <a:r>
              <a:rPr lang="nl-NL" altLang="nl-NL">
                <a:latin typeface="Open Sans" panose="020B0606030504020204" pitchFamily="34" charset="0"/>
                <a:ea typeface="Open Sans" panose="020B0606030504020204" pitchFamily="34" charset="0"/>
                <a:cs typeface="Open Sans" panose="020B0606030504020204" pitchFamily="34" charset="0"/>
              </a:rPr>
              <a:t>Gewichtsverlies = </a:t>
            </a:r>
            <a:r>
              <a:rPr lang="nl-NL" altLang="nl-NL" b="1">
                <a:latin typeface="Open Sans" panose="020B0606030504020204" pitchFamily="34" charset="0"/>
                <a:ea typeface="Open Sans" panose="020B0606030504020204" pitchFamily="34" charset="0"/>
                <a:cs typeface="Open Sans" panose="020B0606030504020204" pitchFamily="34" charset="0"/>
              </a:rPr>
              <a:t>celmassa depletie </a:t>
            </a:r>
          </a:p>
          <a:p>
            <a:endParaRPr lang="nl-NL" altLang="nl-NL" sz="1100" b="1" u="sng">
              <a:latin typeface="Open Sans" panose="020B0606030504020204" pitchFamily="34" charset="0"/>
              <a:ea typeface="Open Sans" panose="020B0606030504020204" pitchFamily="34" charset="0"/>
              <a:cs typeface="Open Sans" panose="020B0606030504020204" pitchFamily="34" charset="0"/>
            </a:endParaRPr>
          </a:p>
          <a:p>
            <a:r>
              <a:rPr lang="nl-NL" altLang="nl-NL" b="1">
                <a:latin typeface="Open Sans" panose="020B0606030504020204" pitchFamily="34" charset="0"/>
                <a:ea typeface="Open Sans" panose="020B0606030504020204" pitchFamily="34" charset="0"/>
                <a:cs typeface="Open Sans" panose="020B0606030504020204" pitchFamily="34" charset="0"/>
              </a:rPr>
              <a:t>↓  Vetmassa, ↓ vetvrije massa</a:t>
            </a:r>
          </a:p>
          <a:p>
            <a:r>
              <a:rPr lang="nl-NL" altLang="nl-NL" sz="1800">
                <a:latin typeface="Open Sans" panose="020B0606030504020204" pitchFamily="34" charset="0"/>
                <a:ea typeface="Open Sans" panose="020B0606030504020204" pitchFamily="34" charset="0"/>
                <a:cs typeface="Open Sans" panose="020B0606030504020204" pitchFamily="34" charset="0"/>
              </a:rPr>
              <a:t>Eiwitafbraak: ↑ stress (ziekte, trauma)</a:t>
            </a:r>
          </a:p>
          <a:p>
            <a:r>
              <a:rPr lang="nl-NL" sz="1800">
                <a:latin typeface="Open Sans" panose="020B0606030504020204" pitchFamily="34" charset="0"/>
                <a:ea typeface="Open Sans" panose="020B0606030504020204" pitchFamily="34" charset="0"/>
                <a:cs typeface="Open Sans" panose="020B0606030504020204" pitchFamily="34" charset="0"/>
              </a:rPr>
              <a:t>Productie acutefase-eiwitten, immuuncellen, </a:t>
            </a:r>
          </a:p>
          <a:p>
            <a:r>
              <a:rPr lang="nl-NL" sz="1800">
                <a:latin typeface="Open Sans" panose="020B0606030504020204" pitchFamily="34" charset="0"/>
                <a:ea typeface="Open Sans" panose="020B0606030504020204" pitchFamily="34" charset="0"/>
                <a:cs typeface="Open Sans" panose="020B0606030504020204" pitchFamily="34" charset="0"/>
              </a:rPr>
              <a:t>weefselherstel</a:t>
            </a:r>
            <a:endParaRPr lang="nl-NL" altLang="nl-NL" sz="1800">
              <a:latin typeface="Open Sans" panose="020B0606030504020204" pitchFamily="34" charset="0"/>
              <a:ea typeface="Open Sans" panose="020B0606030504020204" pitchFamily="34" charset="0"/>
              <a:cs typeface="Open Sans" panose="020B0606030504020204" pitchFamily="34" charset="0"/>
            </a:endParaRPr>
          </a:p>
          <a:p>
            <a:r>
              <a:rPr lang="nl-NL" altLang="nl-NL" b="1">
                <a:latin typeface="Open Sans" panose="020B0606030504020204" pitchFamily="34" charset="0"/>
                <a:ea typeface="Open Sans" panose="020B0606030504020204" pitchFamily="34" charset="0"/>
                <a:cs typeface="Open Sans" panose="020B0606030504020204" pitchFamily="34" charset="0"/>
              </a:rPr>
              <a:t>↓  Totaal lichaamswater </a:t>
            </a:r>
          </a:p>
          <a:p>
            <a:r>
              <a:rPr lang="nl-NL" altLang="nl-NL" b="1">
                <a:latin typeface="Open Sans" panose="020B0606030504020204" pitchFamily="34" charset="0"/>
                <a:ea typeface="Open Sans" panose="020B0606030504020204" pitchFamily="34" charset="0"/>
                <a:cs typeface="Open Sans" panose="020B0606030504020204" pitchFamily="34" charset="0"/>
              </a:rPr>
              <a:t>↓  Vitaminen en sporenelementen</a:t>
            </a:r>
          </a:p>
          <a:p>
            <a:r>
              <a:rPr lang="nl-NL" altLang="nl-NL" b="1">
                <a:latin typeface="Open Sans" panose="020B0606030504020204" pitchFamily="34" charset="0"/>
                <a:ea typeface="Open Sans" panose="020B0606030504020204" pitchFamily="34" charset="0"/>
                <a:cs typeface="Open Sans" panose="020B0606030504020204" pitchFamily="34" charset="0"/>
              </a:rPr>
              <a:t>↓  Elektrolyten </a:t>
            </a:r>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30</a:t>
            </a:fld>
            <a:endParaRPr lang="nl-NL"/>
          </a:p>
        </p:txBody>
      </p:sp>
      <p:pic>
        <p:nvPicPr>
          <p:cNvPr id="6" name="Afbeelding 5">
            <a:extLst>
              <a:ext uri="{FF2B5EF4-FFF2-40B4-BE49-F238E27FC236}">
                <a16:creationId xmlns:a16="http://schemas.microsoft.com/office/drawing/2014/main" id="{6CC4B6CB-4D27-4CE4-AC5C-F00012B773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1618" y="1137258"/>
            <a:ext cx="3110687" cy="3885455"/>
          </a:xfrm>
          <a:prstGeom prst="rect">
            <a:avLst/>
          </a:prstGeom>
        </p:spPr>
      </p:pic>
    </p:spTree>
    <p:extLst>
      <p:ext uri="{BB962C8B-B14F-4D97-AF65-F5344CB8AC3E}">
        <p14:creationId xmlns:p14="http://schemas.microsoft.com/office/powerpoint/2010/main" val="18698079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Anabole fase</a:t>
            </a:r>
            <a:endParaRPr lang="nl-NL"/>
          </a:p>
        </p:txBody>
      </p:sp>
      <p:sp>
        <p:nvSpPr>
          <p:cNvPr id="7" name="Tijdelijke aanduiding voor tekst 6"/>
          <p:cNvSpPr>
            <a:spLocks noGrp="1"/>
          </p:cNvSpPr>
          <p:nvPr>
            <p:ph type="body" sz="quarter" idx="12"/>
          </p:nvPr>
        </p:nvSpPr>
        <p:spPr/>
        <p:txBody>
          <a:bodyPr/>
          <a:lstStyle/>
          <a:p>
            <a:r>
              <a:rPr lang="nl-NL" smtClean="0"/>
              <a:t>Insuline en glucose</a:t>
            </a:r>
          </a:p>
          <a:p>
            <a:r>
              <a:rPr lang="nl-NL" smtClean="0"/>
              <a:t>Anabole respons</a:t>
            </a:r>
            <a:endParaRPr lang="nl-NL"/>
          </a:p>
        </p:txBody>
      </p:sp>
      <p:sp>
        <p:nvSpPr>
          <p:cNvPr id="4" name="Tijdelijke aanduiding voor tekst 3"/>
          <p:cNvSpPr>
            <a:spLocks noGrp="1"/>
          </p:cNvSpPr>
          <p:nvPr>
            <p:ph type="body" sz="quarter" idx="13"/>
          </p:nvPr>
        </p:nvSpPr>
        <p:spPr>
          <a:xfrm>
            <a:off x="425450" y="2091824"/>
            <a:ext cx="6270104" cy="3200400"/>
          </a:xfrm>
        </p:spPr>
        <p:txBody>
          <a:bodyPr/>
          <a:lstStyle/>
          <a:p>
            <a:pPr marL="342900" indent="-342900">
              <a:buFont typeface="Arial" panose="020B0604020202020204" pitchFamily="34" charset="0"/>
              <a:buChar char="•"/>
            </a:pPr>
            <a:r>
              <a:rPr lang="nl-NL" smtClean="0"/>
              <a:t>In katabole toestand lage insulinespiegels</a:t>
            </a:r>
          </a:p>
          <a:p>
            <a:pPr marL="342900" indent="-342900">
              <a:buFont typeface="Arial" panose="020B0604020202020204" pitchFamily="34" charset="0"/>
              <a:buChar char="•"/>
            </a:pPr>
            <a:r>
              <a:rPr lang="nl-NL" smtClean="0"/>
              <a:t>Bij opnieuw voeden </a:t>
            </a:r>
          </a:p>
          <a:p>
            <a:pPr marL="800100" lvl="1" indent="-342900">
              <a:buFont typeface="Arial" panose="020B0604020202020204" pitchFamily="34" charset="0"/>
              <a:buChar char="•"/>
            </a:pPr>
            <a:r>
              <a:rPr lang="nl-NL" smtClean="0"/>
              <a:t>daalt glucagonspiegel </a:t>
            </a:r>
          </a:p>
          <a:p>
            <a:pPr marL="800100" lvl="1" indent="-342900">
              <a:buFont typeface="Arial" panose="020B0604020202020204" pitchFamily="34" charset="0"/>
              <a:buChar char="•"/>
            </a:pPr>
            <a:r>
              <a:rPr lang="nl-NL" smtClean="0"/>
              <a:t>stijgt insulinespiegel</a:t>
            </a:r>
          </a:p>
          <a:p>
            <a:pPr marL="342900" indent="-342900">
              <a:buFont typeface="Arial" panose="020B0604020202020204" pitchFamily="34" charset="0"/>
              <a:buChar char="•"/>
            </a:pPr>
            <a:r>
              <a:rPr lang="nl-NL" smtClean="0"/>
              <a:t>Insuline is anabool hormoon</a:t>
            </a:r>
          </a:p>
          <a:p>
            <a:pPr marL="800100" lvl="1" indent="-342900">
              <a:buFont typeface="Arial" panose="020B0604020202020204" pitchFamily="34" charset="0"/>
              <a:buChar char="•"/>
            </a:pPr>
            <a:r>
              <a:rPr lang="nl-NL"/>
              <a:t>Door het toedienen van voeding </a:t>
            </a:r>
            <a:r>
              <a:rPr lang="nl-NL" smtClean="0"/>
              <a:t>wordt </a:t>
            </a:r>
            <a:r>
              <a:rPr lang="nl-NL"/>
              <a:t>het metabolisme gestimuleerd tot verwerking en opslag van de toegediende nutriënten (</a:t>
            </a:r>
            <a:r>
              <a:rPr lang="nl-NL">
                <a:solidFill>
                  <a:srgbClr val="FF0000"/>
                </a:solidFill>
              </a:rPr>
              <a:t>anabole respons</a:t>
            </a:r>
            <a:r>
              <a:rPr lang="nl-NL" smtClean="0"/>
              <a:t>)</a:t>
            </a:r>
          </a:p>
          <a:p>
            <a:pPr marL="800100" lvl="1" indent="-342900">
              <a:buFont typeface="Arial" panose="020B0604020202020204" pitchFamily="34" charset="0"/>
              <a:buChar char="•"/>
            </a:pPr>
            <a:r>
              <a:rPr lang="nl-NL"/>
              <a:t>Een hogere insulineconcentratie in het bloed stimuleert de glucose-opname en glycogeenopslag in </a:t>
            </a:r>
            <a:r>
              <a:rPr lang="nl-NL" smtClean="0"/>
              <a:t>cellen</a:t>
            </a:r>
          </a:p>
          <a:p>
            <a:pPr marL="800100" lvl="1" indent="-342900">
              <a:buFont typeface="Arial" panose="020B0604020202020204" pitchFamily="34" charset="0"/>
              <a:buChar char="•"/>
            </a:pPr>
            <a:r>
              <a:rPr lang="nl-NL"/>
              <a:t>Glucose wordt onder invloed van insuline de cel in </a:t>
            </a:r>
            <a:r>
              <a:rPr lang="nl-NL" smtClean="0"/>
              <a:t>getransporteerd</a:t>
            </a:r>
          </a:p>
          <a:p>
            <a:pPr marL="342900" indent="-342900">
              <a:buFont typeface="Arial" panose="020B0604020202020204" pitchFamily="34" charset="0"/>
              <a:buChar char="•"/>
            </a:pPr>
            <a:endParaRPr lang="nl-NL" smtClean="0"/>
          </a:p>
          <a:p>
            <a:endParaRPr lang="nl-NL" smtClean="0"/>
          </a:p>
          <a:p>
            <a:endParaRPr lang="nl-NL" smtClean="0"/>
          </a:p>
          <a:p>
            <a:endParaRPr lang="nl-NL" smtClean="0"/>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31</a:t>
            </a:fld>
            <a:endParaRPr lang="nl-NL"/>
          </a:p>
        </p:txBody>
      </p:sp>
      <p:pic>
        <p:nvPicPr>
          <p:cNvPr id="6" name="Picture 4" descr="PDH_KGDH_thiamine">
            <a:extLst>
              <a:ext uri="{FF2B5EF4-FFF2-40B4-BE49-F238E27FC236}">
                <a16:creationId xmlns:a16="http://schemas.microsoft.com/office/drawing/2014/main" id="{A14832A0-43D1-43BE-9FA7-D19BAA24EA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3586" y="505371"/>
            <a:ext cx="4498356" cy="52883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284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Anabole fase</a:t>
            </a:r>
            <a:endParaRPr lang="nl-NL"/>
          </a:p>
        </p:txBody>
      </p:sp>
      <p:sp>
        <p:nvSpPr>
          <p:cNvPr id="3" name="Tijdelijke aanduiding voor tekst 2"/>
          <p:cNvSpPr>
            <a:spLocks noGrp="1"/>
          </p:cNvSpPr>
          <p:nvPr>
            <p:ph type="body" sz="quarter" idx="12"/>
          </p:nvPr>
        </p:nvSpPr>
        <p:spPr/>
        <p:txBody>
          <a:bodyPr/>
          <a:lstStyle/>
          <a:p>
            <a:r>
              <a:rPr lang="nl-NL" smtClean="0"/>
              <a:t>Effect op elektrolyten</a:t>
            </a:r>
            <a:endParaRPr lang="nl-NL"/>
          </a:p>
        </p:txBody>
      </p:sp>
      <p:sp>
        <p:nvSpPr>
          <p:cNvPr id="4" name="Tijdelijke aanduiding voor tekst 3"/>
          <p:cNvSpPr>
            <a:spLocks noGrp="1"/>
          </p:cNvSpPr>
          <p:nvPr>
            <p:ph type="body" sz="quarter" idx="13"/>
          </p:nvPr>
        </p:nvSpPr>
        <p:spPr>
          <a:xfrm>
            <a:off x="425450" y="2091823"/>
            <a:ext cx="6270104" cy="3814147"/>
          </a:xfrm>
        </p:spPr>
        <p:txBody>
          <a:bodyPr/>
          <a:lstStyle/>
          <a:p>
            <a:pPr marL="342900" indent="-342900">
              <a:buFont typeface="Arial" panose="020B0604020202020204" pitchFamily="34" charset="0"/>
              <a:buChar char="•"/>
            </a:pPr>
            <a:r>
              <a:rPr lang="nl-NL"/>
              <a:t>Bij en door dit proces worden </a:t>
            </a:r>
          </a:p>
          <a:p>
            <a:pPr marL="800100" lvl="1" indent="-342900">
              <a:buFont typeface="Arial" panose="020B0604020202020204" pitchFamily="34" charset="0"/>
              <a:buChar char="•"/>
            </a:pPr>
            <a:r>
              <a:rPr lang="nl-NL"/>
              <a:t>elektrolyten (</a:t>
            </a:r>
            <a:r>
              <a:rPr lang="nl-NL">
                <a:solidFill>
                  <a:srgbClr val="FF0000"/>
                </a:solidFill>
              </a:rPr>
              <a:t>kalium, magnesium, fosfaat</a:t>
            </a:r>
            <a:r>
              <a:rPr lang="nl-NL"/>
              <a:t>) uit de bloedbaan opgenomen in de cellen -&gt; lagere serumconcentratie</a:t>
            </a:r>
          </a:p>
          <a:p>
            <a:pPr marL="800100" lvl="1" indent="-342900">
              <a:buFont typeface="Arial" panose="020B0604020202020204" pitchFamily="34" charset="0"/>
              <a:buChar char="•"/>
            </a:pPr>
            <a:r>
              <a:rPr lang="nl-NL"/>
              <a:t>elektrolyten nodig – met name fosfaat– voor de verschillende anabole processen, zoals ATP (adenosinetri</a:t>
            </a:r>
            <a:r>
              <a:rPr lang="nl-NL">
                <a:solidFill>
                  <a:srgbClr val="FF0000"/>
                </a:solidFill>
              </a:rPr>
              <a:t>fosfaat</a:t>
            </a:r>
            <a:r>
              <a:rPr lang="nl-NL"/>
              <a:t>) vorming bij de glycolyse (omzetting van voeding (glucose) naar energie)</a:t>
            </a:r>
          </a:p>
          <a:p>
            <a:pPr marL="800100" lvl="1" indent="-342900">
              <a:buFont typeface="Arial" panose="020B0604020202020204" pitchFamily="34" charset="0"/>
              <a:buChar char="•"/>
            </a:pPr>
            <a:r>
              <a:rPr lang="nl-NL"/>
              <a:t>Veel nieuwe cellen voor de opbouw van weefsel aangemaakt. Hiervoor zijn grote hoeveelheden </a:t>
            </a:r>
            <a:r>
              <a:rPr lang="nl-NL">
                <a:solidFill>
                  <a:srgbClr val="FF0000"/>
                </a:solidFill>
              </a:rPr>
              <a:t>fosfaat, magnesium en kalium </a:t>
            </a:r>
            <a:r>
              <a:rPr lang="nl-NL"/>
              <a:t>nodig</a:t>
            </a:r>
          </a:p>
          <a:p>
            <a:pPr marL="342900" indent="-342900">
              <a:buFont typeface="Arial" panose="020B0604020202020204" pitchFamily="34" charset="0"/>
              <a:buChar char="•"/>
            </a:pPr>
            <a:r>
              <a:rPr lang="nl-NL"/>
              <a:t>De (combinatie van) gevolgen op de anabole respons kan leiden tot snelle en potentieel gevaarlijke tekorten aan deze elektrolyten</a:t>
            </a:r>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32</a:t>
            </a:fld>
            <a:endParaRPr lang="nl-NL"/>
          </a:p>
        </p:txBody>
      </p:sp>
      <p:pic>
        <p:nvPicPr>
          <p:cNvPr id="6" name="Picture 4" descr="PDH_KGDH_thiamine">
            <a:extLst>
              <a:ext uri="{FF2B5EF4-FFF2-40B4-BE49-F238E27FC236}">
                <a16:creationId xmlns:a16="http://schemas.microsoft.com/office/drawing/2014/main" id="{A14832A0-43D1-43BE-9FA7-D19BAA24EA9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27602" y="937419"/>
            <a:ext cx="4066308" cy="47803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Shift elektrolyten</a:t>
            </a:r>
            <a:endParaRPr lang="nl-NL"/>
          </a:p>
        </p:txBody>
      </p:sp>
      <p:sp>
        <p:nvSpPr>
          <p:cNvPr id="3" name="Tijdelijke aanduiding voor tekst 2"/>
          <p:cNvSpPr>
            <a:spLocks noGrp="1"/>
          </p:cNvSpPr>
          <p:nvPr>
            <p:ph type="body" sz="quarter" idx="12"/>
          </p:nvPr>
        </p:nvSpPr>
        <p:spPr/>
        <p:txBody>
          <a:bodyPr/>
          <a:lstStyle/>
          <a:p>
            <a:r>
              <a:rPr lang="nl-NL"/>
              <a:t>Bloedbeeld ≠ werkelijke elektrolyten tekort</a:t>
            </a:r>
          </a:p>
          <a:p>
            <a:endParaRPr lang="nl-NL"/>
          </a:p>
          <a:p>
            <a:endParaRPr lang="nl-NL"/>
          </a:p>
        </p:txBody>
      </p:sp>
      <p:pic>
        <p:nvPicPr>
          <p:cNvPr id="6" name="Afbeelding 5"/>
          <p:cNvPicPr>
            <a:picLocks noChangeAspect="1"/>
          </p:cNvPicPr>
          <p:nvPr/>
        </p:nvPicPr>
        <p:blipFill>
          <a:blip r:embed="rId2"/>
          <a:stretch>
            <a:fillRect/>
          </a:stretch>
        </p:blipFill>
        <p:spPr>
          <a:xfrm>
            <a:off x="6191498" y="196678"/>
            <a:ext cx="4599538" cy="5795174"/>
          </a:xfrm>
          <a:prstGeom prst="rect">
            <a:avLst/>
          </a:prstGeom>
        </p:spPr>
      </p:pic>
      <p:sp>
        <p:nvSpPr>
          <p:cNvPr id="4" name="Tijdelijke aanduiding voor tekst 3"/>
          <p:cNvSpPr>
            <a:spLocks noGrp="1"/>
          </p:cNvSpPr>
          <p:nvPr>
            <p:ph type="body" sz="quarter" idx="13"/>
          </p:nvPr>
        </p:nvSpPr>
        <p:spPr>
          <a:xfrm>
            <a:off x="425450" y="2091824"/>
            <a:ext cx="5334000" cy="3200400"/>
          </a:xfrm>
        </p:spPr>
        <p:txBody>
          <a:bodyPr/>
          <a:lstStyle/>
          <a:p>
            <a:pPr marL="342900" indent="-342900">
              <a:buFont typeface="Arial" panose="020B0604020202020204" pitchFamily="34" charset="0"/>
              <a:buChar char="•"/>
            </a:pPr>
            <a:r>
              <a:rPr lang="nl-NL" smtClean="0"/>
              <a:t>Ten gevolge van homeostase is tekort vaak niet (direct) zichtbaar</a:t>
            </a:r>
            <a:endParaRPr lang="nl-NL"/>
          </a:p>
          <a:p>
            <a:pPr marL="342900" indent="-342900">
              <a:buFont typeface="Arial" panose="020B0604020202020204" pitchFamily="34" charset="0"/>
              <a:buChar char="•"/>
            </a:pPr>
            <a:r>
              <a:rPr lang="nl-NL" smtClean="0"/>
              <a:t>Tekort intracellulair vaak nog groter</a:t>
            </a:r>
            <a:endParaRPr lang="nl-NL"/>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33</a:t>
            </a:fld>
            <a:endParaRPr lang="nl-NL"/>
          </a:p>
        </p:txBody>
      </p:sp>
    </p:spTree>
    <p:extLst>
      <p:ext uri="{BB962C8B-B14F-4D97-AF65-F5344CB8AC3E}">
        <p14:creationId xmlns:p14="http://schemas.microsoft.com/office/powerpoint/2010/main" val="28792960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Gevolgen van elektrolytstoornissen</a:t>
            </a:r>
            <a:endParaRPr lang="nl-NL"/>
          </a:p>
        </p:txBody>
      </p:sp>
      <p:sp>
        <p:nvSpPr>
          <p:cNvPr id="4" name="Tijdelijke aanduiding voor tekst 3"/>
          <p:cNvSpPr>
            <a:spLocks noGrp="1"/>
          </p:cNvSpPr>
          <p:nvPr>
            <p:ph type="body" sz="quarter" idx="13"/>
          </p:nvPr>
        </p:nvSpPr>
        <p:spPr>
          <a:xfrm>
            <a:off x="501817" y="1441475"/>
            <a:ext cx="10515600" cy="3200400"/>
          </a:xfrm>
        </p:spPr>
        <p:txBody>
          <a:bodyPr/>
          <a:lstStyle/>
          <a:p>
            <a:pPr defTabSz="685800"/>
            <a:r>
              <a:rPr lang="nl-NL" b="1">
                <a:solidFill>
                  <a:prstClr val="black"/>
                </a:solidFill>
                <a:latin typeface="Trebuchet MS"/>
                <a:ea typeface="MS PGothic" panose="020B0600070205080204" pitchFamily="34" charset="-128"/>
              </a:rPr>
              <a:t>Hypofosfatemie</a:t>
            </a:r>
          </a:p>
          <a:p>
            <a:pPr defTabSz="685800"/>
            <a:r>
              <a:rPr lang="nl-NL">
                <a:solidFill>
                  <a:prstClr val="black"/>
                </a:solidFill>
                <a:latin typeface="Trebuchet MS"/>
                <a:ea typeface="MS PGothic" panose="020B0600070205080204" pitchFamily="34" charset="-128"/>
              </a:rPr>
              <a:t>Verminderd respiratoir, cardiovasculair en neuromusculair functioneren. </a:t>
            </a:r>
          </a:p>
          <a:p>
            <a:pPr defTabSz="685800"/>
            <a:r>
              <a:rPr lang="nl-NL">
                <a:solidFill>
                  <a:prstClr val="black"/>
                </a:solidFill>
                <a:latin typeface="Trebuchet MS"/>
                <a:ea typeface="MS PGothic" panose="020B0600070205080204" pitchFamily="34" charset="-128"/>
              </a:rPr>
              <a:t>Mogelijke symptomen zijn </a:t>
            </a:r>
            <a:r>
              <a:rPr lang="nl-NL">
                <a:solidFill>
                  <a:srgbClr val="4472C4"/>
                </a:solidFill>
                <a:latin typeface="Trebuchet MS"/>
                <a:ea typeface="MS PGothic" panose="020B0600070205080204" pitchFamily="34" charset="-128"/>
              </a:rPr>
              <a:t>spierpijn, spierzwakte</a:t>
            </a:r>
            <a:r>
              <a:rPr lang="nl-NL">
                <a:solidFill>
                  <a:prstClr val="black"/>
                </a:solidFill>
                <a:latin typeface="Trebuchet MS"/>
                <a:ea typeface="MS PGothic" panose="020B0600070205080204" pitchFamily="34" charset="-128"/>
              </a:rPr>
              <a:t>, verwardheid, insulten, </a:t>
            </a:r>
            <a:r>
              <a:rPr lang="nl-NL">
                <a:solidFill>
                  <a:srgbClr val="70AD47"/>
                </a:solidFill>
                <a:latin typeface="Trebuchet MS"/>
                <a:ea typeface="MS PGothic" panose="020B0600070205080204" pitchFamily="34" charset="-128"/>
              </a:rPr>
              <a:t>tachypnoe, respiratoire insufficiëntie</a:t>
            </a:r>
            <a:r>
              <a:rPr lang="nl-NL">
                <a:solidFill>
                  <a:prstClr val="black"/>
                </a:solidFill>
                <a:latin typeface="Trebuchet MS"/>
                <a:ea typeface="MS PGothic" panose="020B0600070205080204" pitchFamily="34" charset="-128"/>
              </a:rPr>
              <a:t>, ECG-afwijkingen, </a:t>
            </a:r>
            <a:r>
              <a:rPr lang="nl-NL">
                <a:solidFill>
                  <a:srgbClr val="ED7D31"/>
                </a:solidFill>
                <a:latin typeface="Trebuchet MS"/>
                <a:ea typeface="MS PGothic" panose="020B0600070205080204" pitchFamily="34" charset="-128"/>
              </a:rPr>
              <a:t>hartritmestoornissen (bv. tachycardie</a:t>
            </a:r>
            <a:r>
              <a:rPr lang="nl-NL">
                <a:solidFill>
                  <a:prstClr val="black"/>
                </a:solidFill>
                <a:latin typeface="Trebuchet MS"/>
                <a:ea typeface="MS PGothic" panose="020B0600070205080204" pitchFamily="34" charset="-128"/>
              </a:rPr>
              <a:t>), hartfalen.</a:t>
            </a:r>
          </a:p>
          <a:p>
            <a:pPr defTabSz="685800"/>
            <a:endParaRPr lang="nl-NL">
              <a:solidFill>
                <a:prstClr val="black"/>
              </a:solidFill>
              <a:latin typeface="Trebuchet MS"/>
              <a:ea typeface="MS PGothic" panose="020B0600070205080204" pitchFamily="34" charset="-128"/>
            </a:endParaRPr>
          </a:p>
          <a:p>
            <a:pPr defTabSz="685800"/>
            <a:r>
              <a:rPr lang="nl-NL" b="1">
                <a:solidFill>
                  <a:prstClr val="black"/>
                </a:solidFill>
                <a:latin typeface="Trebuchet MS"/>
                <a:ea typeface="MS PGothic" panose="020B0600070205080204" pitchFamily="34" charset="-128"/>
              </a:rPr>
              <a:t>Hypokaliëmie</a:t>
            </a:r>
          </a:p>
          <a:p>
            <a:pPr defTabSz="685800"/>
            <a:r>
              <a:rPr lang="nl-NL">
                <a:solidFill>
                  <a:srgbClr val="4472C4"/>
                </a:solidFill>
                <a:latin typeface="Trebuchet MS"/>
                <a:ea typeface="MS PGothic" panose="020B0600070205080204" pitchFamily="34" charset="-128"/>
              </a:rPr>
              <a:t>Spierkrampen, spierzwakte</a:t>
            </a:r>
            <a:r>
              <a:rPr lang="nl-NL">
                <a:solidFill>
                  <a:prstClr val="black"/>
                </a:solidFill>
                <a:latin typeface="Trebuchet MS"/>
                <a:ea typeface="MS PGothic" panose="020B0600070205080204" pitchFamily="34" charset="-128"/>
              </a:rPr>
              <a:t>, </a:t>
            </a:r>
            <a:r>
              <a:rPr lang="nl-NL">
                <a:solidFill>
                  <a:srgbClr val="70AD47"/>
                </a:solidFill>
                <a:latin typeface="Trebuchet MS"/>
                <a:ea typeface="MS PGothic" panose="020B0600070205080204" pitchFamily="34" charset="-128"/>
              </a:rPr>
              <a:t>tachypnoe, respiratoire insufficiëntie</a:t>
            </a:r>
            <a:r>
              <a:rPr lang="nl-NL">
                <a:solidFill>
                  <a:prstClr val="black"/>
                </a:solidFill>
                <a:latin typeface="Trebuchet MS"/>
                <a:ea typeface="MS PGothic" panose="020B0600070205080204" pitchFamily="34" charset="-128"/>
              </a:rPr>
              <a:t>, ECGafwijkingen, </a:t>
            </a:r>
            <a:r>
              <a:rPr lang="nl-NL">
                <a:solidFill>
                  <a:srgbClr val="ED7D31"/>
                </a:solidFill>
                <a:latin typeface="Trebuchet MS"/>
                <a:ea typeface="MS PGothic" panose="020B0600070205080204" pitchFamily="34" charset="-128"/>
              </a:rPr>
              <a:t>hartritmestoornissen (bv. tachycardie</a:t>
            </a:r>
            <a:r>
              <a:rPr lang="nl-NL">
                <a:solidFill>
                  <a:prstClr val="black"/>
                </a:solidFill>
                <a:latin typeface="Trebuchet MS"/>
                <a:ea typeface="MS PGothic" panose="020B0600070205080204" pitchFamily="34" charset="-128"/>
              </a:rPr>
              <a:t>), misselijkheid, braken, ileus.</a:t>
            </a:r>
          </a:p>
          <a:p>
            <a:pPr defTabSz="685800"/>
            <a:endParaRPr lang="nl-NL">
              <a:solidFill>
                <a:prstClr val="black"/>
              </a:solidFill>
              <a:latin typeface="Trebuchet MS"/>
              <a:ea typeface="MS PGothic" panose="020B0600070205080204" pitchFamily="34" charset="-128"/>
            </a:endParaRPr>
          </a:p>
          <a:p>
            <a:pPr defTabSz="685800"/>
            <a:r>
              <a:rPr lang="nl-NL" b="1">
                <a:solidFill>
                  <a:prstClr val="black"/>
                </a:solidFill>
                <a:latin typeface="Trebuchet MS"/>
                <a:ea typeface="MS PGothic" panose="020B0600070205080204" pitchFamily="34" charset="-128"/>
              </a:rPr>
              <a:t>Hypomagnesiëmie </a:t>
            </a:r>
          </a:p>
          <a:p>
            <a:pPr defTabSz="685800"/>
            <a:r>
              <a:rPr lang="nl-NL">
                <a:solidFill>
                  <a:srgbClr val="4472C4"/>
                </a:solidFill>
                <a:latin typeface="Trebuchet MS"/>
                <a:ea typeface="MS PGothic" panose="020B0600070205080204" pitchFamily="34" charset="-128"/>
              </a:rPr>
              <a:t>Spierkrampen, spierzwakte</a:t>
            </a:r>
            <a:r>
              <a:rPr lang="nl-NL">
                <a:solidFill>
                  <a:prstClr val="black"/>
                </a:solidFill>
                <a:latin typeface="Trebuchet MS"/>
                <a:ea typeface="MS PGothic" panose="020B0600070205080204" pitchFamily="34" charset="-128"/>
              </a:rPr>
              <a:t>, tremor, insulten, hypocalciemie, ECGafwijkingen, </a:t>
            </a:r>
            <a:r>
              <a:rPr lang="nl-NL">
                <a:solidFill>
                  <a:srgbClr val="ED7D31"/>
                </a:solidFill>
                <a:latin typeface="Trebuchet MS"/>
                <a:ea typeface="MS PGothic" panose="020B0600070205080204" pitchFamily="34" charset="-128"/>
              </a:rPr>
              <a:t>hartritmestoornissen (bv. tachycardie)</a:t>
            </a:r>
            <a:r>
              <a:rPr lang="nl-NL">
                <a:solidFill>
                  <a:prstClr val="black"/>
                </a:solidFill>
                <a:latin typeface="Trebuchet MS"/>
                <a:ea typeface="MS PGothic" panose="020B0600070205080204" pitchFamily="34" charset="-128"/>
              </a:rPr>
              <a:t>, hypokaliëmie. </a:t>
            </a:r>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34</a:t>
            </a:fld>
            <a:endParaRPr lang="nl-NL"/>
          </a:p>
        </p:txBody>
      </p:sp>
    </p:spTree>
    <p:extLst>
      <p:ext uri="{BB962C8B-B14F-4D97-AF65-F5344CB8AC3E}">
        <p14:creationId xmlns:p14="http://schemas.microsoft.com/office/powerpoint/2010/main" val="11489440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Water en zoutretentie</a:t>
            </a:r>
            <a:endParaRPr lang="nl-NL"/>
          </a:p>
        </p:txBody>
      </p:sp>
      <p:sp>
        <p:nvSpPr>
          <p:cNvPr id="3" name="Tijdelijke aanduiding voor tekst 2"/>
          <p:cNvSpPr>
            <a:spLocks noGrp="1"/>
          </p:cNvSpPr>
          <p:nvPr>
            <p:ph type="body" sz="quarter" idx="12"/>
          </p:nvPr>
        </p:nvSpPr>
        <p:spPr/>
        <p:txBody>
          <a:bodyPr/>
          <a:lstStyle/>
          <a:p>
            <a:r>
              <a:rPr lang="nl-NL" smtClean="0"/>
              <a:t>Onder invloed van insuline</a:t>
            </a:r>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nl-NL" smtClean="0"/>
              <a:t>Stijging insuline leidt ook tot water en zour resorptie nieren</a:t>
            </a:r>
          </a:p>
          <a:p>
            <a:pPr marL="800100" lvl="1" indent="-342900">
              <a:buFont typeface="Arial" panose="020B0604020202020204" pitchFamily="34" charset="0"/>
              <a:buChar char="•"/>
            </a:pPr>
            <a:r>
              <a:rPr lang="nl-NL" smtClean="0"/>
              <a:t>-&gt; perifeer oedeem</a:t>
            </a:r>
          </a:p>
          <a:p>
            <a:pPr marL="800100" lvl="1" indent="-342900">
              <a:buFont typeface="Arial" panose="020B0604020202020204" pitchFamily="34" charset="0"/>
              <a:buChar char="•"/>
            </a:pPr>
            <a:r>
              <a:rPr lang="nl-NL" smtClean="0"/>
              <a:t>-&gt; hartfalen</a:t>
            </a:r>
          </a:p>
          <a:p>
            <a:pPr marL="342900" indent="-342900">
              <a:buFont typeface="Arial" panose="020B0604020202020204" pitchFamily="34" charset="0"/>
              <a:buChar char="•"/>
            </a:pPr>
            <a:r>
              <a:rPr lang="nl-NL" smtClean="0"/>
              <a:t>Extra risico</a:t>
            </a:r>
          </a:p>
          <a:p>
            <a:pPr marL="800100" lvl="1" indent="-342900">
              <a:buFont typeface="Arial" panose="020B0604020202020204" pitchFamily="34" charset="0"/>
              <a:buChar char="•"/>
            </a:pPr>
            <a:r>
              <a:rPr lang="nl-NL" smtClean="0"/>
              <a:t>Bij thiamine deficientie of pre-existente hartziekten</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35</a:t>
            </a:fld>
            <a:endParaRPr lang="nl-NL"/>
          </a:p>
        </p:txBody>
      </p:sp>
      <p:pic>
        <p:nvPicPr>
          <p:cNvPr id="7" name="Afbeelding 6"/>
          <p:cNvPicPr>
            <a:picLocks noChangeAspect="1"/>
          </p:cNvPicPr>
          <p:nvPr/>
        </p:nvPicPr>
        <p:blipFill>
          <a:blip r:embed="rId2"/>
          <a:stretch>
            <a:fillRect/>
          </a:stretch>
        </p:blipFill>
        <p:spPr>
          <a:xfrm>
            <a:off x="6830299" y="3345606"/>
            <a:ext cx="2822639" cy="2200325"/>
          </a:xfrm>
          <a:prstGeom prst="rect">
            <a:avLst/>
          </a:prstGeom>
        </p:spPr>
      </p:pic>
    </p:spTree>
    <p:extLst>
      <p:ext uri="{BB962C8B-B14F-4D97-AF65-F5344CB8AC3E}">
        <p14:creationId xmlns:p14="http://schemas.microsoft.com/office/powerpoint/2010/main" val="1252270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Hoe zit het dan met thiamine ?</a:t>
            </a:r>
            <a:endParaRPr lang="nl-NL"/>
          </a:p>
        </p:txBody>
      </p:sp>
      <p:sp>
        <p:nvSpPr>
          <p:cNvPr id="3" name="Tijdelijke aanduiding voor tekst 2"/>
          <p:cNvSpPr>
            <a:spLocks noGrp="1"/>
          </p:cNvSpPr>
          <p:nvPr>
            <p:ph type="body" sz="quarter" idx="12"/>
          </p:nvPr>
        </p:nvSpPr>
        <p:spPr/>
        <p:txBody>
          <a:bodyPr/>
          <a:lstStyle/>
          <a:p>
            <a:r>
              <a:rPr lang="nl-NL" smtClean="0"/>
              <a:t>Thiamine is belangrijke cofactor in glucose metabolisme</a:t>
            </a:r>
            <a:endParaRPr lang="nl-NL"/>
          </a:p>
        </p:txBody>
      </p:sp>
      <p:sp>
        <p:nvSpPr>
          <p:cNvPr id="4" name="Tijdelijke aanduiding voor tekst 3"/>
          <p:cNvSpPr>
            <a:spLocks noGrp="1"/>
          </p:cNvSpPr>
          <p:nvPr>
            <p:ph type="body" sz="quarter" idx="13"/>
          </p:nvPr>
        </p:nvSpPr>
        <p:spPr>
          <a:xfrm>
            <a:off x="425450" y="2091823"/>
            <a:ext cx="5838056" cy="3742139"/>
          </a:xfrm>
        </p:spPr>
        <p:txBody>
          <a:bodyPr/>
          <a:lstStyle/>
          <a:p>
            <a:pPr marL="342900" indent="-342900" algn="l" rtl="0">
              <a:buFont typeface="Arial" panose="020B0604020202020204" pitchFamily="34" charset="0"/>
              <a:buChar char="•"/>
            </a:pPr>
            <a:r>
              <a:rPr lang="nl-NL" smtClean="0"/>
              <a:t>Wateroplosbaar vitamine (B1), </a:t>
            </a:r>
            <a:r>
              <a:rPr lang="nl-NL" smtClean="0"/>
              <a:t>daardoor nauwelijks opslag</a:t>
            </a:r>
          </a:p>
          <a:p>
            <a:pPr marL="342900" indent="-342900" algn="l" rtl="0">
              <a:buFont typeface="Arial" panose="020B0604020202020204" pitchFamily="34" charset="0"/>
              <a:buChar char="•"/>
            </a:pPr>
            <a:r>
              <a:rPr lang="nl-NL" smtClean="0"/>
              <a:t>Voorraad is normaal gesproken voldoende voor 7 </a:t>
            </a:r>
            <a:r>
              <a:rPr lang="nl-NL" smtClean="0"/>
              <a:t>dagen -&gt; bij vasten raakt voorraad op</a:t>
            </a:r>
            <a:endParaRPr lang="nl-NL" smtClean="0"/>
          </a:p>
          <a:p>
            <a:pPr marL="342900" indent="-342900" algn="l" rtl="0">
              <a:buFont typeface="Arial" panose="020B0604020202020204" pitchFamily="34" charset="0"/>
              <a:buChar char="•"/>
            </a:pPr>
            <a:r>
              <a:rPr lang="nl-NL" smtClean="0"/>
              <a:t>Bij </a:t>
            </a:r>
            <a:r>
              <a:rPr lang="nl-NL"/>
              <a:t>overschakelen op </a:t>
            </a:r>
            <a:r>
              <a:rPr lang="nl-NL" smtClean="0"/>
              <a:t>anabool metabolisme bij start voeding extra verbruik, tekort neemt snel toe -&gt;</a:t>
            </a:r>
          </a:p>
          <a:p>
            <a:pPr marL="800100" lvl="1" indent="-342900" algn="l" rtl="0">
              <a:buFont typeface="Arial" panose="020B0604020202020204" pitchFamily="34" charset="0"/>
              <a:buChar char="•"/>
            </a:pPr>
            <a:r>
              <a:rPr lang="nl-NL" smtClean="0"/>
              <a:t>door </a:t>
            </a:r>
            <a:r>
              <a:rPr lang="nl-NL"/>
              <a:t>de beschikbaarheid van glucose kan de ATP-productie worden gestart in de </a:t>
            </a:r>
            <a:r>
              <a:rPr lang="nl-NL" smtClean="0"/>
              <a:t>mitochondriën</a:t>
            </a:r>
          </a:p>
          <a:p>
            <a:pPr marL="800100" lvl="1" indent="-342900" algn="l" rtl="0">
              <a:buFont typeface="Arial" panose="020B0604020202020204" pitchFamily="34" charset="0"/>
              <a:buChar char="•"/>
            </a:pPr>
            <a:r>
              <a:rPr lang="nl-NL" smtClean="0"/>
              <a:t>Bij </a:t>
            </a:r>
            <a:r>
              <a:rPr lang="nl-NL"/>
              <a:t>het transport van pyruvaat (pyrodruivenzuur) naar acetyl-CoA, het begin van de citroenzuurcyclus (Krebscyclus),  is thiamine een cofactor. </a:t>
            </a:r>
            <a:endParaRPr lang="nl-NL" smtClean="0"/>
          </a:p>
          <a:p>
            <a:pPr marL="800100" lvl="1" indent="-342900" algn="l" rtl="0">
              <a:buFont typeface="Arial" panose="020B0604020202020204" pitchFamily="34" charset="0"/>
              <a:buChar char="•"/>
            </a:pPr>
            <a:r>
              <a:rPr lang="nl-NL" smtClean="0"/>
              <a:t>Bij </a:t>
            </a:r>
            <a:r>
              <a:rPr lang="nl-NL"/>
              <a:t>een tekort aan thiamine kan pyruvaat onvoldoende worden omgezet in acetyl-CoA en wordt pyruvaat in lactaat omgezet, waardoor een lactaatacidose kan ontstaan. </a:t>
            </a:r>
            <a:endParaRPr lang="nl-NL" smtClean="0"/>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36</a:t>
            </a:fld>
            <a:endParaRPr lang="nl-NL"/>
          </a:p>
        </p:txBody>
      </p:sp>
      <p:pic>
        <p:nvPicPr>
          <p:cNvPr id="6" name="Afbeelding 5"/>
          <p:cNvPicPr>
            <a:picLocks noChangeAspect="1"/>
          </p:cNvPicPr>
          <p:nvPr/>
        </p:nvPicPr>
        <p:blipFill>
          <a:blip r:embed="rId2"/>
          <a:stretch>
            <a:fillRect/>
          </a:stretch>
        </p:blipFill>
        <p:spPr>
          <a:xfrm>
            <a:off x="6767562" y="1431788"/>
            <a:ext cx="4632003" cy="4912078"/>
          </a:xfrm>
          <a:prstGeom prst="rect">
            <a:avLst/>
          </a:prstGeom>
        </p:spPr>
      </p:pic>
    </p:spTree>
    <p:extLst>
      <p:ext uri="{BB962C8B-B14F-4D97-AF65-F5344CB8AC3E}">
        <p14:creationId xmlns:p14="http://schemas.microsoft.com/office/powerpoint/2010/main" val="27728334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Thiamine tekort</a:t>
            </a:r>
            <a:endParaRPr lang="nl-NL"/>
          </a:p>
        </p:txBody>
      </p:sp>
      <p:sp>
        <p:nvSpPr>
          <p:cNvPr id="3" name="Tijdelijke aanduiding voor tekst 2"/>
          <p:cNvSpPr>
            <a:spLocks noGrp="1"/>
          </p:cNvSpPr>
          <p:nvPr>
            <p:ph type="body" sz="quarter" idx="12"/>
          </p:nvPr>
        </p:nvSpPr>
        <p:spPr/>
        <p:txBody>
          <a:bodyPr/>
          <a:lstStyle/>
          <a:p>
            <a:r>
              <a:rPr lang="nl-NL" smtClean="0"/>
              <a:t>Lactaatacidose klachten en symptomen</a:t>
            </a:r>
            <a:endParaRPr lang="nl-NL"/>
          </a:p>
        </p:txBody>
      </p:sp>
      <p:sp>
        <p:nvSpPr>
          <p:cNvPr id="4" name="Tijdelijke aanduiding voor tekst 3"/>
          <p:cNvSpPr>
            <a:spLocks noGrp="1"/>
          </p:cNvSpPr>
          <p:nvPr>
            <p:ph type="body" sz="quarter" idx="13"/>
          </p:nvPr>
        </p:nvSpPr>
        <p:spPr/>
        <p:txBody>
          <a:bodyPr/>
          <a:lstStyle/>
          <a:p>
            <a:pPr marL="342900" indent="-342900" algn="l" rtl="0">
              <a:buFont typeface="Arial" panose="020B0604020202020204" pitchFamily="34" charset="0"/>
              <a:buChar char="•"/>
            </a:pPr>
            <a:r>
              <a:rPr lang="nl-NL" smtClean="0"/>
              <a:t>misselijkheid</a:t>
            </a:r>
            <a:r>
              <a:rPr lang="nl-NL"/>
              <a:t>, braken en ernstige buikpijn </a:t>
            </a:r>
            <a:endParaRPr lang="nl-NL" smtClean="0"/>
          </a:p>
          <a:p>
            <a:pPr marL="342900" indent="-342900" algn="l" rtl="0">
              <a:buFont typeface="Arial" panose="020B0604020202020204" pitchFamily="34" charset="0"/>
              <a:buChar char="•"/>
            </a:pPr>
            <a:r>
              <a:rPr lang="nl-NL" smtClean="0"/>
              <a:t>perifere </a:t>
            </a:r>
            <a:r>
              <a:rPr lang="nl-NL"/>
              <a:t>vasodilatatie en later tot </a:t>
            </a:r>
            <a:r>
              <a:rPr lang="nl-NL" smtClean="0"/>
              <a:t>oedeemvorming </a:t>
            </a:r>
          </a:p>
          <a:p>
            <a:pPr marL="342900" indent="-342900" algn="l" rtl="0">
              <a:buFont typeface="Arial" panose="020B0604020202020204" pitchFamily="34" charset="0"/>
              <a:buChar char="•"/>
            </a:pPr>
            <a:r>
              <a:rPr lang="nl-NL" smtClean="0"/>
              <a:t>Ook </a:t>
            </a:r>
            <a:r>
              <a:rPr lang="nl-NL"/>
              <a:t>de hartspier kan volgens hetzelfde mechanisme aangetast worden door een tekort aan thiamine, wat kan leiden tot hartfalen en een verergering van het oedeem. Dit beeld wordt Beri-Beri genoemd (hartfalen, shock en oedeem). </a:t>
            </a:r>
            <a:endParaRPr lang="nl-NL" smtClean="0"/>
          </a:p>
          <a:p>
            <a:pPr marL="342900" indent="-342900" algn="l" rtl="0">
              <a:buFont typeface="Arial" panose="020B0604020202020204" pitchFamily="34" charset="0"/>
              <a:buChar char="•"/>
            </a:pPr>
            <a:r>
              <a:rPr lang="nl-NL" smtClean="0"/>
              <a:t>Daarnaast </a:t>
            </a:r>
            <a:r>
              <a:rPr lang="nl-NL"/>
              <a:t>kunnen er neurologische symptomen optreden, zoals een Wernicke-encefalopathie (oogbewegingsstoornis, coördinatiestoornis, verwardheid en coma) veelal gevolgd door het Wernicke-Korsakoff syndroom gekenmerkt door onomkeerbare veranderingen in de geheugenvorming. </a:t>
            </a:r>
            <a:endParaRPr lang="nl-NL" smtClean="0"/>
          </a:p>
          <a:p>
            <a:pPr marL="342900" indent="-342900" algn="l" rtl="0">
              <a:buFont typeface="Arial" panose="020B0604020202020204" pitchFamily="34" charset="0"/>
              <a:buChar char="•"/>
            </a:pPr>
            <a:r>
              <a:rPr lang="nl-NL" smtClean="0"/>
              <a:t>Door </a:t>
            </a:r>
            <a:r>
              <a:rPr lang="nl-NL"/>
              <a:t>de toegenomen insuline-afgifte </a:t>
            </a:r>
            <a:r>
              <a:rPr lang="nl-NL" smtClean="0"/>
              <a:t>bij refeeding zullen </a:t>
            </a:r>
            <a:r>
              <a:rPr lang="nl-NL"/>
              <a:t>de nieren meer water en zout resorberen, waardoor hartfalen kan verergeren bij patiënten met een ernstige thiaminedeficiëntie of bij pre-existente hartziekte. </a:t>
            </a:r>
          </a:p>
          <a:p>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37</a:t>
            </a:fld>
            <a:endParaRPr lang="nl-NL"/>
          </a:p>
        </p:txBody>
      </p:sp>
    </p:spTree>
    <p:extLst>
      <p:ext uri="{BB962C8B-B14F-4D97-AF65-F5344CB8AC3E}">
        <p14:creationId xmlns:p14="http://schemas.microsoft.com/office/powerpoint/2010/main" val="1756224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4"/>
          </p:nvPr>
        </p:nvSpPr>
        <p:spPr/>
        <p:txBody>
          <a:bodyPr/>
          <a:lstStyle/>
          <a:p>
            <a:fld id="{DEA48755-53D4-44E1-85A2-5F5774932B7A}" type="slidenum">
              <a:rPr lang="nl-NL" smtClean="0"/>
              <a:pPr/>
              <a:t>38</a:t>
            </a:fld>
            <a:endParaRPr lang="nl-NL"/>
          </a:p>
        </p:txBody>
      </p:sp>
      <p:pic>
        <p:nvPicPr>
          <p:cNvPr id="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730250" y="381825"/>
            <a:ext cx="8784976" cy="5972937"/>
          </a:xfrm>
          <a:noFill/>
        </p:spPr>
      </p:pic>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1438970" y="505371"/>
            <a:ext cx="8076256" cy="5491076"/>
          </a:xfrm>
          <a:prstGeom prst="rect">
            <a:avLst/>
          </a:prstGeom>
          <a:noFill/>
        </p:spPr>
      </p:pic>
      <p:sp>
        <p:nvSpPr>
          <p:cNvPr id="13" name="Rectangle 5"/>
          <p:cNvSpPr>
            <a:spLocks noChangeArrowheads="1"/>
          </p:cNvSpPr>
          <p:nvPr/>
        </p:nvSpPr>
        <p:spPr bwMode="auto">
          <a:xfrm>
            <a:off x="1194328" y="6118148"/>
            <a:ext cx="4251476" cy="19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8038" tIns="29020" rIns="58038" bIns="29020">
            <a:spAutoFit/>
          </a:bodyPr>
          <a:lstStyle>
            <a:lvl1pPr>
              <a:defRPr sz="2400">
                <a:solidFill>
                  <a:schemeClr val="tx1"/>
                </a:solidFill>
                <a:latin typeface="Lucida Sans" panose="020B0602030504020204" pitchFamily="34" charset="0"/>
                <a:ea typeface="MS PGothic" panose="020B0600070205080204" pitchFamily="34" charset="-128"/>
              </a:defRPr>
            </a:lvl1pPr>
            <a:lvl2pPr marL="742950" indent="-285750">
              <a:defRPr sz="2400">
                <a:solidFill>
                  <a:schemeClr val="tx1"/>
                </a:solidFill>
                <a:latin typeface="Lucida Sans" panose="020B0602030504020204" pitchFamily="34" charset="0"/>
                <a:ea typeface="MS PGothic" panose="020B0600070205080204" pitchFamily="34" charset="-128"/>
              </a:defRPr>
            </a:lvl2pPr>
            <a:lvl3pPr marL="1143000" indent="-228600">
              <a:defRPr sz="2400">
                <a:solidFill>
                  <a:schemeClr val="tx1"/>
                </a:solidFill>
                <a:latin typeface="Lucida Sans" panose="020B0602030504020204" pitchFamily="34" charset="0"/>
                <a:ea typeface="MS PGothic" panose="020B0600070205080204" pitchFamily="34" charset="-128"/>
              </a:defRPr>
            </a:lvl3pPr>
            <a:lvl4pPr marL="1600200" indent="-228600">
              <a:defRPr sz="2400">
                <a:solidFill>
                  <a:schemeClr val="tx1"/>
                </a:solidFill>
                <a:latin typeface="Lucida Sans" panose="020B0602030504020204" pitchFamily="34" charset="0"/>
                <a:ea typeface="MS PGothic" panose="020B0600070205080204" pitchFamily="34" charset="-128"/>
              </a:defRPr>
            </a:lvl4pPr>
            <a:lvl5pPr marL="2057400" indent="-228600">
              <a:defRPr sz="2400">
                <a:solidFill>
                  <a:schemeClr val="tx1"/>
                </a:solidFill>
                <a:latin typeface="Lucida Sans" panose="020B0602030504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Lucida Sans" panose="020B0602030504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Lucida Sans" panose="020B0602030504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Lucida Sans" panose="020B0602030504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Lucida Sans" panose="020B0602030504020204" pitchFamily="34" charset="0"/>
                <a:ea typeface="MS PGothic" panose="020B0600070205080204" pitchFamily="34" charset="-128"/>
              </a:defRPr>
            </a:lvl9pPr>
          </a:lstStyle>
          <a:p>
            <a:pPr defTabSz="685800"/>
            <a:r>
              <a:rPr lang="nl-NL" altLang="nl-NL" sz="889">
                <a:solidFill>
                  <a:prstClr val="black"/>
                </a:solidFill>
                <a:latin typeface="Arial" panose="020B0604020202020204" pitchFamily="34" charset="0"/>
              </a:rPr>
              <a:t>Boateng A.A. et al. , </a:t>
            </a:r>
            <a:r>
              <a:rPr lang="en-GB" altLang="nl-NL" sz="889">
                <a:solidFill>
                  <a:prstClr val="black"/>
                </a:solidFill>
                <a:latin typeface="Arial" panose="020B0604020202020204" pitchFamily="34" charset="0"/>
              </a:rPr>
              <a:t>Nutrition 2010; 26:156-67</a:t>
            </a:r>
            <a:endParaRPr lang="nl-NL" altLang="nl-NL" sz="889">
              <a:solidFill>
                <a:prstClr val="black"/>
              </a:solidFill>
              <a:latin typeface="Arial" panose="020B0604020202020204" pitchFamily="34" charset="0"/>
            </a:endParaRPr>
          </a:p>
        </p:txBody>
      </p:sp>
    </p:spTree>
    <p:extLst>
      <p:ext uri="{BB962C8B-B14F-4D97-AF65-F5344CB8AC3E}">
        <p14:creationId xmlns:p14="http://schemas.microsoft.com/office/powerpoint/2010/main" val="9242893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Refeeding</a:t>
            </a:r>
            <a:endParaRPr lang="nl-NL"/>
          </a:p>
        </p:txBody>
      </p:sp>
      <p:sp>
        <p:nvSpPr>
          <p:cNvPr id="3" name="Tijdelijke aanduiding voor tekst 2"/>
          <p:cNvSpPr>
            <a:spLocks noGrp="1"/>
          </p:cNvSpPr>
          <p:nvPr>
            <p:ph type="body" sz="quarter" idx="12"/>
          </p:nvPr>
        </p:nvSpPr>
        <p:spPr/>
        <p:txBody>
          <a:bodyPr/>
          <a:lstStyle/>
          <a:p>
            <a:r>
              <a:rPr lang="nl-NL" smtClean="0"/>
              <a:t>Wat te doen ?</a:t>
            </a:r>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nl-NL" smtClean="0"/>
              <a:t>Herkennen van risico </a:t>
            </a:r>
            <a:r>
              <a:rPr lang="nl-NL" smtClean="0"/>
              <a:t>patienten is het belangrijkst</a:t>
            </a:r>
            <a:endParaRPr lang="nl-NL" smtClean="0"/>
          </a:p>
          <a:p>
            <a:pPr marL="342900" indent="-342900">
              <a:buFont typeface="Arial" panose="020B0604020202020204" pitchFamily="34" charset="0"/>
              <a:buChar char="•"/>
            </a:pPr>
            <a:r>
              <a:rPr lang="nl-NL" smtClean="0"/>
              <a:t>Suppleer thiamine</a:t>
            </a:r>
          </a:p>
          <a:p>
            <a:pPr marL="342900" indent="-342900">
              <a:buFont typeface="Arial" panose="020B0604020202020204" pitchFamily="34" charset="0"/>
              <a:buChar char="•"/>
            </a:pPr>
            <a:r>
              <a:rPr lang="nl-NL" smtClean="0"/>
              <a:t>Start voorzichtig met voeden</a:t>
            </a:r>
          </a:p>
          <a:p>
            <a:pPr marL="342900" indent="-342900">
              <a:buFont typeface="Arial" panose="020B0604020202020204" pitchFamily="34" charset="0"/>
              <a:buChar char="•"/>
            </a:pPr>
            <a:r>
              <a:rPr lang="nl-NL" smtClean="0"/>
              <a:t>Monitor dagelijks</a:t>
            </a:r>
          </a:p>
          <a:p>
            <a:pPr marL="342900" indent="-342900">
              <a:buFont typeface="Arial" panose="020B0604020202020204" pitchFamily="34" charset="0"/>
              <a:buChar char="•"/>
            </a:pPr>
            <a:endParaRPr lang="nl-NL"/>
          </a:p>
          <a:p>
            <a:pPr marL="342900" indent="-342900">
              <a:buFont typeface="Arial" panose="020B0604020202020204" pitchFamily="34" charset="0"/>
              <a:buChar char="•"/>
            </a:pPr>
            <a:r>
              <a:rPr lang="nl-NL" smtClean="0"/>
              <a:t>Richtlijnen ?</a:t>
            </a:r>
          </a:p>
          <a:p>
            <a:pPr marL="800100" lvl="1" indent="-342900">
              <a:buFont typeface="Arial" panose="020B0604020202020204" pitchFamily="34" charset="0"/>
              <a:buChar char="•"/>
            </a:pPr>
            <a:r>
              <a:rPr lang="nl-NL" smtClean="0"/>
              <a:t>ASPEN consensus guideline 2020</a:t>
            </a:r>
          </a:p>
          <a:p>
            <a:pPr marL="800100" lvl="1" indent="-342900">
              <a:buFont typeface="Arial" panose="020B0604020202020204" pitchFamily="34" charset="0"/>
              <a:buChar char="•"/>
            </a:pPr>
            <a:r>
              <a:rPr lang="nl-NL" smtClean="0"/>
              <a:t>NVO (nederlands voedingsteam richtlijn)</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39</a:t>
            </a:fld>
            <a:endParaRPr lang="nl-NL"/>
          </a:p>
        </p:txBody>
      </p:sp>
      <p:pic>
        <p:nvPicPr>
          <p:cNvPr id="6" name="Afbeelding 5"/>
          <p:cNvPicPr>
            <a:picLocks noChangeAspect="1"/>
          </p:cNvPicPr>
          <p:nvPr/>
        </p:nvPicPr>
        <p:blipFill>
          <a:blip r:embed="rId2"/>
          <a:stretch>
            <a:fillRect/>
          </a:stretch>
        </p:blipFill>
        <p:spPr>
          <a:xfrm>
            <a:off x="7271618" y="275272"/>
            <a:ext cx="3901023" cy="2200177"/>
          </a:xfrm>
          <a:prstGeom prst="rect">
            <a:avLst/>
          </a:prstGeom>
        </p:spPr>
      </p:pic>
    </p:spTree>
    <p:extLst>
      <p:ext uri="{BB962C8B-B14F-4D97-AF65-F5344CB8AC3E}">
        <p14:creationId xmlns:p14="http://schemas.microsoft.com/office/powerpoint/2010/main" val="6977436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Gevolgen en complicaties van ondervoeding</a:t>
            </a:r>
            <a:endParaRPr lang="nl-NL"/>
          </a:p>
        </p:txBody>
      </p:sp>
      <p:sp>
        <p:nvSpPr>
          <p:cNvPr id="3" name="Tijdelijke aanduiding voor tekst 2"/>
          <p:cNvSpPr>
            <a:spLocks noGrp="1"/>
          </p:cNvSpPr>
          <p:nvPr>
            <p:ph type="body" sz="quarter" idx="12"/>
          </p:nvPr>
        </p:nvSpPr>
        <p:spPr/>
        <p:txBody>
          <a:bodyPr/>
          <a:lstStyle/>
          <a:p>
            <a:r>
              <a:rPr lang="en-US" smtClean="0"/>
              <a:t>Veelal associaties</a:t>
            </a:r>
            <a:endParaRPr lang="nl-NL"/>
          </a:p>
        </p:txBody>
      </p:sp>
      <p:sp>
        <p:nvSpPr>
          <p:cNvPr id="4" name="Tijdelijke aanduiding voor tekst 3"/>
          <p:cNvSpPr>
            <a:spLocks noGrp="1"/>
          </p:cNvSpPr>
          <p:nvPr>
            <p:ph type="body" sz="quarter" idx="13"/>
          </p:nvPr>
        </p:nvSpPr>
        <p:spPr/>
        <p:txBody>
          <a:bodyPr/>
          <a:lstStyle/>
          <a:p>
            <a:pPr marL="342900" indent="-342900">
              <a:buFont typeface="Arial" panose="020B0604020202020204" pitchFamily="34" charset="0"/>
              <a:buChar char="•"/>
            </a:pPr>
            <a:r>
              <a:rPr lang="en-US" smtClean="0"/>
              <a:t>Meestal bestudeerd in ziektebeelden</a:t>
            </a:r>
          </a:p>
          <a:p>
            <a:pPr marL="342900" indent="-342900">
              <a:buFont typeface="Arial" panose="020B0604020202020204" pitchFamily="34" charset="0"/>
              <a:buChar char="•"/>
            </a:pPr>
            <a:r>
              <a:rPr lang="en-US" smtClean="0"/>
              <a:t>Verschil tussen goed gevoede en ondervoede patienten</a:t>
            </a:r>
          </a:p>
          <a:p>
            <a:pPr marL="342900" indent="-342900">
              <a:buFont typeface="Arial" panose="020B0604020202020204" pitchFamily="34" charset="0"/>
              <a:buChar char="•"/>
            </a:pPr>
            <a:r>
              <a:rPr lang="en-US" smtClean="0"/>
              <a:t>Weinig directe gegevens</a:t>
            </a:r>
          </a:p>
          <a:p>
            <a:pPr marL="342900" indent="-342900">
              <a:buFont typeface="Arial" panose="020B0604020202020204" pitchFamily="34" charset="0"/>
              <a:buChar char="•"/>
            </a:pP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4</a:t>
            </a:fld>
            <a:endParaRPr lang="nl-NL"/>
          </a:p>
        </p:txBody>
      </p:sp>
    </p:spTree>
    <p:extLst>
      <p:ext uri="{BB962C8B-B14F-4D97-AF65-F5344CB8AC3E}">
        <p14:creationId xmlns:p14="http://schemas.microsoft.com/office/powerpoint/2010/main" val="2758147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Herkennen van risico patienten</a:t>
            </a:r>
            <a:endParaRPr lang="nl-NL"/>
          </a:p>
        </p:txBody>
      </p:sp>
      <p:pic>
        <p:nvPicPr>
          <p:cNvPr id="6" name="Afbeelding 5"/>
          <p:cNvPicPr>
            <a:picLocks noChangeAspect="1"/>
          </p:cNvPicPr>
          <p:nvPr/>
        </p:nvPicPr>
        <p:blipFill>
          <a:blip r:embed="rId2"/>
          <a:stretch>
            <a:fillRect/>
          </a:stretch>
        </p:blipFill>
        <p:spPr>
          <a:xfrm>
            <a:off x="574874" y="1256159"/>
            <a:ext cx="9761950" cy="4752528"/>
          </a:xfrm>
          <a:prstGeom prst="rect">
            <a:avLst/>
          </a:prstGeom>
        </p:spPr>
      </p:pic>
      <p:sp>
        <p:nvSpPr>
          <p:cNvPr id="5" name="Tijdelijke aanduiding voor dianummer 4"/>
          <p:cNvSpPr>
            <a:spLocks noGrp="1"/>
          </p:cNvSpPr>
          <p:nvPr>
            <p:ph type="sldNum" sz="quarter" idx="4"/>
          </p:nvPr>
        </p:nvSpPr>
        <p:spPr/>
        <p:txBody>
          <a:bodyPr/>
          <a:lstStyle/>
          <a:p>
            <a:fld id="{DEA48755-53D4-44E1-85A2-5F5774932B7A}" type="slidenum">
              <a:rPr lang="nl-NL" smtClean="0"/>
              <a:pPr/>
              <a:t>40</a:t>
            </a:fld>
            <a:endParaRPr lang="nl-NL"/>
          </a:p>
        </p:txBody>
      </p:sp>
    </p:spTree>
    <p:extLst>
      <p:ext uri="{BB962C8B-B14F-4D97-AF65-F5344CB8AC3E}">
        <p14:creationId xmlns:p14="http://schemas.microsoft.com/office/powerpoint/2010/main" val="27829332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Risico patiënten</a:t>
            </a:r>
          </a:p>
        </p:txBody>
      </p:sp>
      <p:sp>
        <p:nvSpPr>
          <p:cNvPr id="3" name="Tijdelijke aanduiding voor inhoud 2"/>
          <p:cNvSpPr>
            <a:spLocks noGrp="1"/>
          </p:cNvSpPr>
          <p:nvPr>
            <p:ph idx="1"/>
          </p:nvPr>
        </p:nvSpPr>
        <p:spPr>
          <a:xfrm>
            <a:off x="1881595" y="2298154"/>
            <a:ext cx="2799109" cy="1428473"/>
          </a:xfrm>
        </p:spPr>
        <p:txBody>
          <a:bodyPr>
            <a:normAutofit/>
          </a:bodyPr>
          <a:lstStyle/>
          <a:p>
            <a:pPr marL="107991" indent="0">
              <a:buNone/>
            </a:pPr>
            <a:endParaRPr lang="nl-NL" sz="1890"/>
          </a:p>
          <a:p>
            <a:endParaRPr lang="nl-NL"/>
          </a:p>
        </p:txBody>
      </p:sp>
      <p:pic>
        <p:nvPicPr>
          <p:cNvPr id="4" name="Afbeelding 3">
            <a:extLst>
              <a:ext uri="{FF2B5EF4-FFF2-40B4-BE49-F238E27FC236}">
                <a16:creationId xmlns:a16="http://schemas.microsoft.com/office/drawing/2014/main" id="{55B31406-38AE-433F-99D0-513C7A373AB6}"/>
              </a:ext>
            </a:extLst>
          </p:cNvPr>
          <p:cNvPicPr>
            <a:picLocks noChangeAspect="1"/>
          </p:cNvPicPr>
          <p:nvPr/>
        </p:nvPicPr>
        <p:blipFill>
          <a:blip r:embed="rId3"/>
          <a:stretch>
            <a:fillRect/>
          </a:stretch>
        </p:blipFill>
        <p:spPr>
          <a:xfrm>
            <a:off x="1745530" y="1472829"/>
            <a:ext cx="5165304" cy="3759235"/>
          </a:xfrm>
          <a:prstGeom prst="rect">
            <a:avLst/>
          </a:prstGeom>
        </p:spPr>
      </p:pic>
      <p:pic>
        <p:nvPicPr>
          <p:cNvPr id="6" name="Afbeelding 5"/>
          <p:cNvPicPr>
            <a:picLocks noChangeAspect="1"/>
          </p:cNvPicPr>
          <p:nvPr/>
        </p:nvPicPr>
        <p:blipFill>
          <a:blip r:embed="rId4"/>
          <a:stretch>
            <a:fillRect/>
          </a:stretch>
        </p:blipFill>
        <p:spPr>
          <a:xfrm>
            <a:off x="7324200" y="3922002"/>
            <a:ext cx="2457892" cy="1889970"/>
          </a:xfrm>
          <a:prstGeom prst="rect">
            <a:avLst/>
          </a:prstGeom>
        </p:spPr>
      </p:pic>
    </p:spTree>
    <p:extLst>
      <p:ext uri="{BB962C8B-B14F-4D97-AF65-F5344CB8AC3E}">
        <p14:creationId xmlns:p14="http://schemas.microsoft.com/office/powerpoint/2010/main" val="3552457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Ziekten en aandoeningen met verhoogd risico</a:t>
            </a:r>
            <a:endParaRPr lang="nl-NL"/>
          </a:p>
        </p:txBody>
      </p:sp>
      <p:sp>
        <p:nvSpPr>
          <p:cNvPr id="4" name="Tijdelijke aanduiding voor tekst 3"/>
          <p:cNvSpPr>
            <a:spLocks noGrp="1"/>
          </p:cNvSpPr>
          <p:nvPr>
            <p:ph type="body" sz="quarter" idx="13"/>
          </p:nvPr>
        </p:nvSpPr>
        <p:spPr>
          <a:xfrm>
            <a:off x="425450" y="1225451"/>
            <a:ext cx="10515600" cy="4066773"/>
          </a:xfrm>
        </p:spPr>
        <p:txBody>
          <a:bodyPr/>
          <a:lstStyle/>
          <a:p>
            <a:pPr marL="342900" indent="-342900">
              <a:buFont typeface="Arial" panose="020B0604020202020204" pitchFamily="34" charset="0"/>
              <a:buChar char="•"/>
            </a:pPr>
            <a:r>
              <a:rPr lang="en-US" smtClean="0"/>
              <a:t>Oncologisch</a:t>
            </a:r>
          </a:p>
          <a:p>
            <a:pPr marL="342900" indent="-342900">
              <a:buFont typeface="Arial" panose="020B0604020202020204" pitchFamily="34" charset="0"/>
              <a:buChar char="•"/>
            </a:pPr>
            <a:r>
              <a:rPr lang="en-US" smtClean="0"/>
              <a:t>Hongerstaking</a:t>
            </a:r>
          </a:p>
          <a:p>
            <a:pPr marL="342900" indent="-342900">
              <a:buFont typeface="Arial" panose="020B0604020202020204" pitchFamily="34" charset="0"/>
              <a:buChar char="•"/>
            </a:pPr>
            <a:r>
              <a:rPr lang="en-US" smtClean="0"/>
              <a:t>SBS</a:t>
            </a:r>
          </a:p>
          <a:p>
            <a:pPr marL="342900" indent="-342900">
              <a:buFont typeface="Arial" panose="020B0604020202020204" pitchFamily="34" charset="0"/>
              <a:buChar char="•"/>
            </a:pPr>
            <a:r>
              <a:rPr lang="en-US" smtClean="0"/>
              <a:t>Langdurige malabsorptie</a:t>
            </a:r>
            <a:endParaRPr lang="nl-NL" smtClean="0"/>
          </a:p>
          <a:p>
            <a:pPr marL="342900" indent="-342900">
              <a:buFont typeface="Arial" panose="020B0604020202020204" pitchFamily="34" charset="0"/>
              <a:buChar char="•"/>
            </a:pPr>
            <a:r>
              <a:rPr lang="en-US" smtClean="0"/>
              <a:t>IBD</a:t>
            </a:r>
          </a:p>
          <a:p>
            <a:pPr marL="342900" indent="-342900">
              <a:buFont typeface="Arial" panose="020B0604020202020204" pitchFamily="34" charset="0"/>
              <a:buChar char="•"/>
            </a:pPr>
            <a:r>
              <a:rPr lang="en-US" smtClean="0"/>
              <a:t>Bariatrie</a:t>
            </a:r>
          </a:p>
          <a:p>
            <a:pPr marL="342900" indent="-342900">
              <a:buFont typeface="Arial" panose="020B0604020202020204" pitchFamily="34" charset="0"/>
              <a:buChar char="•"/>
            </a:pPr>
            <a:r>
              <a:rPr lang="en-US" smtClean="0"/>
              <a:t>Dunne darm resecties</a:t>
            </a:r>
          </a:p>
          <a:p>
            <a:pPr marL="342900" indent="-342900">
              <a:buFont typeface="Arial" panose="020B0604020202020204" pitchFamily="34" charset="0"/>
              <a:buChar char="•"/>
            </a:pPr>
            <a:r>
              <a:rPr lang="en-US" smtClean="0"/>
              <a:t>Chronische pancreatitis</a:t>
            </a:r>
          </a:p>
          <a:p>
            <a:pPr marL="342900" indent="-342900">
              <a:buFont typeface="Arial" panose="020B0604020202020204" pitchFamily="34" charset="0"/>
              <a:buChar char="•"/>
            </a:pPr>
            <a:r>
              <a:rPr lang="en-US" smtClean="0"/>
              <a:t>Slikproblemen</a:t>
            </a:r>
          </a:p>
          <a:p>
            <a:pPr marL="342900" indent="-342900">
              <a:buFont typeface="Arial" panose="020B0604020202020204" pitchFamily="34" charset="0"/>
              <a:buChar char="•"/>
            </a:pPr>
            <a:r>
              <a:rPr lang="en-US" smtClean="0"/>
              <a:t>Geriatrische patienten</a:t>
            </a:r>
          </a:p>
          <a:p>
            <a:pPr marL="342900" indent="-342900">
              <a:buFont typeface="Arial" panose="020B0604020202020204" pitchFamily="34" charset="0"/>
              <a:buChar char="•"/>
            </a:pPr>
            <a:r>
              <a:rPr lang="en-US" smtClean="0"/>
              <a:t>Ernstige psychische stoornissen</a:t>
            </a:r>
          </a:p>
          <a:p>
            <a:pPr marL="342900" indent="-342900">
              <a:buFont typeface="Arial" panose="020B0604020202020204" pitchFamily="34" charset="0"/>
              <a:buChar char="•"/>
            </a:pPr>
            <a:r>
              <a:rPr lang="en-US" smtClean="0"/>
              <a:t>Alcohol of drugs gebruik</a:t>
            </a:r>
          </a:p>
          <a:p>
            <a:pPr marL="342900" indent="-342900">
              <a:buFont typeface="Arial" panose="020B0604020202020204" pitchFamily="34" charset="0"/>
              <a:buChar char="•"/>
            </a:pPr>
            <a:r>
              <a:rPr lang="en-US" smtClean="0"/>
              <a:t>Chronische infecties</a:t>
            </a:r>
          </a:p>
          <a:p>
            <a:pPr marL="342900" indent="-342900">
              <a:buFont typeface="Arial" panose="020B0604020202020204" pitchFamily="34" charset="0"/>
              <a:buChar char="•"/>
            </a:pPr>
            <a:r>
              <a:rPr lang="en-US" smtClean="0"/>
              <a:t>IC patienten</a:t>
            </a:r>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42</a:t>
            </a:fld>
            <a:endParaRPr lang="nl-NL"/>
          </a:p>
        </p:txBody>
      </p:sp>
    </p:spTree>
    <p:extLst>
      <p:ext uri="{BB962C8B-B14F-4D97-AF65-F5344CB8AC3E}">
        <p14:creationId xmlns:p14="http://schemas.microsoft.com/office/powerpoint/2010/main" val="19924000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1"/>
          </p:nvPr>
        </p:nvSpPr>
        <p:spPr/>
        <p:txBody>
          <a:bodyPr/>
          <a:lstStyle/>
          <a:p>
            <a:r>
              <a:rPr lang="nl-NL"/>
              <a:t>Risico patiënten in de praktijk</a:t>
            </a:r>
          </a:p>
        </p:txBody>
      </p:sp>
      <p:sp>
        <p:nvSpPr>
          <p:cNvPr id="5" name="Tijdelijke aanduiding voor tekst 4"/>
          <p:cNvSpPr>
            <a:spLocks noGrp="1"/>
          </p:cNvSpPr>
          <p:nvPr>
            <p:ph type="body" sz="quarter" idx="12"/>
          </p:nvPr>
        </p:nvSpPr>
        <p:spPr/>
        <p:txBody>
          <a:bodyPr/>
          <a:lstStyle/>
          <a:p>
            <a:r>
              <a:rPr lang="nl-NL"/>
              <a:t>Het meest overeenkomende kenmerk, die uit klinische ervaring en wetenschappelijke observatie naar voren komt, is</a:t>
            </a:r>
          </a:p>
          <a:p>
            <a:r>
              <a:rPr lang="nl-NL" b="1"/>
              <a:t>langdurige ondervoeding vooral in combinatie met aanhoudend verlies van elektrolyten.</a:t>
            </a:r>
          </a:p>
          <a:p>
            <a:endParaRPr lang="nl-NL"/>
          </a:p>
        </p:txBody>
      </p:sp>
      <p:sp>
        <p:nvSpPr>
          <p:cNvPr id="7" name="Tijdelijke aanduiding voor tekst 6"/>
          <p:cNvSpPr>
            <a:spLocks noGrp="1"/>
          </p:cNvSpPr>
          <p:nvPr>
            <p:ph type="body" sz="quarter" idx="13"/>
          </p:nvPr>
        </p:nvSpPr>
        <p:spPr>
          <a:xfrm>
            <a:off x="435801" y="2670024"/>
            <a:ext cx="10515600" cy="3200400"/>
          </a:xfrm>
        </p:spPr>
        <p:txBody>
          <a:bodyPr/>
          <a:lstStyle/>
          <a:p>
            <a:pPr marL="242979" indent="-242979" eaLnBrk="0" fontAlgn="base" hangingPunct="0">
              <a:lnSpc>
                <a:spcPct val="115000"/>
              </a:lnSpc>
              <a:spcBef>
                <a:spcPct val="0"/>
              </a:spcBef>
              <a:spcAft>
                <a:spcPts val="425"/>
              </a:spcAft>
              <a:buFont typeface="Symbol" panose="05050102010706020507" pitchFamily="18" charset="2"/>
              <a:buChar char=""/>
            </a:pPr>
            <a:r>
              <a:rPr lang="nl-NL">
                <a:solidFill>
                  <a:srgbClr val="51534A"/>
                </a:solidFill>
                <a:latin typeface="+mn-lt"/>
                <a:ea typeface="Open Sans" panose="020B0606030504020204" pitchFamily="34" charset="0"/>
                <a:cs typeface="Open Sans" panose="020B0606030504020204" pitchFamily="34" charset="0"/>
              </a:rPr>
              <a:t>Oncologische patiënten</a:t>
            </a:r>
          </a:p>
          <a:p>
            <a:pPr marL="242979" indent="-242979" eaLnBrk="0" fontAlgn="base" hangingPunct="0">
              <a:lnSpc>
                <a:spcPct val="115000"/>
              </a:lnSpc>
              <a:spcBef>
                <a:spcPct val="0"/>
              </a:spcBef>
              <a:spcAft>
                <a:spcPts val="425"/>
              </a:spcAft>
              <a:buFont typeface="Symbol" panose="05050102010706020507" pitchFamily="18" charset="2"/>
              <a:buChar char=""/>
            </a:pPr>
            <a:r>
              <a:rPr lang="nl-NL">
                <a:solidFill>
                  <a:srgbClr val="51534A"/>
                </a:solidFill>
                <a:latin typeface="+mn-lt"/>
                <a:ea typeface="Open Sans" panose="020B0606030504020204" pitchFamily="34" charset="0"/>
                <a:cs typeface="Open Sans" panose="020B0606030504020204" pitchFamily="34" charset="0"/>
              </a:rPr>
              <a:t>Langdurige malabsorptie </a:t>
            </a:r>
          </a:p>
          <a:p>
            <a:pPr marL="242979" indent="-242979" eaLnBrk="0" fontAlgn="base" hangingPunct="0">
              <a:lnSpc>
                <a:spcPct val="115000"/>
              </a:lnSpc>
              <a:spcBef>
                <a:spcPct val="0"/>
              </a:spcBef>
              <a:spcAft>
                <a:spcPts val="425"/>
              </a:spcAft>
              <a:buFont typeface="Symbol" panose="05050102010706020507" pitchFamily="18" charset="2"/>
              <a:buChar char=""/>
            </a:pPr>
            <a:r>
              <a:rPr lang="nl-NL">
                <a:solidFill>
                  <a:srgbClr val="51534A"/>
                </a:solidFill>
                <a:latin typeface="+mn-lt"/>
                <a:ea typeface="Open Sans" panose="020B0606030504020204" pitchFamily="34" charset="0"/>
                <a:cs typeface="Open Sans" panose="020B0606030504020204" pitchFamily="34" charset="0"/>
              </a:rPr>
              <a:t>Short-bowel syndroom, darmresecties</a:t>
            </a:r>
          </a:p>
          <a:p>
            <a:pPr marL="242979" indent="-242979" eaLnBrk="0" fontAlgn="base" hangingPunct="0">
              <a:lnSpc>
                <a:spcPct val="115000"/>
              </a:lnSpc>
              <a:spcBef>
                <a:spcPct val="0"/>
              </a:spcBef>
              <a:spcAft>
                <a:spcPts val="425"/>
              </a:spcAft>
              <a:buFont typeface="Symbol" panose="05050102010706020507" pitchFamily="18" charset="2"/>
              <a:buChar char=""/>
            </a:pPr>
            <a:r>
              <a:rPr lang="nl-NL">
                <a:solidFill>
                  <a:srgbClr val="51534A"/>
                </a:solidFill>
                <a:latin typeface="+mn-lt"/>
                <a:ea typeface="Open Sans" panose="020B0606030504020204" pitchFamily="34" charset="0"/>
                <a:cs typeface="Open Sans" panose="020B0606030504020204" pitchFamily="34" charset="0"/>
              </a:rPr>
              <a:t>Gastroparese </a:t>
            </a:r>
          </a:p>
          <a:p>
            <a:pPr marL="242979" indent="-242979" eaLnBrk="0" fontAlgn="base" hangingPunct="0">
              <a:lnSpc>
                <a:spcPct val="115000"/>
              </a:lnSpc>
              <a:spcBef>
                <a:spcPct val="0"/>
              </a:spcBef>
              <a:spcAft>
                <a:spcPts val="425"/>
              </a:spcAft>
              <a:buFont typeface="Symbol" panose="05050102010706020507" pitchFamily="18" charset="2"/>
              <a:buChar char=""/>
            </a:pPr>
            <a:r>
              <a:rPr lang="nl-NL">
                <a:solidFill>
                  <a:srgbClr val="51534A"/>
                </a:solidFill>
                <a:latin typeface="+mn-lt"/>
                <a:ea typeface="Open Sans" panose="020B0606030504020204" pitchFamily="34" charset="0"/>
                <a:cs typeface="Open Sans" panose="020B0606030504020204" pitchFamily="34" charset="0"/>
              </a:rPr>
              <a:t>Ileus </a:t>
            </a:r>
          </a:p>
          <a:p>
            <a:endParaRPr lang="nl-NL"/>
          </a:p>
        </p:txBody>
      </p:sp>
    </p:spTree>
    <p:extLst>
      <p:ext uri="{BB962C8B-B14F-4D97-AF65-F5344CB8AC3E}">
        <p14:creationId xmlns:p14="http://schemas.microsoft.com/office/powerpoint/2010/main" val="12664340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Start voeding en monitoring suppletie elektrolyten</a:t>
            </a:r>
            <a:endParaRPr lang="nl-NL"/>
          </a:p>
        </p:txBody>
      </p:sp>
      <p:pic>
        <p:nvPicPr>
          <p:cNvPr id="6" name="Afbeelding 5"/>
          <p:cNvPicPr>
            <a:picLocks noChangeAspect="1"/>
          </p:cNvPicPr>
          <p:nvPr/>
        </p:nvPicPr>
        <p:blipFill>
          <a:blip r:embed="rId2"/>
          <a:stretch>
            <a:fillRect/>
          </a:stretch>
        </p:blipFill>
        <p:spPr>
          <a:xfrm>
            <a:off x="2303066" y="1054976"/>
            <a:ext cx="8030696" cy="4858428"/>
          </a:xfrm>
          <a:prstGeom prst="rect">
            <a:avLst/>
          </a:prstGeom>
        </p:spPr>
      </p:pic>
      <p:sp>
        <p:nvSpPr>
          <p:cNvPr id="5" name="Tijdelijke aanduiding voor dianummer 4"/>
          <p:cNvSpPr>
            <a:spLocks noGrp="1"/>
          </p:cNvSpPr>
          <p:nvPr>
            <p:ph type="sldNum" sz="quarter" idx="4"/>
          </p:nvPr>
        </p:nvSpPr>
        <p:spPr/>
        <p:txBody>
          <a:bodyPr/>
          <a:lstStyle/>
          <a:p>
            <a:fld id="{DEA48755-53D4-44E1-85A2-5F5774932B7A}" type="slidenum">
              <a:rPr lang="nl-NL" smtClean="0"/>
              <a:pPr/>
              <a:t>44</a:t>
            </a:fld>
            <a:endParaRPr lang="nl-NL"/>
          </a:p>
        </p:txBody>
      </p:sp>
    </p:spTree>
    <p:extLst>
      <p:ext uri="{BB962C8B-B14F-4D97-AF65-F5344CB8AC3E}">
        <p14:creationId xmlns:p14="http://schemas.microsoft.com/office/powerpoint/2010/main" val="14616510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Suppletie thiamine en monitoring</a:t>
            </a:r>
            <a:endParaRPr lang="nl-NL"/>
          </a:p>
        </p:txBody>
      </p:sp>
      <p:pic>
        <p:nvPicPr>
          <p:cNvPr id="6" name="Afbeelding 5"/>
          <p:cNvPicPr>
            <a:picLocks noChangeAspect="1"/>
          </p:cNvPicPr>
          <p:nvPr/>
        </p:nvPicPr>
        <p:blipFill>
          <a:blip r:embed="rId2"/>
          <a:stretch>
            <a:fillRect/>
          </a:stretch>
        </p:blipFill>
        <p:spPr>
          <a:xfrm>
            <a:off x="2303066" y="1873523"/>
            <a:ext cx="8306959" cy="3286584"/>
          </a:xfrm>
          <a:prstGeom prst="rect">
            <a:avLst/>
          </a:prstGeom>
        </p:spPr>
      </p:pic>
      <p:sp>
        <p:nvSpPr>
          <p:cNvPr id="5" name="Tijdelijke aanduiding voor dianummer 4"/>
          <p:cNvSpPr>
            <a:spLocks noGrp="1"/>
          </p:cNvSpPr>
          <p:nvPr>
            <p:ph type="sldNum" sz="quarter" idx="4"/>
          </p:nvPr>
        </p:nvSpPr>
        <p:spPr/>
        <p:txBody>
          <a:bodyPr/>
          <a:lstStyle/>
          <a:p>
            <a:fld id="{DEA48755-53D4-44E1-85A2-5F5774932B7A}" type="slidenum">
              <a:rPr lang="nl-NL" smtClean="0"/>
              <a:pPr/>
              <a:t>45</a:t>
            </a:fld>
            <a:endParaRPr lang="nl-NL"/>
          </a:p>
        </p:txBody>
      </p:sp>
    </p:spTree>
    <p:extLst>
      <p:ext uri="{BB962C8B-B14F-4D97-AF65-F5344CB8AC3E}">
        <p14:creationId xmlns:p14="http://schemas.microsoft.com/office/powerpoint/2010/main" val="12550451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Classificatie RFS</a:t>
            </a:r>
          </a:p>
        </p:txBody>
      </p:sp>
      <p:pic>
        <p:nvPicPr>
          <p:cNvPr id="4" name="Afbeelding 3"/>
          <p:cNvPicPr>
            <a:picLocks noChangeAspect="1"/>
          </p:cNvPicPr>
          <p:nvPr/>
        </p:nvPicPr>
        <p:blipFill>
          <a:blip r:embed="rId2"/>
          <a:stretch>
            <a:fillRect/>
          </a:stretch>
        </p:blipFill>
        <p:spPr>
          <a:xfrm>
            <a:off x="1609465" y="1803313"/>
            <a:ext cx="8630176" cy="3284686"/>
          </a:xfrm>
          <a:prstGeom prst="rect">
            <a:avLst/>
          </a:prstGeom>
        </p:spPr>
      </p:pic>
    </p:spTree>
    <p:extLst>
      <p:ext uri="{BB962C8B-B14F-4D97-AF65-F5344CB8AC3E}">
        <p14:creationId xmlns:p14="http://schemas.microsoft.com/office/powerpoint/2010/main" val="10395779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5227" y="174318"/>
            <a:ext cx="7628751" cy="771434"/>
          </a:xfrm>
        </p:spPr>
        <p:txBody>
          <a:bodyPr/>
          <a:lstStyle/>
          <a:p>
            <a:r>
              <a:rPr lang="nl-NL" sz="4157"/>
              <a:t>Elektrolyten</a:t>
            </a:r>
          </a:p>
        </p:txBody>
      </p:sp>
      <p:pic>
        <p:nvPicPr>
          <p:cNvPr id="5" name="Afbeelding 4"/>
          <p:cNvPicPr>
            <a:picLocks noChangeAspect="1"/>
          </p:cNvPicPr>
          <p:nvPr/>
        </p:nvPicPr>
        <p:blipFill>
          <a:blip r:embed="rId3"/>
          <a:stretch>
            <a:fillRect/>
          </a:stretch>
        </p:blipFill>
        <p:spPr>
          <a:xfrm>
            <a:off x="1973332" y="2162634"/>
            <a:ext cx="5990598" cy="2729292"/>
          </a:xfrm>
          <a:prstGeom prst="rect">
            <a:avLst/>
          </a:prstGeom>
        </p:spPr>
      </p:pic>
      <p:pic>
        <p:nvPicPr>
          <p:cNvPr id="3" name="Afbeelding 2">
            <a:extLst>
              <a:ext uri="{FF2B5EF4-FFF2-40B4-BE49-F238E27FC236}">
                <a16:creationId xmlns:a16="http://schemas.microsoft.com/office/drawing/2014/main" id="{F55A0E4F-31A4-483A-BB48-4012FE96F105}"/>
              </a:ext>
            </a:extLst>
          </p:cNvPr>
          <p:cNvPicPr>
            <a:picLocks noChangeAspect="1"/>
          </p:cNvPicPr>
          <p:nvPr/>
        </p:nvPicPr>
        <p:blipFill>
          <a:blip r:embed="rId4"/>
          <a:stretch>
            <a:fillRect/>
          </a:stretch>
        </p:blipFill>
        <p:spPr>
          <a:xfrm>
            <a:off x="6973950" y="3380401"/>
            <a:ext cx="2092987" cy="1011228"/>
          </a:xfrm>
          <a:prstGeom prst="rect">
            <a:avLst/>
          </a:prstGeom>
        </p:spPr>
      </p:pic>
      <p:sp>
        <p:nvSpPr>
          <p:cNvPr id="6" name="Tekstvak 5">
            <a:extLst>
              <a:ext uri="{FF2B5EF4-FFF2-40B4-BE49-F238E27FC236}">
                <a16:creationId xmlns:a16="http://schemas.microsoft.com/office/drawing/2014/main" id="{16BF1191-9B2A-49C0-BFCA-718B0CBD98A1}"/>
              </a:ext>
            </a:extLst>
          </p:cNvPr>
          <p:cNvSpPr txBox="1"/>
          <p:nvPr/>
        </p:nvSpPr>
        <p:spPr>
          <a:xfrm>
            <a:off x="5554979" y="2313074"/>
            <a:ext cx="2263346" cy="594009"/>
          </a:xfrm>
          <a:prstGeom prst="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defTabSz="863925" eaLnBrk="0" fontAlgn="base" hangingPunct="0">
              <a:spcBef>
                <a:spcPct val="0"/>
              </a:spcBef>
              <a:spcAft>
                <a:spcPct val="0"/>
              </a:spcAft>
            </a:pPr>
            <a:r>
              <a:rPr lang="nl-NL" sz="1630" b="1">
                <a:solidFill>
                  <a:srgbClr val="51534A"/>
                </a:solidFill>
                <a:latin typeface="Calibri"/>
              </a:rPr>
              <a:t>&lt; 72u </a:t>
            </a:r>
            <a:r>
              <a:rPr lang="nl-NL" sz="1630">
                <a:solidFill>
                  <a:srgbClr val="51534A"/>
                </a:solidFill>
                <a:latin typeface="Calibri"/>
              </a:rPr>
              <a:t>na start voeden = kwetsbare fase</a:t>
            </a:r>
          </a:p>
        </p:txBody>
      </p:sp>
    </p:spTree>
    <p:extLst>
      <p:ext uri="{BB962C8B-B14F-4D97-AF65-F5344CB8AC3E}">
        <p14:creationId xmlns:p14="http://schemas.microsoft.com/office/powerpoint/2010/main" val="4108018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B80152-4137-4772-A55A-47A1E5E38588}"/>
              </a:ext>
            </a:extLst>
          </p:cNvPr>
          <p:cNvSpPr>
            <a:spLocks noGrp="1"/>
          </p:cNvSpPr>
          <p:nvPr>
            <p:ph type="title"/>
          </p:nvPr>
        </p:nvSpPr>
        <p:spPr/>
        <p:txBody>
          <a:bodyPr/>
          <a:lstStyle/>
          <a:p>
            <a:r>
              <a:rPr lang="nl-NL"/>
              <a:t>Vitaminen en sporenelementen</a:t>
            </a:r>
          </a:p>
        </p:txBody>
      </p:sp>
      <p:sp>
        <p:nvSpPr>
          <p:cNvPr id="3" name="Tijdelijke aanduiding voor inhoud 2">
            <a:extLst>
              <a:ext uri="{FF2B5EF4-FFF2-40B4-BE49-F238E27FC236}">
                <a16:creationId xmlns:a16="http://schemas.microsoft.com/office/drawing/2014/main" id="{8A8C3367-BAB0-491D-BD5D-6A9B5113EFD5}"/>
              </a:ext>
            </a:extLst>
          </p:cNvPr>
          <p:cNvSpPr>
            <a:spLocks noGrp="1"/>
          </p:cNvSpPr>
          <p:nvPr>
            <p:ph sz="half" idx="2"/>
          </p:nvPr>
        </p:nvSpPr>
        <p:spPr>
          <a:xfrm>
            <a:off x="2357822" y="2708454"/>
            <a:ext cx="6327028" cy="2710264"/>
          </a:xfrm>
        </p:spPr>
        <p:txBody>
          <a:bodyPr>
            <a:normAutofit/>
          </a:bodyPr>
          <a:lstStyle/>
          <a:p>
            <a:pPr marL="0" indent="0">
              <a:buNone/>
            </a:pPr>
            <a:r>
              <a:rPr lang="nl-NL" sz="1228" b="1" dirty="0"/>
              <a:t>Suppleer minimaal 30 minuten vóór (her)start voeding</a:t>
            </a:r>
            <a:r>
              <a:rPr lang="nl-NL" sz="1228" dirty="0"/>
              <a:t>:</a:t>
            </a:r>
          </a:p>
          <a:p>
            <a:pPr>
              <a:buFontTx/>
              <a:buChar char="-"/>
            </a:pPr>
            <a:r>
              <a:rPr lang="nl-NL" sz="1228" dirty="0"/>
              <a:t>tenminste 100 mg </a:t>
            </a:r>
            <a:r>
              <a:rPr lang="nl-NL" sz="1228" dirty="0" err="1"/>
              <a:t>thiamine</a:t>
            </a:r>
            <a:r>
              <a:rPr lang="nl-NL" sz="1228" dirty="0"/>
              <a:t> </a:t>
            </a:r>
          </a:p>
          <a:p>
            <a:pPr marL="0" indent="0">
              <a:buNone/>
            </a:pPr>
            <a:r>
              <a:rPr lang="nl-NL" sz="1228" dirty="0"/>
              <a:t>(oraal, enteraal, intramusculair of intraveneus) </a:t>
            </a:r>
          </a:p>
          <a:p>
            <a:pPr marL="0" indent="0">
              <a:buNone/>
            </a:pPr>
            <a:r>
              <a:rPr lang="nl-NL" sz="1228" b="1" dirty="0"/>
              <a:t> </a:t>
            </a:r>
            <a:endParaRPr lang="nl-NL" sz="1228" dirty="0"/>
          </a:p>
          <a:p>
            <a:pPr marL="0" indent="0">
              <a:buNone/>
            </a:pPr>
            <a:r>
              <a:rPr lang="nl-NL" sz="1228" b="1" dirty="0"/>
              <a:t>Suppleer hierna dagelijks tenminste t/m dag 5: </a:t>
            </a:r>
            <a:endParaRPr lang="nl-NL" sz="1228" dirty="0"/>
          </a:p>
          <a:p>
            <a:pPr lvl="0">
              <a:buFontTx/>
              <a:buChar char="-"/>
            </a:pPr>
            <a:r>
              <a:rPr lang="nl-NL" sz="1228" dirty="0"/>
              <a:t>100 mg </a:t>
            </a:r>
            <a:r>
              <a:rPr lang="nl-NL" sz="1228" dirty="0" err="1"/>
              <a:t>thiamine</a:t>
            </a:r>
            <a:r>
              <a:rPr lang="nl-NL" sz="1228" dirty="0"/>
              <a:t> </a:t>
            </a:r>
          </a:p>
          <a:p>
            <a:pPr lvl="0">
              <a:buFontTx/>
              <a:buChar char="-"/>
            </a:pPr>
            <a:r>
              <a:rPr lang="nl-NL" sz="1228" dirty="0"/>
              <a:t>1x p/d (gebalanceerd) multivitaminen en sporenelementen supplement</a:t>
            </a:r>
          </a:p>
          <a:p>
            <a:pPr marL="202483" indent="-202483"/>
            <a:r>
              <a:rPr lang="nl-NL" sz="1228" dirty="0"/>
              <a:t>bij ernstige ondervoeding of multipele deficiënties suppleer t/m dag 10</a:t>
            </a:r>
          </a:p>
          <a:p>
            <a:pPr marL="202483" indent="-202483"/>
            <a:endParaRPr lang="en-US" sz="1228" dirty="0"/>
          </a:p>
          <a:p>
            <a:pPr marL="0" indent="0">
              <a:buNone/>
            </a:pPr>
            <a:r>
              <a:rPr lang="en-US" sz="1228" b="1" dirty="0" err="1"/>
              <a:t>Suppletie</a:t>
            </a:r>
            <a:r>
              <a:rPr lang="en-US" sz="1228" b="1" dirty="0"/>
              <a:t> </a:t>
            </a:r>
            <a:r>
              <a:rPr lang="en-US" sz="1228" b="1" dirty="0" err="1"/>
              <a:t>oraal</a:t>
            </a:r>
            <a:r>
              <a:rPr lang="en-US" sz="1228" b="1" dirty="0"/>
              <a:t>/</a:t>
            </a:r>
            <a:r>
              <a:rPr lang="en-US" sz="1228" b="1" dirty="0" err="1"/>
              <a:t>intramusculair</a:t>
            </a:r>
            <a:r>
              <a:rPr lang="en-US" sz="1228" b="1" dirty="0"/>
              <a:t>/IV</a:t>
            </a:r>
          </a:p>
          <a:p>
            <a:pPr marL="202483" indent="-202483">
              <a:buFontTx/>
              <a:buChar char="-"/>
            </a:pPr>
            <a:r>
              <a:rPr lang="en-US" sz="1228" dirty="0" err="1"/>
              <a:t>Toevoegen</a:t>
            </a:r>
            <a:r>
              <a:rPr lang="en-US" sz="1228" dirty="0"/>
              <a:t> </a:t>
            </a:r>
            <a:r>
              <a:rPr lang="en-US" sz="1228" dirty="0" err="1"/>
              <a:t>aan</a:t>
            </a:r>
            <a:r>
              <a:rPr lang="en-US" sz="1228" dirty="0"/>
              <a:t> </a:t>
            </a:r>
            <a:r>
              <a:rPr lang="en-US" sz="1228" dirty="0" err="1"/>
              <a:t>zak</a:t>
            </a:r>
            <a:r>
              <a:rPr lang="en-US" sz="1228" dirty="0"/>
              <a:t> TPV/SV is </a:t>
            </a:r>
            <a:r>
              <a:rPr lang="en-US" sz="1228" dirty="0" err="1"/>
              <a:t>risicovoller</a:t>
            </a:r>
            <a:r>
              <a:rPr lang="en-US" sz="1228" dirty="0"/>
              <a:t>, </a:t>
            </a:r>
            <a:r>
              <a:rPr lang="en-US" sz="1228" dirty="0" err="1"/>
              <a:t>voorkeur</a:t>
            </a:r>
            <a:r>
              <a:rPr lang="en-US" sz="1228" dirty="0"/>
              <a:t> </a:t>
            </a:r>
            <a:r>
              <a:rPr lang="en-US" sz="1228" dirty="0" err="1"/>
              <a:t>voor</a:t>
            </a:r>
            <a:r>
              <a:rPr lang="en-US" sz="1228" dirty="0"/>
              <a:t> los </a:t>
            </a:r>
            <a:r>
              <a:rPr lang="en-US" sz="1228" dirty="0" err="1"/>
              <a:t>suppleren</a:t>
            </a:r>
            <a:endParaRPr lang="en-US" sz="1228" dirty="0"/>
          </a:p>
          <a:p>
            <a:pPr marL="0" indent="0">
              <a:buNone/>
            </a:pPr>
            <a:endParaRPr lang="en-US" sz="1010" dirty="0"/>
          </a:p>
        </p:txBody>
      </p:sp>
      <p:pic>
        <p:nvPicPr>
          <p:cNvPr id="6" name="Afbeelding 5">
            <a:extLst>
              <a:ext uri="{FF2B5EF4-FFF2-40B4-BE49-F238E27FC236}">
                <a16:creationId xmlns:a16="http://schemas.microsoft.com/office/drawing/2014/main" id="{9DAC380A-9CB7-4D8B-BFAF-90D28EC13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64362" y="2561349"/>
            <a:ext cx="1551363" cy="1161886"/>
          </a:xfrm>
          <a:prstGeom prst="rect">
            <a:avLst/>
          </a:prstGeom>
        </p:spPr>
      </p:pic>
    </p:spTree>
    <p:extLst>
      <p:ext uri="{BB962C8B-B14F-4D97-AF65-F5344CB8AC3E}">
        <p14:creationId xmlns:p14="http://schemas.microsoft.com/office/powerpoint/2010/main" val="30325036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603382-35D2-47B6-8FD2-656D83889E51}"/>
              </a:ext>
            </a:extLst>
          </p:cNvPr>
          <p:cNvSpPr>
            <a:spLocks noGrp="1"/>
          </p:cNvSpPr>
          <p:nvPr>
            <p:ph type="title"/>
          </p:nvPr>
        </p:nvSpPr>
        <p:spPr>
          <a:xfrm>
            <a:off x="1891081" y="1986"/>
            <a:ext cx="7628751" cy="1252381"/>
          </a:xfrm>
        </p:spPr>
        <p:txBody>
          <a:bodyPr/>
          <a:lstStyle/>
          <a:p>
            <a:r>
              <a:rPr lang="nl-NL"/>
              <a:t>Voeding</a:t>
            </a:r>
          </a:p>
        </p:txBody>
      </p:sp>
      <p:sp>
        <p:nvSpPr>
          <p:cNvPr id="3" name="Tijdelijke aanduiding voor inhoud 2">
            <a:extLst>
              <a:ext uri="{FF2B5EF4-FFF2-40B4-BE49-F238E27FC236}">
                <a16:creationId xmlns:a16="http://schemas.microsoft.com/office/drawing/2014/main" id="{74E647A5-E502-4C41-A906-A0DFCA80B955}"/>
              </a:ext>
            </a:extLst>
          </p:cNvPr>
          <p:cNvSpPr>
            <a:spLocks noGrp="1"/>
          </p:cNvSpPr>
          <p:nvPr>
            <p:ph sz="half" idx="1"/>
          </p:nvPr>
        </p:nvSpPr>
        <p:spPr/>
        <p:txBody>
          <a:bodyPr>
            <a:normAutofit/>
          </a:bodyPr>
          <a:lstStyle/>
          <a:p>
            <a:pPr marL="242979" indent="-242979">
              <a:buFont typeface="Arial" panose="020B0604020202020204" pitchFamily="34" charset="0"/>
              <a:buChar char="•"/>
            </a:pPr>
            <a:r>
              <a:rPr lang="nl-NL" sz="1701"/>
              <a:t>Geen consensus optimale energiedosis en duur van de opbouw</a:t>
            </a:r>
          </a:p>
          <a:p>
            <a:pPr marL="242979" indent="-242979">
              <a:buFont typeface="Arial" panose="020B0604020202020204" pitchFamily="34" charset="0"/>
              <a:buChar char="•"/>
            </a:pPr>
            <a:r>
              <a:rPr lang="nl-NL" sz="1701"/>
              <a:t>Stapsgewijs verhogen o.b.v. laboratoriumparameters en klinische situatie van de patiënt (opbouw verlagen of versnellen)</a:t>
            </a:r>
          </a:p>
          <a:p>
            <a:pPr algn="just">
              <a:lnSpc>
                <a:spcPct val="150000"/>
              </a:lnSpc>
              <a:spcAft>
                <a:spcPts val="0"/>
              </a:spcAft>
            </a:pPr>
            <a:endParaRPr lang="nl-NL" sz="1346" b="1">
              <a:latin typeface="Trebuchet MS" panose="020B0603020202020204" pitchFamily="34" charset="0"/>
              <a:ea typeface="Times New Roman" panose="02020603050405020304" pitchFamily="18" charset="0"/>
              <a:cs typeface="TrebuchetMS"/>
            </a:endParaRPr>
          </a:p>
        </p:txBody>
      </p:sp>
      <p:sp>
        <p:nvSpPr>
          <p:cNvPr id="6" name="Tijdelijke aanduiding voor inhoud 5">
            <a:extLst>
              <a:ext uri="{FF2B5EF4-FFF2-40B4-BE49-F238E27FC236}">
                <a16:creationId xmlns:a16="http://schemas.microsoft.com/office/drawing/2014/main" id="{1968A57E-4E40-4E0C-A53D-FA67ECC797B5}"/>
              </a:ext>
            </a:extLst>
          </p:cNvPr>
          <p:cNvSpPr>
            <a:spLocks noGrp="1"/>
          </p:cNvSpPr>
          <p:nvPr>
            <p:ph sz="half" idx="2"/>
          </p:nvPr>
        </p:nvSpPr>
        <p:spPr>
          <a:xfrm>
            <a:off x="5895517" y="2017091"/>
            <a:ext cx="3788638" cy="2658153"/>
          </a:xfrm>
          <a:solidFill>
            <a:schemeClr val="accent1">
              <a:lumMod val="40000"/>
              <a:lumOff val="60000"/>
            </a:schemeClr>
          </a:solidFill>
        </p:spPr>
        <p:txBody>
          <a:bodyPr>
            <a:normAutofit/>
          </a:bodyPr>
          <a:lstStyle/>
          <a:p>
            <a:pPr marL="0" indent="0">
              <a:lnSpc>
                <a:spcPct val="150000"/>
              </a:lnSpc>
              <a:spcAft>
                <a:spcPts val="0"/>
              </a:spcAft>
              <a:buNone/>
            </a:pPr>
            <a:r>
              <a:rPr lang="nl-NL" sz="1512" b="1">
                <a:latin typeface="Open Sans" panose="020B0606030504020204" pitchFamily="34" charset="0"/>
                <a:ea typeface="Open Sans" panose="020B0606030504020204" pitchFamily="34" charset="0"/>
                <a:cs typeface="Open Sans" panose="020B0606030504020204" pitchFamily="34" charset="0"/>
              </a:rPr>
              <a:t>Oraal, enteraal en parenteraal</a:t>
            </a:r>
            <a:endParaRPr lang="nl-NL" sz="1512">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Aft>
                <a:spcPts val="0"/>
              </a:spcAft>
              <a:buNone/>
            </a:pPr>
            <a:r>
              <a:rPr lang="nl-NL" sz="1512">
                <a:latin typeface="Open Sans" panose="020B0606030504020204" pitchFamily="34" charset="0"/>
                <a:ea typeface="Open Sans" panose="020B0606030504020204" pitchFamily="34" charset="0"/>
                <a:cs typeface="Open Sans" panose="020B0606030504020204" pitchFamily="34" charset="0"/>
              </a:rPr>
              <a:t>Dag 1: 10 kcal/kg/dag</a:t>
            </a:r>
          </a:p>
          <a:p>
            <a:pPr marL="0" indent="0">
              <a:lnSpc>
                <a:spcPct val="150000"/>
              </a:lnSpc>
              <a:spcAft>
                <a:spcPts val="0"/>
              </a:spcAft>
              <a:buNone/>
            </a:pPr>
            <a:r>
              <a:rPr lang="nl-NL" sz="1512">
                <a:latin typeface="Open Sans" panose="020B0606030504020204" pitchFamily="34" charset="0"/>
                <a:ea typeface="Open Sans" panose="020B0606030504020204" pitchFamily="34" charset="0"/>
                <a:cs typeface="Open Sans" panose="020B0606030504020204" pitchFamily="34" charset="0"/>
              </a:rPr>
              <a:t>Dag 2: 15 kcal/kg/dag</a:t>
            </a:r>
          </a:p>
          <a:p>
            <a:pPr marL="0" indent="0">
              <a:lnSpc>
                <a:spcPct val="150000"/>
              </a:lnSpc>
              <a:spcAft>
                <a:spcPts val="0"/>
              </a:spcAft>
              <a:buNone/>
            </a:pPr>
            <a:r>
              <a:rPr lang="nl-NL" sz="1512">
                <a:latin typeface="Open Sans" panose="020B0606030504020204" pitchFamily="34" charset="0"/>
                <a:ea typeface="Open Sans" panose="020B0606030504020204" pitchFamily="34" charset="0"/>
                <a:cs typeface="Open Sans" panose="020B0606030504020204" pitchFamily="34" charset="0"/>
              </a:rPr>
              <a:t>Dag 3: 20 kcal/kg/dag</a:t>
            </a:r>
          </a:p>
          <a:p>
            <a:pPr marL="0" indent="0">
              <a:lnSpc>
                <a:spcPct val="150000"/>
              </a:lnSpc>
              <a:spcAft>
                <a:spcPts val="0"/>
              </a:spcAft>
              <a:buNone/>
            </a:pPr>
            <a:r>
              <a:rPr lang="nl-NL" sz="1512">
                <a:latin typeface="Open Sans" panose="020B0606030504020204" pitchFamily="34" charset="0"/>
                <a:ea typeface="Open Sans" panose="020B0606030504020204" pitchFamily="34" charset="0"/>
                <a:cs typeface="Open Sans" panose="020B0606030504020204" pitchFamily="34" charset="0"/>
              </a:rPr>
              <a:t>Dag 4: volledige behoefte</a:t>
            </a:r>
          </a:p>
          <a:p>
            <a:pPr marL="0" indent="0">
              <a:lnSpc>
                <a:spcPct val="150000"/>
              </a:lnSpc>
              <a:spcAft>
                <a:spcPts val="0"/>
              </a:spcAft>
              <a:buNone/>
            </a:pPr>
            <a:endParaRPr lang="nl-NL" sz="1512" i="1">
              <a:latin typeface="Open Sans" panose="020B0606030504020204" pitchFamily="34" charset="0"/>
              <a:ea typeface="Open Sans" panose="020B0606030504020204" pitchFamily="34" charset="0"/>
              <a:cs typeface="Open Sans" panose="020B0606030504020204" pitchFamily="34" charset="0"/>
            </a:endParaRPr>
          </a:p>
          <a:p>
            <a:pPr marL="0" indent="0">
              <a:lnSpc>
                <a:spcPct val="150000"/>
              </a:lnSpc>
              <a:spcAft>
                <a:spcPts val="0"/>
              </a:spcAft>
              <a:buNone/>
            </a:pPr>
            <a:r>
              <a:rPr lang="nl-NL" sz="1323" i="1">
                <a:latin typeface="Open Sans" panose="020B0606030504020204" pitchFamily="34" charset="0"/>
                <a:ea typeface="Open Sans" panose="020B0606030504020204" pitchFamily="34" charset="0"/>
                <a:cs typeface="Open Sans" panose="020B0606030504020204" pitchFamily="34" charset="0"/>
              </a:rPr>
              <a:t>M.u.v. intensive care en anorexia nervosa patiënten</a:t>
            </a:r>
            <a:endParaRPr lang="nl-NL" sz="1323">
              <a:latin typeface="Open Sans" panose="020B0606030504020204" pitchFamily="34" charset="0"/>
              <a:ea typeface="Open Sans" panose="020B0606030504020204" pitchFamily="34" charset="0"/>
              <a:cs typeface="Open Sans" panose="020B0606030504020204" pitchFamily="34" charset="0"/>
            </a:endParaRPr>
          </a:p>
          <a:p>
            <a:endParaRPr lang="nl-NL" sz="1346">
              <a:latin typeface="+mj-lt"/>
            </a:endParaRPr>
          </a:p>
        </p:txBody>
      </p:sp>
    </p:spTree>
    <p:extLst>
      <p:ext uri="{BB962C8B-B14F-4D97-AF65-F5344CB8AC3E}">
        <p14:creationId xmlns:p14="http://schemas.microsoft.com/office/powerpoint/2010/main" val="2222454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Gevolgen van ondervoeding</a:t>
            </a:r>
            <a:endParaRPr lang="nl-NL"/>
          </a:p>
        </p:txBody>
      </p:sp>
      <p:sp>
        <p:nvSpPr>
          <p:cNvPr id="3" name="Tijdelijke aanduiding voor tekst 2"/>
          <p:cNvSpPr>
            <a:spLocks noGrp="1"/>
          </p:cNvSpPr>
          <p:nvPr>
            <p:ph type="body" sz="quarter" idx="12"/>
          </p:nvPr>
        </p:nvSpPr>
        <p:spPr/>
        <p:txBody>
          <a:bodyPr/>
          <a:lstStyle/>
          <a:p>
            <a:r>
              <a:rPr lang="nl-NL" smtClean="0"/>
              <a:t>Minnesota Starvation Experiment, 1944</a:t>
            </a:r>
          </a:p>
          <a:p>
            <a:r>
              <a:rPr lang="nl-NL" smtClean="0"/>
              <a:t>Ancel Keys, physiologist</a:t>
            </a:r>
            <a:endParaRPr lang="nl-NL"/>
          </a:p>
        </p:txBody>
      </p:sp>
      <p:pic>
        <p:nvPicPr>
          <p:cNvPr id="6" name="Afbeelding 5"/>
          <p:cNvPicPr>
            <a:picLocks noChangeAspect="1"/>
          </p:cNvPicPr>
          <p:nvPr/>
        </p:nvPicPr>
        <p:blipFill>
          <a:blip r:embed="rId2"/>
          <a:stretch>
            <a:fillRect/>
          </a:stretch>
        </p:blipFill>
        <p:spPr>
          <a:xfrm>
            <a:off x="7494240" y="693661"/>
            <a:ext cx="3599210" cy="3838192"/>
          </a:xfrm>
          <a:prstGeom prst="rect">
            <a:avLst/>
          </a:prstGeom>
        </p:spPr>
      </p:pic>
      <p:sp>
        <p:nvSpPr>
          <p:cNvPr id="4" name="Tijdelijke aanduiding voor tekst 3"/>
          <p:cNvSpPr>
            <a:spLocks noGrp="1"/>
          </p:cNvSpPr>
          <p:nvPr>
            <p:ph type="body" sz="quarter" idx="13"/>
          </p:nvPr>
        </p:nvSpPr>
        <p:spPr>
          <a:xfrm>
            <a:off x="425450" y="2091824"/>
            <a:ext cx="6918176" cy="3200400"/>
          </a:xfrm>
        </p:spPr>
        <p:txBody>
          <a:bodyPr/>
          <a:lstStyle/>
          <a:p>
            <a:pPr marL="342900" indent="-342900">
              <a:buFont typeface="Arial" panose="020B0604020202020204" pitchFamily="34" charset="0"/>
              <a:buChar char="•"/>
            </a:pPr>
            <a:r>
              <a:rPr lang="en-US" smtClean="0">
                <a:solidFill>
                  <a:schemeClr val="bg1">
                    <a:lumMod val="50000"/>
                  </a:schemeClr>
                </a:solidFill>
              </a:rPr>
              <a:t>study </a:t>
            </a:r>
            <a:r>
              <a:rPr lang="en-US">
                <a:solidFill>
                  <a:schemeClr val="bg1">
                    <a:lumMod val="50000"/>
                  </a:schemeClr>
                </a:solidFill>
              </a:rPr>
              <a:t>at the University of Minnesota </a:t>
            </a:r>
            <a:endParaRPr lang="en-US" smtClean="0">
              <a:solidFill>
                <a:schemeClr val="bg1">
                  <a:lumMod val="50000"/>
                </a:schemeClr>
              </a:solidFill>
            </a:endParaRPr>
          </a:p>
          <a:p>
            <a:pPr marL="800100" lvl="1" indent="-342900">
              <a:buFont typeface="Arial" panose="020B0604020202020204" pitchFamily="34" charset="0"/>
              <a:buChar char="•"/>
            </a:pPr>
            <a:r>
              <a:rPr lang="en-US" smtClean="0">
                <a:solidFill>
                  <a:schemeClr val="bg1">
                    <a:lumMod val="50000"/>
                  </a:schemeClr>
                </a:solidFill>
              </a:rPr>
              <a:t>to </a:t>
            </a:r>
            <a:r>
              <a:rPr lang="en-US">
                <a:solidFill>
                  <a:schemeClr val="bg1">
                    <a:lumMod val="50000"/>
                  </a:schemeClr>
                </a:solidFill>
              </a:rPr>
              <a:t>identify the best type of rehabilitation diet for individuals who had experienced </a:t>
            </a:r>
            <a:r>
              <a:rPr lang="en-US" smtClean="0">
                <a:solidFill>
                  <a:schemeClr val="bg1">
                    <a:lumMod val="50000"/>
                  </a:schemeClr>
                </a:solidFill>
              </a:rPr>
              <a:t>starvation</a:t>
            </a:r>
          </a:p>
          <a:p>
            <a:pPr marL="342900" indent="-342900">
              <a:buFont typeface="Arial" panose="020B0604020202020204" pitchFamily="34" charset="0"/>
              <a:buChar char="•"/>
            </a:pPr>
            <a:r>
              <a:rPr lang="nl-NL" smtClean="0">
                <a:solidFill>
                  <a:schemeClr val="bg1">
                    <a:lumMod val="50000"/>
                  </a:schemeClr>
                </a:solidFill>
              </a:rPr>
              <a:t>36 </a:t>
            </a:r>
            <a:r>
              <a:rPr lang="nl-NL">
                <a:solidFill>
                  <a:schemeClr val="bg1">
                    <a:lumMod val="50000"/>
                  </a:schemeClr>
                </a:solidFill>
              </a:rPr>
              <a:t>jonge gezonde mannen</a:t>
            </a:r>
          </a:p>
          <a:p>
            <a:pPr marL="342900" indent="-342900">
              <a:buFont typeface="Arial" panose="020B0604020202020204" pitchFamily="34" charset="0"/>
              <a:buChar char="•"/>
            </a:pPr>
            <a:r>
              <a:rPr lang="nl-NL">
                <a:solidFill>
                  <a:schemeClr val="bg1">
                    <a:lumMod val="50000"/>
                  </a:schemeClr>
                </a:solidFill>
                <a:latin typeface="+mj-lt"/>
              </a:rPr>
              <a:t>Aanvankelijk normaal dieet</a:t>
            </a:r>
          </a:p>
          <a:p>
            <a:pPr marL="342900" indent="-342900">
              <a:buFont typeface="Arial" panose="020B0604020202020204" pitchFamily="34" charset="0"/>
              <a:buChar char="•"/>
            </a:pPr>
            <a:r>
              <a:rPr lang="nl-NL">
                <a:solidFill>
                  <a:schemeClr val="bg1">
                    <a:lumMod val="50000"/>
                  </a:schemeClr>
                </a:solidFill>
                <a:latin typeface="+mj-lt"/>
              </a:rPr>
              <a:t>6 maanden op helft van eerdere calorie </a:t>
            </a:r>
            <a:r>
              <a:rPr lang="nl-NL" smtClean="0">
                <a:solidFill>
                  <a:schemeClr val="bg1">
                    <a:lumMod val="50000"/>
                  </a:schemeClr>
                </a:solidFill>
                <a:latin typeface="+mj-lt"/>
              </a:rPr>
              <a:t>inname</a:t>
            </a:r>
          </a:p>
          <a:p>
            <a:pPr marL="800100" lvl="1" indent="-342900">
              <a:buFont typeface="Arial" panose="020B0604020202020204" pitchFamily="34" charset="0"/>
              <a:buChar char="•"/>
            </a:pPr>
            <a:r>
              <a:rPr lang="nl-NL" smtClean="0">
                <a:solidFill>
                  <a:schemeClr val="bg1">
                    <a:lumMod val="50000"/>
                  </a:schemeClr>
                </a:solidFill>
                <a:latin typeface="+mj-lt"/>
              </a:rPr>
              <a:t>(nog steeds circa 1500 kcal)</a:t>
            </a:r>
            <a:endParaRPr lang="nl-NL">
              <a:solidFill>
                <a:schemeClr val="bg1">
                  <a:lumMod val="50000"/>
                </a:schemeClr>
              </a:solidFill>
              <a:latin typeface="+mj-lt"/>
            </a:endParaRPr>
          </a:p>
          <a:p>
            <a:pPr marL="342900" indent="-342900">
              <a:buFont typeface="Arial" panose="020B0604020202020204" pitchFamily="34" charset="0"/>
              <a:buChar char="•"/>
            </a:pPr>
            <a:r>
              <a:rPr lang="nl-NL">
                <a:solidFill>
                  <a:schemeClr val="bg1">
                    <a:lumMod val="50000"/>
                  </a:schemeClr>
                </a:solidFill>
                <a:latin typeface="+mj-lt"/>
              </a:rPr>
              <a:t>Doel verlies 25% gewichtsverlies</a:t>
            </a:r>
          </a:p>
          <a:p>
            <a:pPr marL="342900" indent="-342900">
              <a:buFont typeface="Arial" panose="020B0604020202020204" pitchFamily="34" charset="0"/>
              <a:buChar char="•"/>
            </a:pPr>
            <a:r>
              <a:rPr lang="nl-NL">
                <a:solidFill>
                  <a:schemeClr val="bg1">
                    <a:lumMod val="50000"/>
                  </a:schemeClr>
                </a:solidFill>
                <a:latin typeface="+mj-lt"/>
              </a:rPr>
              <a:t>Hierna </a:t>
            </a:r>
            <a:r>
              <a:rPr lang="nl-NL" smtClean="0">
                <a:solidFill>
                  <a:schemeClr val="bg1">
                    <a:lumMod val="50000"/>
                  </a:schemeClr>
                </a:solidFill>
                <a:latin typeface="+mj-lt"/>
              </a:rPr>
              <a:t>rehabilitatie/hervoeden – </a:t>
            </a:r>
            <a:r>
              <a:rPr lang="nl-NL" smtClean="0">
                <a:solidFill>
                  <a:schemeClr val="bg1">
                    <a:lumMod val="50000"/>
                  </a:schemeClr>
                </a:solidFill>
                <a:latin typeface="+mj-lt"/>
              </a:rPr>
              <a:t>hierover later </a:t>
            </a:r>
            <a:r>
              <a:rPr lang="nl-NL" smtClean="0">
                <a:solidFill>
                  <a:schemeClr val="bg1">
                    <a:lumMod val="50000"/>
                  </a:schemeClr>
                </a:solidFill>
                <a:latin typeface="+mj-lt"/>
              </a:rPr>
              <a:t>meer</a:t>
            </a:r>
            <a:endParaRPr lang="nl-NL">
              <a:solidFill>
                <a:schemeClr val="bg1">
                  <a:lumMod val="50000"/>
                </a:schemeClr>
              </a:solidFill>
              <a:latin typeface="+mj-lt"/>
            </a:endParaRPr>
          </a:p>
          <a:p>
            <a:endParaRPr lang="nl-NL">
              <a:solidFill>
                <a:schemeClr val="bg1">
                  <a:lumMod val="50000"/>
                </a:schemeClr>
              </a:solidFill>
              <a:latin typeface="Helvetica Neue"/>
            </a:endParaRPr>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5</a:t>
            </a:fld>
            <a:endParaRPr lang="nl-NL"/>
          </a:p>
        </p:txBody>
      </p:sp>
    </p:spTree>
    <p:extLst>
      <p:ext uri="{BB962C8B-B14F-4D97-AF65-F5344CB8AC3E}">
        <p14:creationId xmlns:p14="http://schemas.microsoft.com/office/powerpoint/2010/main" val="35016891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sz="half" idx="1"/>
          </p:nvPr>
        </p:nvPicPr>
        <p:blipFill>
          <a:blip r:embed="rId2"/>
          <a:stretch>
            <a:fillRect/>
          </a:stretch>
        </p:blipFill>
        <p:spPr>
          <a:xfrm>
            <a:off x="2313219" y="1881025"/>
            <a:ext cx="7089985" cy="2585236"/>
          </a:xfrm>
          <a:prstGeom prst="rect">
            <a:avLst/>
          </a:prstGeom>
          <a:ln>
            <a:solidFill>
              <a:schemeClr val="accent1"/>
            </a:solidFill>
          </a:ln>
        </p:spPr>
      </p:pic>
      <p:sp>
        <p:nvSpPr>
          <p:cNvPr id="6" name="Tekstvak 5"/>
          <p:cNvSpPr txBox="1"/>
          <p:nvPr/>
        </p:nvSpPr>
        <p:spPr>
          <a:xfrm>
            <a:off x="7341207" y="4925483"/>
            <a:ext cx="1785855" cy="201465"/>
          </a:xfrm>
          <a:prstGeom prst="rect">
            <a:avLst/>
          </a:prstGeom>
          <a:noFill/>
        </p:spPr>
        <p:txBody>
          <a:bodyPr wrap="square" rtlCol="0">
            <a:spAutoFit/>
          </a:bodyPr>
          <a:lstStyle/>
          <a:p>
            <a:pPr defTabSz="863925" eaLnBrk="0" fontAlgn="base" hangingPunct="0">
              <a:spcBef>
                <a:spcPct val="0"/>
              </a:spcBef>
              <a:spcAft>
                <a:spcPct val="0"/>
              </a:spcAft>
            </a:pPr>
            <a:r>
              <a:rPr lang="en-US" sz="709">
                <a:solidFill>
                  <a:srgbClr val="51534A"/>
                </a:solidFill>
                <a:latin typeface="Calibri"/>
                <a:ea typeface="MS PGothic" panose="020B0600070205080204" pitchFamily="34" charset="-128"/>
              </a:rPr>
              <a:t>Bron: NVO </a:t>
            </a:r>
            <a:r>
              <a:rPr lang="en-US" sz="709" err="1">
                <a:solidFill>
                  <a:srgbClr val="51534A"/>
                </a:solidFill>
                <a:latin typeface="Calibri"/>
                <a:ea typeface="MS PGothic" panose="020B0600070205080204" pitchFamily="34" charset="-128"/>
              </a:rPr>
              <a:t>richtlijn</a:t>
            </a:r>
            <a:r>
              <a:rPr lang="en-US" sz="709">
                <a:solidFill>
                  <a:srgbClr val="51534A"/>
                </a:solidFill>
                <a:latin typeface="Calibri"/>
                <a:ea typeface="MS PGothic" panose="020B0600070205080204" pitchFamily="34" charset="-128"/>
              </a:rPr>
              <a:t> refeeding</a:t>
            </a:r>
            <a:endParaRPr lang="nl-NL" sz="709">
              <a:solidFill>
                <a:srgbClr val="51534A"/>
              </a:solidFill>
              <a:latin typeface="Calibri"/>
              <a:ea typeface="MS PGothic" panose="020B0600070205080204" pitchFamily="34" charset="-128"/>
            </a:endParaRPr>
          </a:p>
        </p:txBody>
      </p:sp>
      <p:sp>
        <p:nvSpPr>
          <p:cNvPr id="4" name="Titel 1"/>
          <p:cNvSpPr>
            <a:spLocks noGrp="1"/>
          </p:cNvSpPr>
          <p:nvPr>
            <p:ph type="title"/>
          </p:nvPr>
        </p:nvSpPr>
        <p:spPr>
          <a:xfrm>
            <a:off x="1900084" y="33996"/>
            <a:ext cx="7628751" cy="1027139"/>
          </a:xfrm>
        </p:spPr>
        <p:txBody>
          <a:bodyPr/>
          <a:lstStyle/>
          <a:p>
            <a:r>
              <a:rPr lang="nl-NL" sz="4157"/>
              <a:t>Voeding</a:t>
            </a:r>
            <a:endParaRPr lang="nl-NL" sz="4157">
              <a:solidFill>
                <a:srgbClr val="FF0000"/>
              </a:solidFill>
            </a:endParaRPr>
          </a:p>
        </p:txBody>
      </p:sp>
    </p:spTree>
    <p:extLst>
      <p:ext uri="{BB962C8B-B14F-4D97-AF65-F5344CB8AC3E}">
        <p14:creationId xmlns:p14="http://schemas.microsoft.com/office/powerpoint/2010/main" val="18659829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Conclusie</a:t>
            </a:r>
            <a:endParaRPr lang="nl-NL"/>
          </a:p>
        </p:txBody>
      </p:sp>
      <p:sp>
        <p:nvSpPr>
          <p:cNvPr id="5" name="Tijdelijke aanduiding voor tekst 4"/>
          <p:cNvSpPr>
            <a:spLocks noGrp="1"/>
          </p:cNvSpPr>
          <p:nvPr>
            <p:ph type="body" sz="quarter" idx="12"/>
          </p:nvPr>
        </p:nvSpPr>
        <p:spPr/>
        <p:txBody>
          <a:bodyPr/>
          <a:lstStyle/>
          <a:p>
            <a:r>
              <a:rPr lang="en-US" smtClean="0"/>
              <a:t>Complexe aandoening, onderdiagnose, overlap met andere aandoeningen</a:t>
            </a:r>
            <a:endParaRPr lang="nl-NL"/>
          </a:p>
        </p:txBody>
      </p:sp>
      <p:sp>
        <p:nvSpPr>
          <p:cNvPr id="7" name="Tijdelijke aanduiding voor tekst 6"/>
          <p:cNvSpPr>
            <a:spLocks noGrp="1"/>
          </p:cNvSpPr>
          <p:nvPr>
            <p:ph type="body" sz="quarter" idx="13"/>
          </p:nvPr>
        </p:nvSpPr>
        <p:spPr>
          <a:xfrm>
            <a:off x="425450" y="2091824"/>
            <a:ext cx="2597696" cy="3200400"/>
          </a:xfrm>
        </p:spPr>
        <p:txBody>
          <a:bodyPr/>
          <a:lstStyle/>
          <a:p>
            <a:pPr marL="342900" indent="-342900">
              <a:buFont typeface="Arial" panose="020B0604020202020204" pitchFamily="34" charset="0"/>
              <a:buChar char="•"/>
            </a:pPr>
            <a:r>
              <a:rPr lang="en-US" smtClean="0"/>
              <a:t>Definitie niet zeker</a:t>
            </a:r>
          </a:p>
          <a:p>
            <a:pPr marL="342900" indent="-342900">
              <a:buFont typeface="Arial" panose="020B0604020202020204" pitchFamily="34" charset="0"/>
              <a:buChar char="•"/>
            </a:pPr>
            <a:r>
              <a:rPr lang="en-US" smtClean="0"/>
              <a:t>Maar complicaties wel te voorkomen</a:t>
            </a:r>
          </a:p>
          <a:p>
            <a:pPr marL="342900" indent="-342900">
              <a:buFont typeface="Arial" panose="020B0604020202020204" pitchFamily="34" charset="0"/>
              <a:buChar char="•"/>
            </a:pPr>
            <a:r>
              <a:rPr lang="en-US" smtClean="0"/>
              <a:t>Met name belangrijk om risicopatienten te herkennen</a:t>
            </a:r>
            <a:endParaRPr lang="nl-NL"/>
          </a:p>
        </p:txBody>
      </p:sp>
      <p:sp>
        <p:nvSpPr>
          <p:cNvPr id="3" name="Tijdelijke aanduiding voor dianummer 2"/>
          <p:cNvSpPr>
            <a:spLocks noGrp="1"/>
          </p:cNvSpPr>
          <p:nvPr>
            <p:ph type="sldNum" sz="quarter" idx="4"/>
          </p:nvPr>
        </p:nvSpPr>
        <p:spPr/>
        <p:txBody>
          <a:bodyPr/>
          <a:lstStyle/>
          <a:p>
            <a:fld id="{DEA48755-53D4-44E1-85A2-5F5774932B7A}" type="slidenum">
              <a:rPr lang="nl-NL" smtClean="0"/>
              <a:pPr/>
              <a:t>51</a:t>
            </a:fld>
            <a:endParaRPr lang="nl-NL"/>
          </a:p>
        </p:txBody>
      </p:sp>
      <p:pic>
        <p:nvPicPr>
          <p:cNvPr id="4" name="Afbeelding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218" y="1688837"/>
            <a:ext cx="6115475" cy="4011446"/>
          </a:xfrm>
          <a:prstGeom prst="rect">
            <a:avLst/>
          </a:prstGeom>
        </p:spPr>
      </p:pic>
    </p:spTree>
    <p:extLst>
      <p:ext uri="{BB962C8B-B14F-4D97-AF65-F5344CB8AC3E}">
        <p14:creationId xmlns:p14="http://schemas.microsoft.com/office/powerpoint/2010/main" val="39213290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p:cNvSpPr>
            <a:spLocks noGrp="1"/>
          </p:cNvSpPr>
          <p:nvPr>
            <p:ph type="body" sz="quarter" idx="11"/>
          </p:nvPr>
        </p:nvSpPr>
        <p:spPr/>
        <p:txBody>
          <a:bodyPr/>
          <a:lstStyle/>
          <a:p>
            <a:r>
              <a:rPr lang="en-US" smtClean="0"/>
              <a:t>Behandeling ter preventie van RFS</a:t>
            </a:r>
            <a:endParaRPr lang="nl-NL"/>
          </a:p>
        </p:txBody>
      </p:sp>
      <p:graphicFrame>
        <p:nvGraphicFramePr>
          <p:cNvPr id="8" name="Tabel 7"/>
          <p:cNvGraphicFramePr>
            <a:graphicFrameLocks noGrp="1"/>
          </p:cNvGraphicFramePr>
          <p:nvPr>
            <p:extLst>
              <p:ext uri="{D42A27DB-BD31-4B8C-83A1-F6EECF244321}">
                <p14:modId xmlns:p14="http://schemas.microsoft.com/office/powerpoint/2010/main" val="920342184"/>
              </p:ext>
            </p:extLst>
          </p:nvPr>
        </p:nvGraphicFramePr>
        <p:xfrm>
          <a:off x="646882" y="1297459"/>
          <a:ext cx="8928992" cy="4951472"/>
        </p:xfrm>
        <a:graphic>
          <a:graphicData uri="http://schemas.openxmlformats.org/drawingml/2006/table">
            <a:tbl>
              <a:tblPr firstRow="1" bandRow="1">
                <a:tableStyleId>{5C22544A-7EE6-4342-B048-85BDC9FD1C3A}</a:tableStyleId>
              </a:tblPr>
              <a:tblGrid>
                <a:gridCol w="2009438">
                  <a:extLst>
                    <a:ext uri="{9D8B030D-6E8A-4147-A177-3AD203B41FA5}">
                      <a16:colId xmlns:a16="http://schemas.microsoft.com/office/drawing/2014/main" val="464560979"/>
                    </a:ext>
                  </a:extLst>
                </a:gridCol>
                <a:gridCol w="6919554">
                  <a:extLst>
                    <a:ext uri="{9D8B030D-6E8A-4147-A177-3AD203B41FA5}">
                      <a16:colId xmlns:a16="http://schemas.microsoft.com/office/drawing/2014/main" val="3320044911"/>
                    </a:ext>
                  </a:extLst>
                </a:gridCol>
              </a:tblGrid>
              <a:tr h="1202432">
                <a:tc>
                  <a:txBody>
                    <a:bodyPr/>
                    <a:lstStyle/>
                    <a:p>
                      <a:r>
                        <a:rPr lang="en-US" smtClean="0"/>
                        <a:t>Hypocalorisch</a:t>
                      </a:r>
                      <a:r>
                        <a:rPr lang="en-US" baseline="0" smtClean="0"/>
                        <a:t> voeden</a:t>
                      </a:r>
                      <a:endParaRPr lang="nl-NL"/>
                    </a:p>
                  </a:txBody>
                  <a:tcPr/>
                </a:tc>
                <a:tc>
                  <a:txBody>
                    <a:bodyPr/>
                    <a:lstStyle/>
                    <a:p>
                      <a:pPr marL="285750" indent="-285750">
                        <a:buFontTx/>
                        <a:buChar char="-"/>
                      </a:pPr>
                      <a:r>
                        <a:rPr lang="en-US" smtClean="0"/>
                        <a:t>Start met 5-15 kcal /kg/dag</a:t>
                      </a:r>
                    </a:p>
                    <a:p>
                      <a:pPr marL="285750" indent="-285750">
                        <a:buFontTx/>
                        <a:buChar char="-"/>
                      </a:pPr>
                      <a:r>
                        <a:rPr lang="en-US" smtClean="0"/>
                        <a:t>Bouw in</a:t>
                      </a:r>
                      <a:r>
                        <a:rPr lang="en-US" baseline="0" smtClean="0"/>
                        <a:t> 5-10 dagen stapsgewijs op naar berekende of bepaalde behoefte</a:t>
                      </a:r>
                      <a:endParaRPr lang="nl-NL"/>
                    </a:p>
                  </a:txBody>
                  <a:tcPr/>
                </a:tc>
                <a:extLst>
                  <a:ext uri="{0D108BD9-81ED-4DB2-BD59-A6C34878D82A}">
                    <a16:rowId xmlns:a16="http://schemas.microsoft.com/office/drawing/2014/main" val="3868721676"/>
                  </a:ext>
                </a:extLst>
              </a:tr>
              <a:tr h="586351">
                <a:tc>
                  <a:txBody>
                    <a:bodyPr/>
                    <a:lstStyle/>
                    <a:p>
                      <a:r>
                        <a:rPr lang="en-US" smtClean="0"/>
                        <a:t>Thiamine suppletie</a:t>
                      </a:r>
                      <a:endParaRPr lang="nl-NL"/>
                    </a:p>
                  </a:txBody>
                  <a:tcPr/>
                </a:tc>
                <a:tc>
                  <a:txBody>
                    <a:bodyPr/>
                    <a:lstStyle/>
                    <a:p>
                      <a:pPr marL="285750" indent="-285750">
                        <a:buFontTx/>
                        <a:buChar char="-"/>
                      </a:pPr>
                      <a:r>
                        <a:rPr lang="en-US" smtClean="0"/>
                        <a:t>Suppleer voor start</a:t>
                      </a:r>
                      <a:r>
                        <a:rPr lang="en-US" baseline="0" smtClean="0"/>
                        <a:t> 100mg thiamine</a:t>
                      </a:r>
                      <a:r>
                        <a:rPr lang="nl-NL" baseline="0" smtClean="0"/>
                        <a:t> minstens 30 minuten tevoren </a:t>
                      </a:r>
                    </a:p>
                    <a:p>
                      <a:pPr marL="285750" indent="-285750">
                        <a:buFontTx/>
                        <a:buChar char="-"/>
                      </a:pPr>
                      <a:r>
                        <a:rPr lang="en-US" baseline="0" smtClean="0"/>
                        <a:t>Continueer thiamine 5-7 dagen</a:t>
                      </a:r>
                    </a:p>
                  </a:txBody>
                  <a:tcPr/>
                </a:tc>
                <a:extLst>
                  <a:ext uri="{0D108BD9-81ED-4DB2-BD59-A6C34878D82A}">
                    <a16:rowId xmlns:a16="http://schemas.microsoft.com/office/drawing/2014/main" val="3215367061"/>
                  </a:ext>
                </a:extLst>
              </a:tr>
              <a:tr h="586351">
                <a:tc>
                  <a:txBody>
                    <a:bodyPr/>
                    <a:lstStyle/>
                    <a:p>
                      <a:r>
                        <a:rPr lang="en-US" smtClean="0"/>
                        <a:t>Suppletie van vitamin</a:t>
                      </a:r>
                      <a:endParaRPr lang="nl-NL"/>
                    </a:p>
                  </a:txBody>
                  <a:tcPr/>
                </a:tc>
                <a:tc>
                  <a:txBody>
                    <a:bodyPr/>
                    <a:lstStyle/>
                    <a:p>
                      <a:r>
                        <a:rPr lang="en-US" smtClean="0"/>
                        <a:t>-</a:t>
                      </a:r>
                      <a:r>
                        <a:rPr lang="en-US" baseline="0" smtClean="0"/>
                        <a:t> Suppleer tijdens opbouw voeding 1 multivitamine per dag</a:t>
                      </a:r>
                      <a:endParaRPr lang="nl-NL"/>
                    </a:p>
                  </a:txBody>
                  <a:tcPr/>
                </a:tc>
                <a:extLst>
                  <a:ext uri="{0D108BD9-81ED-4DB2-BD59-A6C34878D82A}">
                    <a16:rowId xmlns:a16="http://schemas.microsoft.com/office/drawing/2014/main" val="2123944420"/>
                  </a:ext>
                </a:extLst>
              </a:tr>
              <a:tr h="586351">
                <a:tc>
                  <a:txBody>
                    <a:bodyPr/>
                    <a:lstStyle/>
                    <a:p>
                      <a:r>
                        <a:rPr lang="en-US" smtClean="0"/>
                        <a:t>Monitoring en suppletie</a:t>
                      </a:r>
                      <a:r>
                        <a:rPr lang="en-US" baseline="0" smtClean="0"/>
                        <a:t> elektrolyten</a:t>
                      </a:r>
                      <a:endParaRPr lang="nl-NL"/>
                    </a:p>
                  </a:txBody>
                  <a:tcPr/>
                </a:tc>
                <a:tc>
                  <a:txBody>
                    <a:bodyPr/>
                    <a:lstStyle/>
                    <a:p>
                      <a:pPr marL="285750" indent="-285750">
                        <a:buFontTx/>
                        <a:buChar char="-"/>
                      </a:pPr>
                      <a:r>
                        <a:rPr lang="en-US" smtClean="0"/>
                        <a:t>Minstens 1 keer per dag bepalen P,</a:t>
                      </a:r>
                      <a:r>
                        <a:rPr lang="en-US" baseline="0" smtClean="0"/>
                        <a:t> K, Mg voor start en tijdens opbouw</a:t>
                      </a:r>
                    </a:p>
                    <a:p>
                      <a:pPr marL="285750" indent="-285750">
                        <a:buFontTx/>
                        <a:buChar char="-"/>
                      </a:pPr>
                      <a:r>
                        <a:rPr lang="en-US" baseline="0" smtClean="0"/>
                        <a:t>Suppleer zonodig</a:t>
                      </a:r>
                      <a:endParaRPr lang="nl-NL"/>
                    </a:p>
                  </a:txBody>
                  <a:tcPr/>
                </a:tc>
                <a:extLst>
                  <a:ext uri="{0D108BD9-81ED-4DB2-BD59-A6C34878D82A}">
                    <a16:rowId xmlns:a16="http://schemas.microsoft.com/office/drawing/2014/main" val="2985727643"/>
                  </a:ext>
                </a:extLst>
              </a:tr>
              <a:tr h="586351">
                <a:tc>
                  <a:txBody>
                    <a:bodyPr/>
                    <a:lstStyle/>
                    <a:p>
                      <a:r>
                        <a:rPr lang="en-US" smtClean="0"/>
                        <a:t>Monitoring</a:t>
                      </a:r>
                      <a:r>
                        <a:rPr lang="en-US" baseline="0" smtClean="0"/>
                        <a:t> patient</a:t>
                      </a:r>
                      <a:endParaRPr lang="nl-NL"/>
                    </a:p>
                  </a:txBody>
                  <a:tcPr/>
                </a:tc>
                <a:tc>
                  <a:txBody>
                    <a:bodyPr/>
                    <a:lstStyle/>
                    <a:p>
                      <a:pPr marL="285750" indent="-285750">
                        <a:buFontTx/>
                        <a:buChar char="-"/>
                      </a:pPr>
                      <a:r>
                        <a:rPr lang="en-US" smtClean="0"/>
                        <a:t>Weeg dagelijks</a:t>
                      </a:r>
                    </a:p>
                    <a:p>
                      <a:pPr marL="285750" indent="-285750">
                        <a:buFontTx/>
                        <a:buChar char="-"/>
                      </a:pPr>
                      <a:r>
                        <a:rPr lang="en-US" smtClean="0"/>
                        <a:t>Monitor</a:t>
                      </a:r>
                      <a:r>
                        <a:rPr lang="en-US" baseline="0" smtClean="0"/>
                        <a:t> vitale functies</a:t>
                      </a:r>
                      <a:endParaRPr lang="nl-NL"/>
                    </a:p>
                  </a:txBody>
                  <a:tcPr/>
                </a:tc>
                <a:extLst>
                  <a:ext uri="{0D108BD9-81ED-4DB2-BD59-A6C34878D82A}">
                    <a16:rowId xmlns:a16="http://schemas.microsoft.com/office/drawing/2014/main" val="2154212239"/>
                  </a:ext>
                </a:extLst>
              </a:tr>
              <a:tr h="586351">
                <a:tc>
                  <a:txBody>
                    <a:bodyPr/>
                    <a:lstStyle/>
                    <a:p>
                      <a:r>
                        <a:rPr lang="en-US" smtClean="0"/>
                        <a:t>Let op </a:t>
                      </a:r>
                      <a:endParaRPr lang="nl-NL"/>
                    </a:p>
                  </a:txBody>
                  <a:tcPr/>
                </a:tc>
                <a:tc>
                  <a:txBody>
                    <a:bodyPr/>
                    <a:lstStyle/>
                    <a:p>
                      <a:pPr marL="285750" indent="-285750">
                        <a:buFontTx/>
                        <a:buChar char="-"/>
                      </a:pPr>
                      <a:r>
                        <a:rPr lang="en-US" smtClean="0"/>
                        <a:t>Geen ijzersuppletie tijdens</a:t>
                      </a:r>
                      <a:r>
                        <a:rPr lang="en-US" baseline="0" smtClean="0"/>
                        <a:t> risico op refeeding: met name aan suikergebonden iv ijzer leidt tot verlies in urine van fosfaat, bovendien kost bouwen van erytrocyt enorm veel fosfaat</a:t>
                      </a:r>
                      <a:endParaRPr lang="nl-NL"/>
                    </a:p>
                  </a:txBody>
                  <a:tcPr/>
                </a:tc>
                <a:extLst>
                  <a:ext uri="{0D108BD9-81ED-4DB2-BD59-A6C34878D82A}">
                    <a16:rowId xmlns:a16="http://schemas.microsoft.com/office/drawing/2014/main" val="3802549573"/>
                  </a:ext>
                </a:extLst>
              </a:tr>
            </a:tbl>
          </a:graphicData>
        </a:graphic>
      </p:graphicFrame>
    </p:spTree>
    <p:extLst>
      <p:ext uri="{BB962C8B-B14F-4D97-AF65-F5344CB8AC3E}">
        <p14:creationId xmlns:p14="http://schemas.microsoft.com/office/powerpoint/2010/main" val="16218301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nl-NL" smtClean="0"/>
              <a:t>Gevolgen van ondervoeding</a:t>
            </a:r>
            <a:endParaRPr lang="nl-NL"/>
          </a:p>
        </p:txBody>
      </p:sp>
      <p:sp>
        <p:nvSpPr>
          <p:cNvPr id="3" name="Tijdelijke aanduiding voor tekst 2"/>
          <p:cNvSpPr>
            <a:spLocks noGrp="1"/>
          </p:cNvSpPr>
          <p:nvPr>
            <p:ph type="body" sz="quarter" idx="12"/>
          </p:nvPr>
        </p:nvSpPr>
        <p:spPr/>
        <p:txBody>
          <a:bodyPr/>
          <a:lstStyle/>
          <a:p>
            <a:r>
              <a:rPr lang="nl-NL" smtClean="0"/>
              <a:t>Minnesota Starvation Experiment, 1944</a:t>
            </a:r>
          </a:p>
          <a:p>
            <a:r>
              <a:rPr lang="nl-NL" smtClean="0"/>
              <a:t>Ancel Keys, physiologist</a:t>
            </a:r>
            <a:endParaRPr lang="nl-NL"/>
          </a:p>
        </p:txBody>
      </p:sp>
      <p:pic>
        <p:nvPicPr>
          <p:cNvPr id="6" name="Afbeelding 5"/>
          <p:cNvPicPr>
            <a:picLocks noChangeAspect="1"/>
          </p:cNvPicPr>
          <p:nvPr/>
        </p:nvPicPr>
        <p:blipFill>
          <a:blip r:embed="rId2"/>
          <a:stretch>
            <a:fillRect/>
          </a:stretch>
        </p:blipFill>
        <p:spPr>
          <a:xfrm>
            <a:off x="7494240" y="693661"/>
            <a:ext cx="3599210" cy="3838192"/>
          </a:xfrm>
          <a:prstGeom prst="rect">
            <a:avLst/>
          </a:prstGeom>
        </p:spPr>
      </p:pic>
      <p:sp>
        <p:nvSpPr>
          <p:cNvPr id="4" name="Tijdelijke aanduiding voor tekst 3"/>
          <p:cNvSpPr>
            <a:spLocks noGrp="1"/>
          </p:cNvSpPr>
          <p:nvPr>
            <p:ph type="body" sz="quarter" idx="13"/>
          </p:nvPr>
        </p:nvSpPr>
        <p:spPr>
          <a:xfrm>
            <a:off x="425450" y="2091824"/>
            <a:ext cx="6918176" cy="3200400"/>
          </a:xfrm>
        </p:spPr>
        <p:txBody>
          <a:bodyPr/>
          <a:lstStyle/>
          <a:p>
            <a:pPr marL="342900" indent="-342900">
              <a:buFont typeface="Arial" panose="020B0604020202020204" pitchFamily="34" charset="0"/>
              <a:buChar char="•"/>
            </a:pPr>
            <a:r>
              <a:rPr lang="nl-NL" smtClean="0">
                <a:solidFill>
                  <a:schemeClr val="bg1">
                    <a:lumMod val="50000"/>
                  </a:schemeClr>
                </a:solidFill>
                <a:latin typeface="Helvetica Neue"/>
              </a:rPr>
              <a:t>Cognitieve veranderingen</a:t>
            </a:r>
          </a:p>
          <a:p>
            <a:pPr marL="800100" lvl="1" indent="-342900">
              <a:buFont typeface="Arial" panose="020B0604020202020204" pitchFamily="34" charset="0"/>
              <a:buChar char="•"/>
            </a:pPr>
            <a:r>
              <a:rPr lang="nl-NL" smtClean="0">
                <a:solidFill>
                  <a:schemeClr val="bg1">
                    <a:lumMod val="50000"/>
                  </a:schemeClr>
                </a:solidFill>
                <a:latin typeface="Helvetica Neue"/>
              </a:rPr>
              <a:t>Bezig met voeding, preoccupatie, </a:t>
            </a:r>
            <a:r>
              <a:rPr lang="nl-NL" smtClean="0">
                <a:solidFill>
                  <a:schemeClr val="bg1">
                    <a:lumMod val="50000"/>
                  </a:schemeClr>
                </a:solidFill>
                <a:latin typeface="Helvetica Neue"/>
              </a:rPr>
              <a:t>bezitterig rondom voeding</a:t>
            </a:r>
            <a:endParaRPr lang="nl-NL" smtClean="0">
              <a:solidFill>
                <a:schemeClr val="bg1">
                  <a:lumMod val="50000"/>
                </a:schemeClr>
              </a:solidFill>
              <a:latin typeface="Helvetica Neue"/>
            </a:endParaRPr>
          </a:p>
          <a:p>
            <a:pPr marL="800100" lvl="1" indent="-342900">
              <a:buFont typeface="Arial" panose="020B0604020202020204" pitchFamily="34" charset="0"/>
              <a:buChar char="•"/>
            </a:pPr>
            <a:r>
              <a:rPr lang="nl-NL" smtClean="0">
                <a:solidFill>
                  <a:schemeClr val="bg1">
                    <a:lumMod val="50000"/>
                  </a:schemeClr>
                </a:solidFill>
                <a:latin typeface="Helvetica Neue"/>
              </a:rPr>
              <a:t>Sociaal isolerend, introvert</a:t>
            </a:r>
          </a:p>
          <a:p>
            <a:pPr marL="342900" indent="-342900">
              <a:buFont typeface="Arial" panose="020B0604020202020204" pitchFamily="34" charset="0"/>
              <a:buChar char="•"/>
            </a:pPr>
            <a:r>
              <a:rPr lang="nl-NL" smtClean="0">
                <a:solidFill>
                  <a:schemeClr val="bg1">
                    <a:lumMod val="50000"/>
                  </a:schemeClr>
                </a:solidFill>
                <a:latin typeface="Helvetica Neue"/>
              </a:rPr>
              <a:t>Fysiologische veranderingen</a:t>
            </a:r>
          </a:p>
          <a:p>
            <a:pPr marL="800100" lvl="1" indent="-342900">
              <a:buFont typeface="Arial" panose="020B0604020202020204" pitchFamily="34" charset="0"/>
              <a:buChar char="•"/>
            </a:pPr>
            <a:r>
              <a:rPr lang="en-US" smtClean="0"/>
              <a:t>Gewichtsverlies 25%</a:t>
            </a:r>
          </a:p>
          <a:p>
            <a:pPr marL="800100" lvl="1" indent="-342900">
              <a:buFont typeface="Arial" panose="020B0604020202020204" pitchFamily="34" charset="0"/>
              <a:buChar char="•"/>
            </a:pPr>
            <a:r>
              <a:rPr lang="en-US" smtClean="0"/>
              <a:t>Spiermassa verlies 40</a:t>
            </a:r>
            <a:r>
              <a:rPr lang="en-US" smtClean="0"/>
              <a:t>% !</a:t>
            </a:r>
            <a:endParaRPr lang="en-US" smtClean="0"/>
          </a:p>
          <a:p>
            <a:pPr marL="800100" lvl="1" indent="-342900">
              <a:buFont typeface="Arial" panose="020B0604020202020204" pitchFamily="34" charset="0"/>
              <a:buChar char="•"/>
            </a:pPr>
            <a:r>
              <a:rPr lang="en-US" smtClean="0"/>
              <a:t>Dyspepsie, duizeligheid, hoofdpijn, slecht slapen, oedeem, haarverlies, koude intolerantie, lagere BMR</a:t>
            </a:r>
          </a:p>
          <a:p>
            <a:pPr marL="342900" indent="-342900">
              <a:buFont typeface="Arial" panose="020B0604020202020204" pitchFamily="34" charset="0"/>
              <a:buChar char="•"/>
            </a:pPr>
            <a:r>
              <a:rPr lang="nl-NL" smtClean="0">
                <a:solidFill>
                  <a:schemeClr val="bg1">
                    <a:lumMod val="50000"/>
                  </a:schemeClr>
                </a:solidFill>
                <a:latin typeface="Helvetica Neue"/>
              </a:rPr>
              <a:t>Emotionele </a:t>
            </a:r>
            <a:r>
              <a:rPr lang="nl-NL" smtClean="0">
                <a:solidFill>
                  <a:schemeClr val="bg1">
                    <a:lumMod val="50000"/>
                  </a:schemeClr>
                </a:solidFill>
                <a:latin typeface="Helvetica Neue"/>
              </a:rPr>
              <a:t>veranderingen</a:t>
            </a:r>
          </a:p>
          <a:p>
            <a:pPr marL="800100" lvl="1" indent="-342900">
              <a:buFont typeface="Arial" panose="020B0604020202020204" pitchFamily="34" charset="0"/>
              <a:buChar char="•"/>
            </a:pPr>
            <a:r>
              <a:rPr lang="en-US" smtClean="0"/>
              <a:t>Angsten</a:t>
            </a:r>
          </a:p>
          <a:p>
            <a:pPr marL="800100" lvl="1" indent="-342900">
              <a:buFont typeface="Arial" panose="020B0604020202020204" pitchFamily="34" charset="0"/>
              <a:buChar char="•"/>
            </a:pPr>
            <a:r>
              <a:rPr lang="en-US" smtClean="0"/>
              <a:t>Depressieve klachten</a:t>
            </a:r>
            <a:r>
              <a:rPr lang="en-US"/>
              <a:t> </a:t>
            </a:r>
            <a:endParaRPr lang="nl-NL">
              <a:solidFill>
                <a:schemeClr val="bg1">
                  <a:lumMod val="50000"/>
                </a:schemeClr>
              </a:solidFill>
              <a:latin typeface="Helvetica Neue"/>
            </a:endParaRPr>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6</a:t>
            </a:fld>
            <a:endParaRPr lang="nl-NL"/>
          </a:p>
        </p:txBody>
      </p:sp>
    </p:spTree>
    <p:extLst>
      <p:ext uri="{BB962C8B-B14F-4D97-AF65-F5344CB8AC3E}">
        <p14:creationId xmlns:p14="http://schemas.microsoft.com/office/powerpoint/2010/main" val="34768610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1"/>
          </p:nvPr>
        </p:nvSpPr>
        <p:spPr/>
        <p:txBody>
          <a:bodyPr/>
          <a:lstStyle/>
          <a:p>
            <a:r>
              <a:rPr lang="en-US" smtClean="0"/>
              <a:t>Ondervoeding is gerelateerd aan uitkomsten</a:t>
            </a:r>
            <a:endParaRPr lang="nl-NL"/>
          </a:p>
        </p:txBody>
      </p:sp>
      <p:sp>
        <p:nvSpPr>
          <p:cNvPr id="5" name="Tijdelijke aanduiding voor dianummer 4"/>
          <p:cNvSpPr>
            <a:spLocks noGrp="1"/>
          </p:cNvSpPr>
          <p:nvPr>
            <p:ph type="sldNum" sz="quarter" idx="4"/>
          </p:nvPr>
        </p:nvSpPr>
        <p:spPr/>
        <p:txBody>
          <a:bodyPr/>
          <a:lstStyle/>
          <a:p>
            <a:fld id="{DEA48755-53D4-44E1-85A2-5F5774932B7A}" type="slidenum">
              <a:rPr lang="nl-NL" smtClean="0"/>
              <a:pPr/>
              <a:t>7</a:t>
            </a:fld>
            <a:endParaRPr lang="nl-NL" dirty="0"/>
          </a:p>
        </p:txBody>
      </p:sp>
      <p:pic>
        <p:nvPicPr>
          <p:cNvPr id="7" name="Afbeelding 6"/>
          <p:cNvPicPr>
            <a:picLocks noChangeAspect="1"/>
          </p:cNvPicPr>
          <p:nvPr/>
        </p:nvPicPr>
        <p:blipFill>
          <a:blip r:embed="rId2"/>
          <a:stretch>
            <a:fillRect/>
          </a:stretch>
        </p:blipFill>
        <p:spPr>
          <a:xfrm>
            <a:off x="1510978" y="1729507"/>
            <a:ext cx="7120587" cy="3960440"/>
          </a:xfrm>
          <a:prstGeom prst="rect">
            <a:avLst/>
          </a:prstGeom>
        </p:spPr>
      </p:pic>
      <p:pic>
        <p:nvPicPr>
          <p:cNvPr id="8" name="Afbeelding 7"/>
          <p:cNvPicPr>
            <a:picLocks noChangeAspect="1"/>
          </p:cNvPicPr>
          <p:nvPr/>
        </p:nvPicPr>
        <p:blipFill>
          <a:blip r:embed="rId3"/>
          <a:stretch>
            <a:fillRect/>
          </a:stretch>
        </p:blipFill>
        <p:spPr>
          <a:xfrm>
            <a:off x="8495754" y="4249787"/>
            <a:ext cx="2779822" cy="1588470"/>
          </a:xfrm>
          <a:prstGeom prst="rect">
            <a:avLst/>
          </a:prstGeom>
        </p:spPr>
      </p:pic>
    </p:spTree>
    <p:extLst>
      <p:ext uri="{BB962C8B-B14F-4D97-AF65-F5344CB8AC3E}">
        <p14:creationId xmlns:p14="http://schemas.microsoft.com/office/powerpoint/2010/main" val="2259757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650" name="Object 2"/>
          <p:cNvGraphicFramePr>
            <a:graphicFrameLocks noChangeAspect="1"/>
          </p:cNvGraphicFramePr>
          <p:nvPr>
            <p:extLst/>
          </p:nvPr>
        </p:nvGraphicFramePr>
        <p:xfrm>
          <a:off x="2763903" y="1584819"/>
          <a:ext cx="6084144" cy="4130134"/>
        </p:xfrm>
        <a:graphic>
          <a:graphicData uri="http://schemas.openxmlformats.org/presentationml/2006/ole">
            <mc:AlternateContent xmlns:mc="http://schemas.openxmlformats.org/markup-compatibility/2006">
              <mc:Choice xmlns:v="urn:schemas-microsoft-com:vml" Requires="v">
                <p:oleObj spid="_x0000_s5123" name="Document" r:id="rId4" imgW="10920635" imgH="10920635" progId="Word.Document.12">
                  <p:link updateAutomatic="1"/>
                </p:oleObj>
              </mc:Choice>
              <mc:Fallback>
                <p:oleObj name="Document" r:id="rId4" imgW="10920635" imgH="10920635" progId="Word.Document.12">
                  <p:link updateAutomatic="1"/>
                  <p:pic>
                    <p:nvPicPr>
                      <p:cNvPr id="276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3903" y="1584819"/>
                        <a:ext cx="6084144" cy="41301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7651" name="Picture 6" descr="U:\Htgdb97\NutritionDay\Logo\logo_nd_reg_k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1306" y="4880522"/>
            <a:ext cx="1152596" cy="83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9" name="Rectangle 5"/>
          <p:cNvSpPr>
            <a:spLocks noChangeArrowheads="1"/>
          </p:cNvSpPr>
          <p:nvPr/>
        </p:nvSpPr>
        <p:spPr bwMode="auto">
          <a:xfrm>
            <a:off x="3659865" y="2665377"/>
            <a:ext cx="2351715" cy="160583"/>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864474" fontAlgn="base">
              <a:spcBef>
                <a:spcPct val="0"/>
              </a:spcBef>
              <a:spcAft>
                <a:spcPct val="0"/>
              </a:spcAft>
              <a:defRPr/>
            </a:pPr>
            <a:endParaRPr lang="fr-FR" sz="1702">
              <a:solidFill>
                <a:prstClr val="black"/>
              </a:solidFill>
              <a:latin typeface="Arial" charset="0"/>
              <a:ea typeface="ＭＳ Ｐゴシック" charset="0"/>
              <a:cs typeface="Arial" charset="0"/>
            </a:endParaRPr>
          </a:p>
        </p:txBody>
      </p:sp>
      <p:sp>
        <p:nvSpPr>
          <p:cNvPr id="77830" name="Line 6"/>
          <p:cNvSpPr>
            <a:spLocks noChangeShapeType="1"/>
          </p:cNvSpPr>
          <p:nvPr/>
        </p:nvSpPr>
        <p:spPr bwMode="auto">
          <a:xfrm flipV="1">
            <a:off x="6011581" y="2242158"/>
            <a:ext cx="1503777" cy="427721"/>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864474" fontAlgn="base">
              <a:spcBef>
                <a:spcPct val="0"/>
              </a:spcBef>
              <a:spcAft>
                <a:spcPct val="0"/>
              </a:spcAft>
              <a:defRPr/>
            </a:pPr>
            <a:endParaRPr lang="fr-FR" sz="1702">
              <a:solidFill>
                <a:prstClr val="black"/>
              </a:solidFill>
              <a:latin typeface="Arial" charset="0"/>
              <a:ea typeface="ＭＳ Ｐゴシック" charset="0"/>
              <a:cs typeface="Arial" charset="0"/>
            </a:endParaRPr>
          </a:p>
        </p:txBody>
      </p:sp>
      <p:sp>
        <p:nvSpPr>
          <p:cNvPr id="77831" name="Rectangle 7"/>
          <p:cNvSpPr>
            <a:spLocks noChangeArrowheads="1"/>
          </p:cNvSpPr>
          <p:nvPr/>
        </p:nvSpPr>
        <p:spPr bwMode="auto">
          <a:xfrm>
            <a:off x="3659866" y="2377228"/>
            <a:ext cx="1758909" cy="288149"/>
          </a:xfrm>
          <a:prstGeom prst="rect">
            <a:avLst/>
          </a:prstGeom>
          <a:noFill/>
          <a:ln w="28575">
            <a:solidFill>
              <a:srgbClr val="233F8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864474" fontAlgn="base">
              <a:spcBef>
                <a:spcPct val="0"/>
              </a:spcBef>
              <a:spcAft>
                <a:spcPct val="0"/>
              </a:spcAft>
              <a:defRPr/>
            </a:pPr>
            <a:endParaRPr lang="fr-FR" sz="1702">
              <a:solidFill>
                <a:srgbClr val="333399"/>
              </a:solidFill>
              <a:latin typeface="Arial" charset="0"/>
              <a:ea typeface="ＭＳ Ｐゴシック" charset="0"/>
              <a:cs typeface="Arial" charset="0"/>
            </a:endParaRPr>
          </a:p>
        </p:txBody>
      </p:sp>
      <p:sp>
        <p:nvSpPr>
          <p:cNvPr id="77832" name="Line 8"/>
          <p:cNvSpPr>
            <a:spLocks noChangeShapeType="1"/>
          </p:cNvSpPr>
          <p:nvPr/>
        </p:nvSpPr>
        <p:spPr bwMode="auto">
          <a:xfrm>
            <a:off x="5396262" y="2564825"/>
            <a:ext cx="2119095" cy="1497774"/>
          </a:xfrm>
          <a:prstGeom prst="line">
            <a:avLst/>
          </a:prstGeom>
          <a:noFill/>
          <a:ln w="28575">
            <a:solidFill>
              <a:srgbClr val="233F8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864474" fontAlgn="base">
              <a:spcBef>
                <a:spcPct val="0"/>
              </a:spcBef>
              <a:spcAft>
                <a:spcPct val="0"/>
              </a:spcAft>
              <a:defRPr/>
            </a:pPr>
            <a:endParaRPr lang="fr-FR" sz="1702">
              <a:solidFill>
                <a:srgbClr val="333399"/>
              </a:solidFill>
              <a:latin typeface="Arial" charset="0"/>
              <a:ea typeface="ＭＳ Ｐゴシック" charset="0"/>
              <a:cs typeface="Arial" charset="0"/>
            </a:endParaRPr>
          </a:p>
        </p:txBody>
      </p:sp>
      <p:sp>
        <p:nvSpPr>
          <p:cNvPr id="77833" name="Line 9"/>
          <p:cNvSpPr>
            <a:spLocks noChangeShapeType="1"/>
          </p:cNvSpPr>
          <p:nvPr/>
        </p:nvSpPr>
        <p:spPr bwMode="auto">
          <a:xfrm>
            <a:off x="5435283" y="2371225"/>
            <a:ext cx="2911504" cy="1895479"/>
          </a:xfrm>
          <a:prstGeom prst="line">
            <a:avLst/>
          </a:prstGeom>
          <a:noFill/>
          <a:ln w="28575">
            <a:solidFill>
              <a:srgbClr val="233F84"/>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864474" fontAlgn="base">
              <a:spcBef>
                <a:spcPct val="0"/>
              </a:spcBef>
              <a:spcAft>
                <a:spcPct val="0"/>
              </a:spcAft>
              <a:defRPr/>
            </a:pPr>
            <a:endParaRPr lang="fr-FR" sz="1702">
              <a:solidFill>
                <a:srgbClr val="333399"/>
              </a:solidFill>
              <a:latin typeface="Arial" charset="0"/>
              <a:ea typeface="ＭＳ Ｐゴシック" charset="0"/>
              <a:cs typeface="Arial" charset="0"/>
            </a:endParaRPr>
          </a:p>
        </p:txBody>
      </p:sp>
      <p:sp>
        <p:nvSpPr>
          <p:cNvPr id="77834" name="Text Box 10"/>
          <p:cNvSpPr txBox="1">
            <a:spLocks noChangeArrowheads="1"/>
          </p:cNvSpPr>
          <p:nvPr/>
        </p:nvSpPr>
        <p:spPr bwMode="auto">
          <a:xfrm>
            <a:off x="4594849" y="5844020"/>
            <a:ext cx="3138122" cy="266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864474" eaLnBrk="0" fontAlgn="base" hangingPunct="0">
              <a:spcBef>
                <a:spcPct val="0"/>
              </a:spcBef>
              <a:spcAft>
                <a:spcPct val="0"/>
              </a:spcAft>
              <a:defRPr/>
            </a:pPr>
            <a:r>
              <a:rPr lang="fr-FR" sz="1134" b="1" dirty="0" err="1">
                <a:solidFill>
                  <a:prstClr val="black"/>
                </a:solidFill>
                <a:latin typeface="Arial" charset="0"/>
                <a:ea typeface="ＭＳ Ｐゴシック" charset="0"/>
                <a:cs typeface="Arial" charset="0"/>
              </a:rPr>
              <a:t>Hiesmayr</a:t>
            </a:r>
            <a:r>
              <a:rPr lang="fr-FR" sz="1134" b="1" dirty="0">
                <a:solidFill>
                  <a:prstClr val="black"/>
                </a:solidFill>
                <a:latin typeface="Arial" charset="0"/>
                <a:ea typeface="ＭＳ Ｐゴシック" charset="0"/>
                <a:cs typeface="Arial" charset="0"/>
              </a:rPr>
              <a:t> M. Clin </a:t>
            </a:r>
            <a:r>
              <a:rPr lang="fr-FR" sz="1134" b="1" dirty="0" err="1">
                <a:solidFill>
                  <a:prstClr val="black"/>
                </a:solidFill>
                <a:latin typeface="Arial" charset="0"/>
                <a:ea typeface="ＭＳ Ｐゴシック" charset="0"/>
                <a:cs typeface="Arial" charset="0"/>
              </a:rPr>
              <a:t>Nutr</a:t>
            </a:r>
            <a:r>
              <a:rPr lang="fr-FR" sz="1134" b="1" dirty="0">
                <a:solidFill>
                  <a:prstClr val="black"/>
                </a:solidFill>
                <a:latin typeface="Arial" charset="0"/>
                <a:ea typeface="ＭＳ Ｐゴシック" charset="0"/>
                <a:cs typeface="Arial" charset="0"/>
              </a:rPr>
              <a:t> </a:t>
            </a:r>
            <a:r>
              <a:rPr lang="en-GB" sz="1134" b="1" dirty="0">
                <a:solidFill>
                  <a:prstClr val="black"/>
                </a:solidFill>
                <a:latin typeface="Arial" charset="0"/>
                <a:ea typeface="ＭＳ Ｐゴシック" charset="0"/>
                <a:cs typeface="Arial" charset="0"/>
              </a:rPr>
              <a:t>2009;28:484-91.</a:t>
            </a:r>
            <a:endParaRPr lang="en-US" sz="1134" b="1" dirty="0">
              <a:solidFill>
                <a:prstClr val="black"/>
              </a:solidFill>
              <a:latin typeface="Arial" charset="0"/>
              <a:ea typeface="ＭＳ Ｐゴシック" charset="0"/>
              <a:cs typeface="Arial" charset="0"/>
            </a:endParaRPr>
          </a:p>
        </p:txBody>
      </p:sp>
      <p:sp>
        <p:nvSpPr>
          <p:cNvPr id="12" name="Rectangle 2"/>
          <p:cNvSpPr txBox="1">
            <a:spLocks noChangeArrowheads="1"/>
          </p:cNvSpPr>
          <p:nvPr/>
        </p:nvSpPr>
        <p:spPr bwMode="auto">
          <a:xfrm>
            <a:off x="2877962" y="246127"/>
            <a:ext cx="5351765" cy="978506"/>
          </a:xfrm>
          <a:prstGeom prst="rect">
            <a:avLst/>
          </a:prstGeom>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2647" b="1" dirty="0">
                <a:solidFill>
                  <a:srgbClr val="233F84"/>
                </a:solidFill>
                <a:latin typeface="Arial" pitchFamily="34" charset="0"/>
                <a:cs typeface="Arial" pitchFamily="34" charset="0"/>
              </a:rPr>
              <a:t>Poor eating in hospital </a:t>
            </a:r>
            <a:r>
              <a:rPr lang="sv-SE" altLang="sv-SE" sz="2647" b="1" dirty="0">
                <a:solidFill>
                  <a:srgbClr val="333399"/>
                </a:solidFill>
                <a:latin typeface="Verdana"/>
                <a:ea typeface="Arial Unicode MS" pitchFamily="34" charset="-128"/>
                <a:cs typeface="Arial Unicode MS" pitchFamily="34" charset="-128"/>
                <a:sym typeface="Symbol" pitchFamily="18" charset="2"/>
              </a:rPr>
              <a:t></a:t>
            </a:r>
            <a:r>
              <a:rPr lang="sv-SE" altLang="sv-SE" sz="2647" b="1" dirty="0">
                <a:solidFill>
                  <a:srgbClr val="333399"/>
                </a:solidFill>
                <a:latin typeface="Verdana"/>
                <a:ea typeface="Arial Unicode MS" pitchFamily="34" charset="-128"/>
                <a:cs typeface="Arial Unicode MS" pitchFamily="34" charset="-128"/>
              </a:rPr>
              <a:t> </a:t>
            </a:r>
            <a:r>
              <a:rPr lang="en-US" altLang="en-US" sz="2647" b="1" dirty="0">
                <a:solidFill>
                  <a:srgbClr val="233F84"/>
                </a:solidFill>
                <a:latin typeface="Arial" pitchFamily="34" charset="0"/>
                <a:cs typeface="Arial" pitchFamily="34" charset="0"/>
              </a:rPr>
              <a:t>higher 40-day mortality risk</a:t>
            </a:r>
            <a:endParaRPr lang="en-US" altLang="en-US" sz="2269" dirty="0">
              <a:solidFill>
                <a:srgbClr val="233F84"/>
              </a:solidFill>
              <a:latin typeface="Arial" pitchFamily="34" charset="0"/>
              <a:cs typeface="Arial" pitchFamily="34" charset="0"/>
            </a:endParaRPr>
          </a:p>
        </p:txBody>
      </p:sp>
      <p:sp>
        <p:nvSpPr>
          <p:cNvPr id="27659" name="Rectangle 2"/>
          <p:cNvSpPr>
            <a:spLocks noChangeArrowheads="1"/>
          </p:cNvSpPr>
          <p:nvPr/>
        </p:nvSpPr>
        <p:spPr bwMode="auto">
          <a:xfrm>
            <a:off x="3433249" y="1224633"/>
            <a:ext cx="5351765" cy="383310"/>
          </a:xfrm>
          <a:prstGeom prst="rect">
            <a:avLst/>
          </a:prstGeom>
          <a:solidFill>
            <a:schemeClr val="bg1"/>
          </a:solidFill>
          <a:ln>
            <a:noFill/>
          </a:ln>
          <a:effectLst>
            <a:outerShdw blurRad="50800" dist="63500" dir="5400000" algn="t"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r>
              <a:rPr lang="en-US" altLang="en-US" sz="1702" b="1" dirty="0">
                <a:solidFill>
                  <a:srgbClr val="233F84"/>
                </a:solidFill>
                <a:latin typeface="Arial" charset="0"/>
              </a:rPr>
              <a:t>3200 patients age 78–103 y (4th age quartile)</a:t>
            </a:r>
            <a:r>
              <a:rPr lang="en-US" altLang="en-US" sz="1891" dirty="0">
                <a:solidFill>
                  <a:srgbClr val="233F84"/>
                </a:solidFill>
                <a:latin typeface="Arial" charset="0"/>
              </a:rPr>
              <a:t> </a:t>
            </a:r>
          </a:p>
        </p:txBody>
      </p:sp>
      <p:sp>
        <p:nvSpPr>
          <p:cNvPr id="2" name="textruta 1"/>
          <p:cNvSpPr txBox="1"/>
          <p:nvPr/>
        </p:nvSpPr>
        <p:spPr>
          <a:xfrm>
            <a:off x="8712977" y="2017043"/>
            <a:ext cx="736099" cy="3031599"/>
          </a:xfrm>
          <a:prstGeom prst="rect">
            <a:avLst/>
          </a:prstGeom>
          <a:noFill/>
        </p:spPr>
        <p:txBody>
          <a:bodyPr wrap="none" rtlCol="0">
            <a:spAutoFit/>
          </a:bodyPr>
          <a:lstStyle/>
          <a:p>
            <a:pPr defTabSz="864474" fontAlgn="base">
              <a:spcBef>
                <a:spcPct val="0"/>
              </a:spcBef>
              <a:spcAft>
                <a:spcPct val="0"/>
              </a:spcAft>
            </a:pPr>
            <a:r>
              <a:rPr lang="sv-SE" sz="1702" b="1" dirty="0">
                <a:solidFill>
                  <a:srgbClr val="FF0000"/>
                </a:solidFill>
                <a:latin typeface="Calibri" pitchFamily="34" charset="0"/>
                <a:cs typeface="Arial" charset="0"/>
              </a:rPr>
              <a:t>16% </a:t>
            </a:r>
            <a:r>
              <a:rPr lang="sv-SE" sz="1702" b="1" dirty="0">
                <a:solidFill>
                  <a:srgbClr val="FF0000"/>
                </a:solidFill>
                <a:latin typeface="Arial" panose="020B0604020202020204" pitchFamily="34" charset="0"/>
                <a:cs typeface="Arial" panose="020B0604020202020204" pitchFamily="34" charset="0"/>
              </a:rPr>
              <a:t>†</a:t>
            </a:r>
          </a:p>
          <a:p>
            <a:pPr defTabSz="864474" fontAlgn="base">
              <a:spcBef>
                <a:spcPct val="0"/>
              </a:spcBef>
              <a:spcAft>
                <a:spcPct val="0"/>
              </a:spcAft>
            </a:pPr>
            <a:endParaRPr lang="sv-SE" sz="1702"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endParaRPr lang="sv-SE" sz="1702"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endParaRPr lang="sv-SE" sz="1702"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endParaRPr lang="sv-SE" sz="1324"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endParaRPr lang="sv-SE" sz="1702"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endParaRPr lang="sv-SE" sz="1134"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r>
              <a:rPr lang="sv-SE" sz="1702" b="1" dirty="0">
                <a:solidFill>
                  <a:srgbClr val="FF0000"/>
                </a:solidFill>
                <a:latin typeface="Calibri" pitchFamily="34" charset="0"/>
                <a:cs typeface="Arial" charset="0"/>
              </a:rPr>
              <a:t>6% </a:t>
            </a:r>
            <a:r>
              <a:rPr lang="sv-SE" sz="1702" b="1" dirty="0">
                <a:solidFill>
                  <a:srgbClr val="FF0000"/>
                </a:solidFill>
                <a:latin typeface="Arial" panose="020B0604020202020204" pitchFamily="34" charset="0"/>
                <a:cs typeface="Arial" panose="020B0604020202020204" pitchFamily="34" charset="0"/>
              </a:rPr>
              <a:t>†</a:t>
            </a:r>
          </a:p>
          <a:p>
            <a:pPr defTabSz="864474" fontAlgn="base">
              <a:spcBef>
                <a:spcPct val="0"/>
              </a:spcBef>
              <a:spcAft>
                <a:spcPct val="0"/>
              </a:spcAft>
            </a:pPr>
            <a:endParaRPr lang="sv-SE" sz="756" b="1" dirty="0">
              <a:solidFill>
                <a:srgbClr val="FF0000"/>
              </a:solidFill>
              <a:latin typeface="Calibri" pitchFamily="34" charset="0"/>
              <a:cs typeface="Arial" charset="0"/>
            </a:endParaRPr>
          </a:p>
          <a:p>
            <a:pPr defTabSz="864474" fontAlgn="base">
              <a:spcBef>
                <a:spcPct val="0"/>
              </a:spcBef>
              <a:spcAft>
                <a:spcPct val="0"/>
              </a:spcAft>
            </a:pPr>
            <a:r>
              <a:rPr lang="sv-SE" sz="1702" b="1" dirty="0">
                <a:solidFill>
                  <a:srgbClr val="FF0000"/>
                </a:solidFill>
                <a:latin typeface="Calibri" pitchFamily="34" charset="0"/>
                <a:cs typeface="Arial" charset="0"/>
              </a:rPr>
              <a:t>4% </a:t>
            </a:r>
            <a:r>
              <a:rPr lang="sv-SE" sz="1702" b="1" dirty="0">
                <a:solidFill>
                  <a:srgbClr val="FF0000"/>
                </a:solidFill>
                <a:latin typeface="Arial" panose="020B0604020202020204" pitchFamily="34" charset="0"/>
                <a:cs typeface="Arial" panose="020B0604020202020204" pitchFamily="34" charset="0"/>
              </a:rPr>
              <a:t>†</a:t>
            </a:r>
          </a:p>
          <a:p>
            <a:pPr defTabSz="864474" fontAlgn="base">
              <a:spcBef>
                <a:spcPct val="0"/>
              </a:spcBef>
              <a:spcAft>
                <a:spcPct val="0"/>
              </a:spcAft>
            </a:pPr>
            <a:endParaRPr lang="sv-SE" sz="2269" b="1" dirty="0">
              <a:solidFill>
                <a:srgbClr val="FF0000"/>
              </a:solidFill>
              <a:latin typeface="Arial" panose="020B0604020202020204" pitchFamily="34" charset="0"/>
              <a:cs typeface="Arial" panose="020B0604020202020204" pitchFamily="34" charset="0"/>
            </a:endParaRPr>
          </a:p>
          <a:p>
            <a:pPr defTabSz="864474" fontAlgn="base">
              <a:spcBef>
                <a:spcPct val="0"/>
              </a:spcBef>
              <a:spcAft>
                <a:spcPct val="0"/>
              </a:spcAft>
            </a:pPr>
            <a:r>
              <a:rPr lang="sv-SE" sz="1702" b="1" dirty="0">
                <a:solidFill>
                  <a:srgbClr val="FF0000"/>
                </a:solidFill>
                <a:latin typeface="Calibri" pitchFamily="34" charset="0"/>
                <a:cs typeface="Arial" charset="0"/>
              </a:rPr>
              <a:t>2% </a:t>
            </a:r>
            <a:r>
              <a:rPr lang="sv-SE" sz="1702" b="1" dirty="0">
                <a:solidFill>
                  <a:srgbClr val="FF0000"/>
                </a:solidFill>
                <a:latin typeface="Arial" panose="020B0604020202020204" pitchFamily="34" charset="0"/>
                <a:cs typeface="Arial" panose="020B0604020202020204" pitchFamily="34" charset="0"/>
              </a:rPr>
              <a:t>†</a:t>
            </a:r>
            <a:endParaRPr lang="en-US" sz="1702" b="1" dirty="0">
              <a:solidFill>
                <a:srgbClr val="FF0000"/>
              </a:solidFill>
              <a:latin typeface="Calibri" pitchFamily="34" charset="0"/>
              <a:cs typeface="Arial" charset="0"/>
            </a:endParaRPr>
          </a:p>
        </p:txBody>
      </p:sp>
    </p:spTree>
    <p:extLst>
      <p:ext uri="{BB962C8B-B14F-4D97-AF65-F5344CB8AC3E}">
        <p14:creationId xmlns:p14="http://schemas.microsoft.com/office/powerpoint/2010/main" val="2684436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829"/>
                                        </p:tgtEl>
                                        <p:attrNameLst>
                                          <p:attrName>style.visibility</p:attrName>
                                        </p:attrNameLst>
                                      </p:cBhvr>
                                      <p:to>
                                        <p:strVal val="visible"/>
                                      </p:to>
                                    </p:set>
                                    <p:anim calcmode="lin" valueType="num">
                                      <p:cBhvr additive="base">
                                        <p:cTn id="7" dur="500" fill="hold"/>
                                        <p:tgtEl>
                                          <p:spTgt spid="77829"/>
                                        </p:tgtEl>
                                        <p:attrNameLst>
                                          <p:attrName>ppt_x</p:attrName>
                                        </p:attrNameLst>
                                      </p:cBhvr>
                                      <p:tavLst>
                                        <p:tav tm="0">
                                          <p:val>
                                            <p:strVal val="0-#ppt_w/2"/>
                                          </p:val>
                                        </p:tav>
                                        <p:tav tm="100000">
                                          <p:val>
                                            <p:strVal val="#ppt_x"/>
                                          </p:val>
                                        </p:tav>
                                      </p:tavLst>
                                    </p:anim>
                                    <p:anim calcmode="lin" valueType="num">
                                      <p:cBhvr additive="base">
                                        <p:cTn id="8" dur="500" fill="hold"/>
                                        <p:tgtEl>
                                          <p:spTgt spid="7782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7830"/>
                                        </p:tgtEl>
                                        <p:attrNameLst>
                                          <p:attrName>style.visibility</p:attrName>
                                        </p:attrNameLst>
                                      </p:cBhvr>
                                      <p:to>
                                        <p:strVal val="visible"/>
                                      </p:to>
                                    </p:set>
                                    <p:anim calcmode="lin" valueType="num">
                                      <p:cBhvr additive="base">
                                        <p:cTn id="11" dur="500" fill="hold"/>
                                        <p:tgtEl>
                                          <p:spTgt spid="77830"/>
                                        </p:tgtEl>
                                        <p:attrNameLst>
                                          <p:attrName>ppt_x</p:attrName>
                                        </p:attrNameLst>
                                      </p:cBhvr>
                                      <p:tavLst>
                                        <p:tav tm="0">
                                          <p:val>
                                            <p:strVal val="0-#ppt_w/2"/>
                                          </p:val>
                                        </p:tav>
                                        <p:tav tm="100000">
                                          <p:val>
                                            <p:strVal val="#ppt_x"/>
                                          </p:val>
                                        </p:tav>
                                      </p:tavLst>
                                    </p:anim>
                                    <p:anim calcmode="lin" valueType="num">
                                      <p:cBhvr additive="base">
                                        <p:cTn id="12" dur="500" fill="hold"/>
                                        <p:tgtEl>
                                          <p:spTgt spid="77830"/>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7831"/>
                                        </p:tgtEl>
                                        <p:attrNameLst>
                                          <p:attrName>style.visibility</p:attrName>
                                        </p:attrNameLst>
                                      </p:cBhvr>
                                      <p:to>
                                        <p:strVal val="visible"/>
                                      </p:to>
                                    </p:set>
                                    <p:animEffect transition="in" filter="box(in)">
                                      <p:cBhvr>
                                        <p:cTn id="17" dur="500"/>
                                        <p:tgtEl>
                                          <p:spTgt spid="77831"/>
                                        </p:tgtEl>
                                      </p:cBhvr>
                                    </p:animEffect>
                                  </p:childTnLst>
                                </p:cTn>
                              </p:par>
                              <p:par>
                                <p:cTn id="18" presetID="4" presetClass="entr" presetSubtype="16" fill="hold" nodeType="withEffect">
                                  <p:stCondLst>
                                    <p:cond delay="0"/>
                                  </p:stCondLst>
                                  <p:childTnLst>
                                    <p:set>
                                      <p:cBhvr>
                                        <p:cTn id="19" dur="1" fill="hold">
                                          <p:stCondLst>
                                            <p:cond delay="0"/>
                                          </p:stCondLst>
                                        </p:cTn>
                                        <p:tgtEl>
                                          <p:spTgt spid="77833"/>
                                        </p:tgtEl>
                                        <p:attrNameLst>
                                          <p:attrName>style.visibility</p:attrName>
                                        </p:attrNameLst>
                                      </p:cBhvr>
                                      <p:to>
                                        <p:strVal val="visible"/>
                                      </p:to>
                                    </p:set>
                                    <p:animEffect transition="in" filter="box(in)">
                                      <p:cBhvr>
                                        <p:cTn id="20" dur="500"/>
                                        <p:tgtEl>
                                          <p:spTgt spid="77833"/>
                                        </p:tgtEl>
                                      </p:cBhvr>
                                    </p:animEffect>
                                  </p:childTnLst>
                                </p:cTn>
                              </p:par>
                              <p:par>
                                <p:cTn id="21" presetID="4" presetClass="entr" presetSubtype="16" fill="hold" nodeType="withEffect">
                                  <p:stCondLst>
                                    <p:cond delay="0"/>
                                  </p:stCondLst>
                                  <p:childTnLst>
                                    <p:set>
                                      <p:cBhvr>
                                        <p:cTn id="22" dur="1" fill="hold">
                                          <p:stCondLst>
                                            <p:cond delay="0"/>
                                          </p:stCondLst>
                                        </p:cTn>
                                        <p:tgtEl>
                                          <p:spTgt spid="77832"/>
                                        </p:tgtEl>
                                        <p:attrNameLst>
                                          <p:attrName>style.visibility</p:attrName>
                                        </p:attrNameLst>
                                      </p:cBhvr>
                                      <p:to>
                                        <p:strVal val="visible"/>
                                      </p:to>
                                    </p:set>
                                    <p:animEffect transition="in" filter="box(in)">
                                      <p:cBhvr>
                                        <p:cTn id="23" dur="5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P spid="778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9" name="Rectangle 1"/>
          <p:cNvSpPr>
            <a:spLocks noChangeArrowheads="1"/>
          </p:cNvSpPr>
          <p:nvPr/>
        </p:nvSpPr>
        <p:spPr bwMode="auto">
          <a:xfrm>
            <a:off x="2085552" y="1295170"/>
            <a:ext cx="7996132" cy="732508"/>
          </a:xfrm>
          <a:prstGeom prst="rect">
            <a:avLst/>
          </a:prstGeom>
          <a:solidFill>
            <a:schemeClr val="bg1">
              <a:alpha val="0"/>
            </a:schemeClr>
          </a:solidFill>
          <a:ln>
            <a:noFill/>
          </a:ln>
          <a:effectLst>
            <a:innerShdw blurRad="63500" dist="50800" dir="5400000">
              <a:prstClr val="black">
                <a:alpha val="50000"/>
              </a:prstClr>
            </a:inn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864474" eaLnBrk="1" fontAlgn="base" hangingPunct="1">
              <a:spcBef>
                <a:spcPct val="0"/>
              </a:spcBef>
              <a:spcAft>
                <a:spcPct val="0"/>
              </a:spcAft>
            </a:pPr>
            <a:r>
              <a:rPr lang="en-US" altLang="en-US" sz="2269" b="1" dirty="0">
                <a:solidFill>
                  <a:srgbClr val="233F84"/>
                </a:solidFill>
                <a:effectLst>
                  <a:outerShdw blurRad="50800" dist="50800" dir="13500000" algn="br" rotWithShape="0">
                    <a:srgbClr val="233F84">
                      <a:alpha val="40000"/>
                    </a:srgbClr>
                  </a:outerShdw>
                </a:effectLst>
                <a:latin typeface="Arial" charset="0"/>
              </a:rPr>
              <a:t>MAIDS </a:t>
            </a:r>
            <a:endParaRPr lang="sr-Cyrl-CS" altLang="en-US" sz="2269" b="1" dirty="0">
              <a:solidFill>
                <a:srgbClr val="233F84"/>
              </a:solidFill>
              <a:effectLst>
                <a:outerShdw blurRad="50800" dist="50800" dir="13500000" algn="br" rotWithShape="0">
                  <a:srgbClr val="233F84">
                    <a:alpha val="40000"/>
                  </a:srgbClr>
                </a:outerShdw>
              </a:effectLst>
              <a:latin typeface="Arial" charset="0"/>
            </a:endParaRPr>
          </a:p>
          <a:p>
            <a:pPr algn="ctr" defTabSz="864474" eaLnBrk="1" fontAlgn="base" hangingPunct="1">
              <a:spcBef>
                <a:spcPct val="0"/>
              </a:spcBef>
              <a:spcAft>
                <a:spcPct val="0"/>
              </a:spcAft>
            </a:pPr>
            <a:r>
              <a:rPr lang="en-US" altLang="en-US" sz="1891" b="1" dirty="0">
                <a:solidFill>
                  <a:srgbClr val="233F84"/>
                </a:solidFill>
                <a:latin typeface="Arial" charset="0"/>
              </a:rPr>
              <a:t>- </a:t>
            </a:r>
            <a:r>
              <a:rPr lang="en-US" altLang="en-US" sz="1891" b="1" dirty="0">
                <a:solidFill>
                  <a:srgbClr val="0066FF"/>
                </a:solidFill>
                <a:latin typeface="Arial" charset="0"/>
              </a:rPr>
              <a:t>M</a:t>
            </a:r>
            <a:r>
              <a:rPr lang="en-US" altLang="en-US" sz="1891" b="1" dirty="0">
                <a:solidFill>
                  <a:srgbClr val="233F84"/>
                </a:solidFill>
                <a:latin typeface="Arial" charset="0"/>
              </a:rPr>
              <a:t>alnutrition </a:t>
            </a:r>
            <a:r>
              <a:rPr lang="en-US" altLang="en-US" sz="1891" b="1" dirty="0">
                <a:solidFill>
                  <a:srgbClr val="0066FF"/>
                </a:solidFill>
                <a:latin typeface="Arial" charset="0"/>
              </a:rPr>
              <a:t>A</a:t>
            </a:r>
            <a:r>
              <a:rPr lang="en-US" altLang="en-US" sz="1891" b="1" dirty="0">
                <a:solidFill>
                  <a:srgbClr val="233F84"/>
                </a:solidFill>
                <a:latin typeface="Arial" charset="0"/>
              </a:rPr>
              <a:t>ssociated</a:t>
            </a:r>
            <a:r>
              <a:rPr lang="sr-Cyrl-CS" altLang="en-US" sz="1891" b="1" dirty="0">
                <a:solidFill>
                  <a:srgbClr val="233F84"/>
                </a:solidFill>
                <a:latin typeface="Arial" charset="0"/>
              </a:rPr>
              <a:t> </a:t>
            </a:r>
            <a:r>
              <a:rPr lang="en-US" altLang="en-US" sz="1891" b="1" dirty="0">
                <a:solidFill>
                  <a:srgbClr val="0066FF"/>
                </a:solidFill>
                <a:latin typeface="Arial" charset="0"/>
              </a:rPr>
              <a:t>I</a:t>
            </a:r>
            <a:r>
              <a:rPr lang="en-US" altLang="en-US" sz="1891" b="1" dirty="0">
                <a:solidFill>
                  <a:srgbClr val="233F84"/>
                </a:solidFill>
                <a:latin typeface="Arial" charset="0"/>
              </a:rPr>
              <a:t>mmune </a:t>
            </a:r>
            <a:r>
              <a:rPr lang="en-US" altLang="en-US" sz="1891" b="1" dirty="0">
                <a:solidFill>
                  <a:srgbClr val="0066FF"/>
                </a:solidFill>
                <a:latin typeface="Arial" charset="0"/>
              </a:rPr>
              <a:t>D</a:t>
            </a:r>
            <a:r>
              <a:rPr lang="en-US" altLang="en-US" sz="1891" b="1" dirty="0">
                <a:solidFill>
                  <a:srgbClr val="233F84"/>
                </a:solidFill>
                <a:latin typeface="Arial" charset="0"/>
              </a:rPr>
              <a:t>eficiency </a:t>
            </a:r>
            <a:r>
              <a:rPr lang="en-US" altLang="en-US" sz="1891" b="1" dirty="0">
                <a:solidFill>
                  <a:srgbClr val="0066FF"/>
                </a:solidFill>
                <a:latin typeface="Arial" charset="0"/>
              </a:rPr>
              <a:t>S</a:t>
            </a:r>
            <a:r>
              <a:rPr lang="en-US" altLang="en-US" sz="1891" b="1" dirty="0">
                <a:solidFill>
                  <a:srgbClr val="233F84"/>
                </a:solidFill>
                <a:latin typeface="Arial" charset="0"/>
              </a:rPr>
              <a:t>yndrome</a:t>
            </a:r>
            <a:r>
              <a:rPr lang="sr-Cyrl-CS" altLang="en-US" sz="1891" b="1" dirty="0">
                <a:solidFill>
                  <a:srgbClr val="233F84"/>
                </a:solidFill>
                <a:latin typeface="Arial" charset="0"/>
              </a:rPr>
              <a:t>-</a:t>
            </a:r>
            <a:endParaRPr lang="bg-BG" altLang="bg-BG" sz="1891" dirty="0">
              <a:solidFill>
                <a:prstClr val="black"/>
              </a:solidFill>
            </a:endParaRPr>
          </a:p>
        </p:txBody>
      </p:sp>
      <p:sp>
        <p:nvSpPr>
          <p:cNvPr id="28675" name="Text Box 13"/>
          <p:cNvSpPr txBox="1">
            <a:spLocks noChangeArrowheads="1"/>
          </p:cNvSpPr>
          <p:nvPr/>
        </p:nvSpPr>
        <p:spPr bwMode="auto">
          <a:xfrm>
            <a:off x="8424827" y="5258717"/>
            <a:ext cx="1340193" cy="354264"/>
          </a:xfrm>
          <a:prstGeom prst="rect">
            <a:avLst/>
          </a:prstGeom>
          <a:solidFill>
            <a:schemeClr val="bg1"/>
          </a:solidFill>
          <a:ln>
            <a:noFill/>
          </a:ln>
          <a:effectLst>
            <a:innerShdw blurRad="63500" dist="50800" dir="5400000">
              <a:prstClr val="black">
                <a:alpha val="50000"/>
              </a:prstClr>
            </a:inn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r>
              <a:rPr lang="sv-SE" altLang="sv-SE" sz="1702" b="1" dirty="0">
                <a:solidFill>
                  <a:prstClr val="black"/>
                </a:solidFill>
                <a:latin typeface="Arial" charset="0"/>
              </a:rPr>
              <a:t>Infections</a:t>
            </a:r>
            <a:endParaRPr lang="en-GB" altLang="sv-SE" sz="1702" b="1" dirty="0">
              <a:solidFill>
                <a:prstClr val="black"/>
              </a:solidFill>
              <a:latin typeface="Arial" charset="0"/>
            </a:endParaRPr>
          </a:p>
        </p:txBody>
      </p:sp>
      <p:sp>
        <p:nvSpPr>
          <p:cNvPr id="28676" name="Text Box 15"/>
          <p:cNvSpPr txBox="1">
            <a:spLocks noChangeArrowheads="1"/>
          </p:cNvSpPr>
          <p:nvPr/>
        </p:nvSpPr>
        <p:spPr bwMode="auto">
          <a:xfrm>
            <a:off x="2423226" y="5178238"/>
            <a:ext cx="4704931" cy="790794"/>
          </a:xfrm>
          <a:prstGeom prst="rect">
            <a:avLst/>
          </a:prstGeom>
          <a:solidFill>
            <a:schemeClr val="bg1"/>
          </a:solidFill>
          <a:ln>
            <a:noFill/>
          </a:ln>
          <a:effectLst>
            <a:innerShdw blurRad="304800">
              <a:srgbClr val="233F84"/>
            </a:innerShdw>
          </a:effectLst>
          <a:extLs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864474" eaLnBrk="1" fontAlgn="base" hangingPunct="1">
              <a:spcBef>
                <a:spcPct val="0"/>
              </a:spcBef>
              <a:spcAft>
                <a:spcPct val="0"/>
              </a:spcAft>
            </a:pPr>
            <a:r>
              <a:rPr lang="en-GB" altLang="sv-SE" sz="1513" b="1" dirty="0">
                <a:solidFill>
                  <a:srgbClr val="233F84"/>
                </a:solidFill>
                <a:latin typeface="Arial" charset="0"/>
              </a:rPr>
              <a:t>Deficiencies of</a:t>
            </a:r>
            <a:r>
              <a:rPr lang="sr-Cyrl-CS" altLang="sv-SE" sz="1513" b="1" dirty="0">
                <a:solidFill>
                  <a:srgbClr val="233F84"/>
                </a:solidFill>
                <a:latin typeface="Arial" charset="0"/>
              </a:rPr>
              <a:t>: </a:t>
            </a:r>
            <a:r>
              <a:rPr lang="en-GB" altLang="sv-SE" sz="1513" dirty="0">
                <a:solidFill>
                  <a:srgbClr val="233F84"/>
                </a:solidFill>
                <a:latin typeface="Arial" charset="0"/>
              </a:rPr>
              <a:t>- essential fatty acids</a:t>
            </a:r>
          </a:p>
          <a:p>
            <a:pPr defTabSz="864474" eaLnBrk="1" fontAlgn="base" hangingPunct="1">
              <a:spcBef>
                <a:spcPct val="0"/>
              </a:spcBef>
              <a:spcAft>
                <a:spcPct val="0"/>
              </a:spcAft>
            </a:pPr>
            <a:r>
              <a:rPr lang="sr-Cyrl-CS" altLang="sv-SE" sz="1513" dirty="0">
                <a:solidFill>
                  <a:srgbClr val="233F84"/>
                </a:solidFill>
                <a:latin typeface="Arial" charset="0"/>
              </a:rPr>
              <a:t>                            </a:t>
            </a:r>
            <a:r>
              <a:rPr lang="en-GB" altLang="sv-SE" sz="1513" dirty="0">
                <a:solidFill>
                  <a:srgbClr val="233F84"/>
                </a:solidFill>
                <a:latin typeface="Arial" charset="0"/>
              </a:rPr>
              <a:t>- proteins (enzyme activity </a:t>
            </a:r>
            <a:r>
              <a:rPr lang="en-GB" altLang="sv-SE" sz="1513" dirty="0">
                <a:solidFill>
                  <a:srgbClr val="233F84"/>
                </a:solidFill>
                <a:latin typeface="Arial" charset="0"/>
                <a:sym typeface="Symbol" pitchFamily="18" charset="2"/>
              </a:rPr>
              <a:t></a:t>
            </a:r>
            <a:r>
              <a:rPr lang="en-GB" altLang="sv-SE" sz="1513" dirty="0">
                <a:solidFill>
                  <a:srgbClr val="233F84"/>
                </a:solidFill>
                <a:latin typeface="Arial" charset="0"/>
              </a:rPr>
              <a:t>)</a:t>
            </a:r>
          </a:p>
          <a:p>
            <a:pPr defTabSz="864474" eaLnBrk="1" fontAlgn="base" hangingPunct="1">
              <a:spcBef>
                <a:spcPct val="0"/>
              </a:spcBef>
              <a:spcAft>
                <a:spcPct val="0"/>
              </a:spcAft>
            </a:pPr>
            <a:r>
              <a:rPr lang="sr-Cyrl-CS" altLang="sv-SE" sz="1513" dirty="0">
                <a:solidFill>
                  <a:srgbClr val="233F84"/>
                </a:solidFill>
                <a:latin typeface="Arial" charset="0"/>
              </a:rPr>
              <a:t>                            </a:t>
            </a:r>
            <a:r>
              <a:rPr lang="en-GB" altLang="sv-SE" sz="1513" dirty="0">
                <a:solidFill>
                  <a:srgbClr val="233F84"/>
                </a:solidFill>
                <a:latin typeface="Arial" charset="0"/>
              </a:rPr>
              <a:t>- vitamins and </a:t>
            </a:r>
            <a:r>
              <a:rPr lang="en-GB" altLang="sv-SE" sz="1513" dirty="0" err="1">
                <a:solidFill>
                  <a:srgbClr val="233F84"/>
                </a:solidFill>
                <a:latin typeface="Arial" charset="0"/>
              </a:rPr>
              <a:t>tra</a:t>
            </a:r>
            <a:r>
              <a:rPr lang="sr-Cyrl-CS" altLang="sv-SE" sz="1513" dirty="0">
                <a:solidFill>
                  <a:srgbClr val="233F84"/>
                </a:solidFill>
                <a:latin typeface="Arial" charset="0"/>
              </a:rPr>
              <a:t>ce elements</a:t>
            </a:r>
            <a:endParaRPr lang="en-GB" altLang="sv-SE" sz="1513" dirty="0">
              <a:solidFill>
                <a:srgbClr val="233F84"/>
              </a:solidFill>
              <a:latin typeface="Arial" charset="0"/>
            </a:endParaRPr>
          </a:p>
        </p:txBody>
      </p:sp>
      <p:sp>
        <p:nvSpPr>
          <p:cNvPr id="28677" name="Rectangle 3"/>
          <p:cNvSpPr>
            <a:spLocks noGrp="1" noChangeArrowheads="1"/>
          </p:cNvSpPr>
          <p:nvPr>
            <p:ph type="body" idx="1"/>
          </p:nvPr>
        </p:nvSpPr>
        <p:spPr bwMode="auto">
          <a:xfrm>
            <a:off x="2445738" y="2305191"/>
            <a:ext cx="4394270" cy="1080558"/>
          </a:xfrm>
          <a:solidFill>
            <a:schemeClr val="bg1"/>
          </a:solidFill>
          <a:scene3d>
            <a:camera prst="orthographicFront"/>
            <a:lightRig rig="threePt" dir="t"/>
          </a:scene3d>
          <a:sp3d>
            <a:bevelT/>
          </a:sp3d>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vert="horz" wrap="square" lIns="86445" tIns="43222" rIns="86445" bIns="43222" numCol="1" anchor="t" anchorCtr="0" compatLnSpc="1">
            <a:prstTxWarp prst="textNoShape">
              <a:avLst/>
            </a:prstTxWarp>
          </a:bodyPr>
          <a:lstStyle/>
          <a:p>
            <a:pPr marL="576316" indent="-576316">
              <a:lnSpc>
                <a:spcPct val="80000"/>
              </a:lnSpc>
              <a:buNone/>
            </a:pPr>
            <a:r>
              <a:rPr lang="sv-SE" altLang="sv-SE" sz="1891" b="1" dirty="0">
                <a:latin typeface="Arial" charset="0"/>
              </a:rPr>
              <a:t>Cell-mediated immunity </a:t>
            </a:r>
            <a:r>
              <a:rPr lang="sv-SE" altLang="sv-SE" sz="1891" b="1" dirty="0">
                <a:latin typeface="Arial" charset="0"/>
                <a:sym typeface="Symbol" pitchFamily="18" charset="2"/>
              </a:rPr>
              <a:t></a:t>
            </a:r>
          </a:p>
          <a:p>
            <a:pPr marL="936513" lvl="1" indent="-504276">
              <a:lnSpc>
                <a:spcPct val="80000"/>
              </a:lnSpc>
              <a:buFontTx/>
              <a:buChar char="•"/>
            </a:pPr>
            <a:r>
              <a:rPr lang="sv-SE" altLang="sv-SE" dirty="0">
                <a:latin typeface="Arial" charset="0"/>
              </a:rPr>
              <a:t>T-lymphocytopenia</a:t>
            </a:r>
          </a:p>
          <a:p>
            <a:pPr marL="936513" lvl="1" indent="-504276">
              <a:lnSpc>
                <a:spcPct val="80000"/>
              </a:lnSpc>
              <a:buFontTx/>
              <a:buChar char="•"/>
            </a:pPr>
            <a:r>
              <a:rPr lang="sv-SE" altLang="sv-SE" dirty="0">
                <a:latin typeface="Arial" charset="0"/>
              </a:rPr>
              <a:t>CD4/CD8 ratio </a:t>
            </a:r>
            <a:r>
              <a:rPr lang="sv-SE" altLang="sv-SE" dirty="0">
                <a:latin typeface="Arial" charset="0"/>
                <a:sym typeface="Symbol" pitchFamily="18" charset="2"/>
              </a:rPr>
              <a:t></a:t>
            </a:r>
            <a:endParaRPr lang="sv-SE" altLang="sv-SE" dirty="0">
              <a:latin typeface="Arial" charset="0"/>
            </a:endParaRPr>
          </a:p>
        </p:txBody>
      </p:sp>
      <p:sp>
        <p:nvSpPr>
          <p:cNvPr id="10" name="Rectangle 2"/>
          <p:cNvSpPr txBox="1">
            <a:spLocks noChangeArrowheads="1"/>
          </p:cNvSpPr>
          <p:nvPr/>
        </p:nvSpPr>
        <p:spPr bwMode="auto">
          <a:xfrm>
            <a:off x="2618328" y="288149"/>
            <a:ext cx="5446314" cy="1080558"/>
          </a:xfrm>
          <a:prstGeom prst="rect">
            <a:avLst/>
          </a:prstGeom>
        </p:spPr>
        <p:txBody>
          <a:bodyPr/>
          <a:lstStyle>
            <a:lvl1pPr algn="ctr" rtl="0" eaLnBrk="0" fontAlgn="base" hangingPunct="0">
              <a:spcBef>
                <a:spcPct val="0"/>
              </a:spcBef>
              <a:spcAft>
                <a:spcPct val="0"/>
              </a:spcAft>
              <a:defRPr sz="32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Verdana" pitchFamily="34" charset="0"/>
              </a:defRPr>
            </a:lvl2pPr>
            <a:lvl3pPr algn="ctr" rtl="0" eaLnBrk="0" fontAlgn="base" hangingPunct="0">
              <a:spcBef>
                <a:spcPct val="0"/>
              </a:spcBef>
              <a:spcAft>
                <a:spcPct val="0"/>
              </a:spcAft>
              <a:defRPr sz="4400">
                <a:solidFill>
                  <a:schemeClr val="tx1"/>
                </a:solidFill>
                <a:latin typeface="Verdana" pitchFamily="34" charset="0"/>
              </a:defRPr>
            </a:lvl3pPr>
            <a:lvl4pPr algn="ctr" rtl="0" eaLnBrk="0" fontAlgn="base" hangingPunct="0">
              <a:spcBef>
                <a:spcPct val="0"/>
              </a:spcBef>
              <a:spcAft>
                <a:spcPct val="0"/>
              </a:spcAft>
              <a:defRPr sz="4400">
                <a:solidFill>
                  <a:schemeClr val="tx1"/>
                </a:solidFill>
                <a:latin typeface="Verdana" pitchFamily="34" charset="0"/>
              </a:defRPr>
            </a:lvl4pPr>
            <a:lvl5pPr algn="ctr" rtl="0" eaLnBrk="0" fontAlgn="base" hangingPunct="0">
              <a:spcBef>
                <a:spcPct val="0"/>
              </a:spcBef>
              <a:spcAft>
                <a:spcPct val="0"/>
              </a:spcAft>
              <a:defRPr sz="4400">
                <a:solidFill>
                  <a:schemeClr val="tx1"/>
                </a:solidFill>
                <a:latin typeface="Verdana"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a:lstStyle>
          <a:p>
            <a:pPr algn="l" defTabSz="864474" eaLnBrk="1" hangingPunct="1">
              <a:defRPr/>
            </a:pPr>
            <a:r>
              <a:rPr lang="en-US" altLang="en-US" sz="3025" b="1" dirty="0">
                <a:solidFill>
                  <a:srgbClr val="233F84"/>
                </a:solidFill>
                <a:latin typeface="Arial" pitchFamily="34" charset="0"/>
                <a:cs typeface="Arial" pitchFamily="34" charset="0"/>
              </a:rPr>
              <a:t>Starvation and immune suppression </a:t>
            </a:r>
            <a:br>
              <a:rPr lang="en-US" altLang="en-US" sz="3025" b="1" dirty="0">
                <a:solidFill>
                  <a:srgbClr val="233F84"/>
                </a:solidFill>
                <a:latin typeface="Arial" pitchFamily="34" charset="0"/>
                <a:cs typeface="Arial" pitchFamily="34" charset="0"/>
              </a:rPr>
            </a:br>
            <a:endParaRPr lang="en-US" altLang="en-US" sz="2647" dirty="0">
              <a:solidFill>
                <a:srgbClr val="233F84"/>
              </a:solidFill>
              <a:latin typeface="Arial" pitchFamily="34" charset="0"/>
              <a:cs typeface="Arial" pitchFamily="34" charset="0"/>
            </a:endParaRPr>
          </a:p>
        </p:txBody>
      </p:sp>
      <p:pic>
        <p:nvPicPr>
          <p:cNvPr id="28680" name="Picture 10" descr="re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2045" y="2305191"/>
            <a:ext cx="3169638" cy="2585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1" name="Picture 17" descr="342marasmus"/>
          <p:cNvPicPr>
            <a:picLocks noChangeAspect="1" noChangeArrowheads="1"/>
          </p:cNvPicPr>
          <p:nvPr/>
        </p:nvPicPr>
        <p:blipFill>
          <a:blip r:embed="rId3">
            <a:extLst>
              <a:ext uri="{28A0092B-C50C-407E-A947-70E740481C1C}">
                <a14:useLocalDpi xmlns:a14="http://schemas.microsoft.com/office/drawing/2010/main" val="0"/>
              </a:ext>
            </a:extLst>
          </a:blip>
          <a:srcRect l="49827" b="18304"/>
          <a:stretch>
            <a:fillRect/>
          </a:stretch>
        </p:blipFill>
        <p:spPr bwMode="auto">
          <a:xfrm>
            <a:off x="1459728" y="2881489"/>
            <a:ext cx="913973" cy="12102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445738" y="4163898"/>
            <a:ext cx="4394271" cy="907043"/>
          </a:xfrm>
          <a:prstGeom prst="rect">
            <a:avLst/>
          </a:prstGeom>
          <a:solidFill>
            <a:schemeClr val="bg1"/>
          </a:solidFill>
          <a:scene3d>
            <a:camera prst="orthographicFront"/>
            <a:lightRig rig="threePt" dir="t"/>
          </a:scene3d>
          <a:sp3d>
            <a:bevelT/>
          </a:sp3d>
        </p:spPr>
        <p:txBody>
          <a:bodyPr wrap="square">
            <a:spAutoFit/>
          </a:bodyPr>
          <a:lstStyle/>
          <a:p>
            <a:pPr marL="576316" indent="-576316" defTabSz="864474" fontAlgn="base">
              <a:lnSpc>
                <a:spcPct val="80000"/>
              </a:lnSpc>
              <a:spcBef>
                <a:spcPct val="0"/>
              </a:spcBef>
              <a:spcAft>
                <a:spcPct val="0"/>
              </a:spcAft>
            </a:pPr>
            <a:r>
              <a:rPr lang="sv-SE" altLang="sv-SE" sz="1891" b="1" dirty="0">
                <a:solidFill>
                  <a:srgbClr val="233F84"/>
                </a:solidFill>
                <a:latin typeface="Arial" charset="0"/>
                <a:cs typeface="Arial" charset="0"/>
              </a:rPr>
              <a:t>Granulocyte dysfunction</a:t>
            </a:r>
          </a:p>
          <a:p>
            <a:pPr marL="936513" lvl="1" indent="-504276" defTabSz="864474" fontAlgn="base">
              <a:spcBef>
                <a:spcPct val="0"/>
              </a:spcBef>
              <a:spcAft>
                <a:spcPct val="0"/>
              </a:spcAft>
              <a:buFontTx/>
              <a:buChar char="•"/>
            </a:pPr>
            <a:r>
              <a:rPr lang="sv-SE" altLang="sv-SE" sz="1891" dirty="0">
                <a:solidFill>
                  <a:srgbClr val="233F84"/>
                </a:solidFill>
                <a:latin typeface="Arial" charset="0"/>
                <a:cs typeface="Arial" charset="0"/>
              </a:rPr>
              <a:t>Chemotaxis </a:t>
            </a:r>
            <a:r>
              <a:rPr lang="sv-SE" altLang="sv-SE" sz="1891" dirty="0">
                <a:solidFill>
                  <a:srgbClr val="233F84"/>
                </a:solidFill>
                <a:latin typeface="Arial" charset="0"/>
                <a:cs typeface="Arial" charset="0"/>
                <a:sym typeface="Symbol" pitchFamily="18" charset="2"/>
              </a:rPr>
              <a:t></a:t>
            </a:r>
            <a:endParaRPr lang="sv-SE" altLang="sv-SE" sz="1891" dirty="0">
              <a:solidFill>
                <a:srgbClr val="233F84"/>
              </a:solidFill>
              <a:latin typeface="Arial" charset="0"/>
              <a:cs typeface="Arial" charset="0"/>
            </a:endParaRPr>
          </a:p>
          <a:p>
            <a:pPr marL="936513" lvl="1" indent="-504276" defTabSz="864474" fontAlgn="base">
              <a:spcBef>
                <a:spcPct val="0"/>
              </a:spcBef>
              <a:spcAft>
                <a:spcPct val="0"/>
              </a:spcAft>
              <a:buFontTx/>
              <a:buChar char="•"/>
            </a:pPr>
            <a:r>
              <a:rPr lang="sv-SE" altLang="sv-SE" sz="1891" dirty="0">
                <a:solidFill>
                  <a:srgbClr val="233F84"/>
                </a:solidFill>
                <a:latin typeface="Arial" charset="0"/>
                <a:cs typeface="Arial" charset="0"/>
              </a:rPr>
              <a:t>Oxygen radical production</a:t>
            </a:r>
            <a:r>
              <a:rPr lang="sv-SE" altLang="sv-SE" sz="1891" dirty="0">
                <a:solidFill>
                  <a:srgbClr val="233F84"/>
                </a:solidFill>
                <a:latin typeface="Arial" charset="0"/>
                <a:cs typeface="Arial" charset="0"/>
                <a:sym typeface="Symbol" pitchFamily="18" charset="2"/>
              </a:rPr>
              <a:t></a:t>
            </a:r>
            <a:endParaRPr lang="en-GB" altLang="sv-SE" sz="1891" dirty="0">
              <a:solidFill>
                <a:srgbClr val="233F84"/>
              </a:solidFill>
              <a:latin typeface="Arial" charset="0"/>
              <a:cs typeface="Arial" charset="0"/>
              <a:sym typeface="Symbol" pitchFamily="18" charset="2"/>
            </a:endParaRPr>
          </a:p>
        </p:txBody>
      </p:sp>
      <p:sp>
        <p:nvSpPr>
          <p:cNvPr id="12" name="Rectangle 11"/>
          <p:cNvSpPr/>
          <p:nvPr/>
        </p:nvSpPr>
        <p:spPr>
          <a:xfrm>
            <a:off x="2445738" y="3460185"/>
            <a:ext cx="4394271" cy="557845"/>
          </a:xfrm>
          <a:prstGeom prst="rect">
            <a:avLst/>
          </a:prstGeom>
          <a:solidFill>
            <a:schemeClr val="bg1"/>
          </a:solidFill>
          <a:scene3d>
            <a:camera prst="orthographicFront"/>
            <a:lightRig rig="threePt" dir="t"/>
          </a:scene3d>
          <a:sp3d>
            <a:bevelT/>
          </a:sp3d>
        </p:spPr>
        <p:txBody>
          <a:bodyPr wrap="square">
            <a:spAutoFit/>
          </a:bodyPr>
          <a:lstStyle/>
          <a:p>
            <a:pPr marL="576316" indent="-576316" defTabSz="864474" fontAlgn="base">
              <a:lnSpc>
                <a:spcPct val="80000"/>
              </a:lnSpc>
              <a:spcBef>
                <a:spcPct val="0"/>
              </a:spcBef>
              <a:spcAft>
                <a:spcPct val="0"/>
              </a:spcAft>
            </a:pPr>
            <a:r>
              <a:rPr lang="sv-SE" altLang="sv-SE" sz="1891" b="1" dirty="0">
                <a:solidFill>
                  <a:srgbClr val="233F84"/>
                </a:solidFill>
                <a:latin typeface="Arial" charset="0"/>
                <a:cs typeface="Arial" charset="0"/>
              </a:rPr>
              <a:t>Humoral immunity </a:t>
            </a:r>
            <a:r>
              <a:rPr lang="sv-SE" altLang="sv-SE" sz="1891" b="1" dirty="0">
                <a:solidFill>
                  <a:srgbClr val="233F84"/>
                </a:solidFill>
                <a:latin typeface="Arial" charset="0"/>
                <a:cs typeface="Arial" charset="0"/>
                <a:sym typeface="Symbol" pitchFamily="18" charset="2"/>
              </a:rPr>
              <a:t></a:t>
            </a:r>
            <a:endParaRPr lang="sv-SE" altLang="sv-SE" sz="1891" b="1" dirty="0">
              <a:solidFill>
                <a:srgbClr val="233F84"/>
              </a:solidFill>
              <a:latin typeface="Arial" charset="0"/>
              <a:cs typeface="Arial" charset="0"/>
            </a:endParaRPr>
          </a:p>
          <a:p>
            <a:pPr marL="936513" lvl="1" indent="-504276" defTabSz="864474" fontAlgn="base">
              <a:lnSpc>
                <a:spcPct val="80000"/>
              </a:lnSpc>
              <a:spcBef>
                <a:spcPct val="0"/>
              </a:spcBef>
              <a:spcAft>
                <a:spcPct val="0"/>
              </a:spcAft>
              <a:buFontTx/>
              <a:buChar char="•"/>
            </a:pPr>
            <a:r>
              <a:rPr lang="sv-SE" altLang="sv-SE" sz="1891" dirty="0">
                <a:solidFill>
                  <a:srgbClr val="233F84"/>
                </a:solidFill>
                <a:latin typeface="Arial" charset="0"/>
                <a:cs typeface="Arial" charset="0"/>
              </a:rPr>
              <a:t>Vaccination </a:t>
            </a:r>
            <a:r>
              <a:rPr lang="sv-SE" altLang="sv-SE" sz="1891" dirty="0">
                <a:solidFill>
                  <a:srgbClr val="233F84"/>
                </a:solidFill>
                <a:latin typeface="Arial" charset="0"/>
                <a:cs typeface="Arial" charset="0"/>
                <a:sym typeface="Symbol" pitchFamily="18" charset="2"/>
              </a:rPr>
              <a:t></a:t>
            </a:r>
            <a:endParaRPr lang="sv-SE" altLang="sv-SE" sz="1891" dirty="0">
              <a:solidFill>
                <a:srgbClr val="233F84"/>
              </a:solidFill>
              <a:latin typeface="Arial" charset="0"/>
              <a:cs typeface="Arial" charset="0"/>
            </a:endParaRPr>
          </a:p>
        </p:txBody>
      </p:sp>
      <p:sp>
        <p:nvSpPr>
          <p:cNvPr id="13" name="Down Arrow 12"/>
          <p:cNvSpPr/>
          <p:nvPr/>
        </p:nvSpPr>
        <p:spPr>
          <a:xfrm>
            <a:off x="9001125" y="4610382"/>
            <a:ext cx="288149" cy="576298"/>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algn="ctr" defTabSz="864474" fontAlgn="base">
              <a:spcBef>
                <a:spcPct val="0"/>
              </a:spcBef>
              <a:spcAft>
                <a:spcPct val="0"/>
              </a:spcAft>
            </a:pPr>
            <a:endParaRPr lang="en-US" sz="1513">
              <a:solidFill>
                <a:prstClr val="white"/>
              </a:solidFill>
              <a:latin typeface="Verdana"/>
            </a:endParaRPr>
          </a:p>
        </p:txBody>
      </p:sp>
      <p:cxnSp>
        <p:nvCxnSpPr>
          <p:cNvPr id="16" name="Straight Connector 15"/>
          <p:cNvCxnSpPr/>
          <p:nvPr/>
        </p:nvCxnSpPr>
        <p:spPr>
          <a:xfrm>
            <a:off x="2373701" y="2089080"/>
            <a:ext cx="7520686" cy="1501"/>
          </a:xfrm>
          <a:prstGeom prst="line">
            <a:avLst/>
          </a:prstGeom>
          <a:ln w="12700">
            <a:solidFill>
              <a:srgbClr val="0066FF"/>
            </a:solidFill>
          </a:ln>
        </p:spPr>
        <p:style>
          <a:lnRef idx="1">
            <a:schemeClr val="accent1"/>
          </a:lnRef>
          <a:fillRef idx="0">
            <a:schemeClr val="accent1"/>
          </a:fillRef>
          <a:effectRef idx="0">
            <a:schemeClr val="accent1"/>
          </a:effectRef>
          <a:fontRef idx="minor">
            <a:schemeClr val="tx1"/>
          </a:fontRef>
        </p:style>
      </p:cxnSp>
      <p:pic>
        <p:nvPicPr>
          <p:cNvPr id="14" name="Picture 17" descr="342marasmus"/>
          <p:cNvPicPr>
            <a:picLocks noChangeAspect="1" noChangeArrowheads="1"/>
          </p:cNvPicPr>
          <p:nvPr/>
        </p:nvPicPr>
        <p:blipFill>
          <a:blip r:embed="rId4" cstate="print">
            <a:extLst>
              <a:ext uri="{28A0092B-C50C-407E-A947-70E740481C1C}">
                <a14:useLocalDpi xmlns:a14="http://schemas.microsoft.com/office/drawing/2010/main" val="0"/>
              </a:ext>
            </a:extLst>
          </a:blip>
          <a:srcRect t="5471" r="50173" b="8092"/>
          <a:stretch>
            <a:fillRect/>
          </a:stretch>
        </p:blipFill>
        <p:spPr bwMode="auto">
          <a:xfrm>
            <a:off x="1509254" y="4912939"/>
            <a:ext cx="806817" cy="11381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660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_rels/theme2.xml.rels><?xml version="1.0" encoding="UTF-8" standalone="yes"?>
<Relationships xmlns="http://schemas.openxmlformats.org/package/2006/relationships"><Relationship Id="rId1" Type="http://schemas.openxmlformats.org/officeDocument/2006/relationships/image" Target="../media/image15.jpeg"/></Relationships>
</file>

<file path=ppt/theme/theme1.xml><?xml version="1.0" encoding="utf-8"?>
<a:theme xmlns:a="http://schemas.openxmlformats.org/drawingml/2006/main" name="Thema Bernhoven">
  <a:themeElements>
    <a:clrScheme name="Bernhoven">
      <a:dk1>
        <a:srgbClr val="58595B"/>
      </a:dk1>
      <a:lt1>
        <a:sysClr val="window" lastClr="FFFFFF"/>
      </a:lt1>
      <a:dk2>
        <a:srgbClr val="58595B"/>
      </a:dk2>
      <a:lt2>
        <a:srgbClr val="F1F1F2"/>
      </a:lt2>
      <a:accent1>
        <a:srgbClr val="00849E"/>
      </a:accent1>
      <a:accent2>
        <a:srgbClr val="98499C"/>
      </a:accent2>
      <a:accent3>
        <a:srgbClr val="B6D772"/>
      </a:accent3>
      <a:accent4>
        <a:srgbClr val="58595B"/>
      </a:accent4>
      <a:accent5>
        <a:srgbClr val="00849E"/>
      </a:accent5>
      <a:accent6>
        <a:srgbClr val="98499C"/>
      </a:accent6>
      <a:hlink>
        <a:srgbClr val="B6D772"/>
      </a:hlink>
      <a:folHlink>
        <a:srgbClr val="58595B"/>
      </a:folHlink>
    </a:clrScheme>
    <a:fontScheme name="Bernhove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erbeterplan vs verbetermaatregel.potx" id="{EF05ADF7-A567-4581-B62C-348913FC5E4C}" vid="{E2CF5B74-C8B3-4060-AE4D-6B52DD9E89B0}"/>
    </a:ext>
  </a:extLst>
</a:theme>
</file>

<file path=ppt/theme/theme2.xml><?xml version="1.0" encoding="utf-8"?>
<a:theme xmlns:a="http://schemas.openxmlformats.org/drawingml/2006/main" name="Focus op Voeding">
  <a:themeElements>
    <a:clrScheme name="FoV 1">
      <a:dk1>
        <a:srgbClr val="51534A"/>
      </a:dk1>
      <a:lt1>
        <a:srgbClr val="FFFFFF"/>
      </a:lt1>
      <a:dk2>
        <a:srgbClr val="51534A"/>
      </a:dk2>
      <a:lt2>
        <a:srgbClr val="FFFFFF"/>
      </a:lt2>
      <a:accent1>
        <a:srgbClr val="78BE20"/>
      </a:accent1>
      <a:accent2>
        <a:srgbClr val="005F86"/>
      </a:accent2>
      <a:accent3>
        <a:srgbClr val="D9C756"/>
      </a:accent3>
      <a:accent4>
        <a:srgbClr val="E56A54"/>
      </a:accent4>
      <a:accent5>
        <a:srgbClr val="FFFFFF"/>
      </a:accent5>
      <a:accent6>
        <a:srgbClr val="FFFFFF"/>
      </a:accent6>
      <a:hlink>
        <a:srgbClr val="005F86"/>
      </a:hlink>
      <a:folHlink>
        <a:srgbClr val="005F86"/>
      </a:folHlink>
    </a:clrScheme>
    <a:fontScheme name="Kantoor">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angrenzend">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Focus op Voeding" id="{0EE43B4C-FEF6-4104-B0D9-1230FD341E1F}" vid="{45245ED0-0D77-4A36-A29F-4D72848EA2B6}"/>
    </a:ext>
  </a:extLst>
</a:theme>
</file>

<file path=ppt/theme/theme3.xml><?xml version="1.0" encoding="utf-8"?>
<a:theme xmlns:a="http://schemas.openxmlformats.org/drawingml/2006/main" name="Espen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spe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Bernhoven PPT Sjabloon</Template>
  <TotalTime>10748</TotalTime>
  <Words>2546</Words>
  <Application>Microsoft Office PowerPoint</Application>
  <PresentationFormat>Aangepast</PresentationFormat>
  <Paragraphs>435</Paragraphs>
  <Slides>52</Slides>
  <Notes>9</Notes>
  <HiddenSlides>0</HiddenSlides>
  <MMClips>0</MMClips>
  <ScaleCrop>false</ScaleCrop>
  <HeadingPairs>
    <vt:vector size="10" baseType="variant">
      <vt:variant>
        <vt:lpstr>Gebruikte lettertypen</vt:lpstr>
      </vt:variant>
      <vt:variant>
        <vt:i4>15</vt:i4>
      </vt:variant>
      <vt:variant>
        <vt:lpstr>Thema</vt:lpstr>
      </vt:variant>
      <vt:variant>
        <vt:i4>3</vt:i4>
      </vt:variant>
      <vt:variant>
        <vt:lpstr>Koppelingen</vt:lpstr>
      </vt:variant>
      <vt:variant>
        <vt:i4>1</vt:i4>
      </vt:variant>
      <vt:variant>
        <vt:lpstr>Ingesloten OLE-bronprogramma's</vt:lpstr>
      </vt:variant>
      <vt:variant>
        <vt:i4>1</vt:i4>
      </vt:variant>
      <vt:variant>
        <vt:lpstr>Diatitels</vt:lpstr>
      </vt:variant>
      <vt:variant>
        <vt:i4>52</vt:i4>
      </vt:variant>
    </vt:vector>
  </HeadingPairs>
  <TitlesOfParts>
    <vt:vector size="72" baseType="lpstr">
      <vt:lpstr>MS PGothic</vt:lpstr>
      <vt:lpstr>MS PGothic</vt:lpstr>
      <vt:lpstr>Arial</vt:lpstr>
      <vt:lpstr>Arial Unicode MS</vt:lpstr>
      <vt:lpstr>Calibri</vt:lpstr>
      <vt:lpstr>Cambria</vt:lpstr>
      <vt:lpstr>Helvetica Neue</vt:lpstr>
      <vt:lpstr>Open Sans</vt:lpstr>
      <vt:lpstr>Symbol</vt:lpstr>
      <vt:lpstr>Tahoma</vt:lpstr>
      <vt:lpstr>Times</vt:lpstr>
      <vt:lpstr>Times New Roman</vt:lpstr>
      <vt:lpstr>Trebuchet MS</vt:lpstr>
      <vt:lpstr>TrebuchetMS</vt:lpstr>
      <vt:lpstr>Verdana</vt:lpstr>
      <vt:lpstr>Thema Bernhoven</vt:lpstr>
      <vt:lpstr>Focus op Voeding</vt:lpstr>
      <vt:lpstr>Espen Theme</vt:lpstr>
      <vt:lpstr>file:///C:\Users\acer%20pc\Documents\LLL\2015\ESPEN%20PPT%20UPDATED\Developrd\Topic%2036\%3f%3f%3f</vt:lpstr>
      <vt:lpstr>Chart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Malnutrition and cancer</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Risico patiënten</vt:lpstr>
      <vt:lpstr>PowerPoint-presentatie</vt:lpstr>
      <vt:lpstr>PowerPoint-presentatie</vt:lpstr>
      <vt:lpstr>PowerPoint-presentatie</vt:lpstr>
      <vt:lpstr>PowerPoint-presentatie</vt:lpstr>
      <vt:lpstr>Classificatie RFS</vt:lpstr>
      <vt:lpstr>Elektrolyten</vt:lpstr>
      <vt:lpstr>Vitaminen en sporenelementen</vt:lpstr>
      <vt:lpstr>Voeding</vt:lpstr>
      <vt:lpstr>Voeding</vt:lpstr>
      <vt:lpstr>PowerPoint-presentatie</vt:lpstr>
      <vt:lpstr>PowerPoint-presentatie</vt:lpstr>
    </vt:vector>
  </TitlesOfParts>
  <Company>Bernhoven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Wilko van der Voorden</dc:creator>
  <cp:lastModifiedBy>Ingrid Gisbertz</cp:lastModifiedBy>
  <cp:revision>387</cp:revision>
  <cp:lastPrinted>2023-03-15T17:18:26Z</cp:lastPrinted>
  <dcterms:created xsi:type="dcterms:W3CDTF">2020-09-25T07:56:11Z</dcterms:created>
  <dcterms:modified xsi:type="dcterms:W3CDTF">2024-03-19T14:11:51Z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2018-12-03T00:00:00Z</vt:filetime>
  </property>
  <property fmtid="{D5CDD505-2E9C-101B-9397-08002B2CF9AE}" pid="3" name="Creator">
    <vt:lpwstr>Adobe InDesign CC 14.0 (Macintosh)</vt:lpwstr>
  </property>
  <property fmtid="{D5CDD505-2E9C-101B-9397-08002B2CF9AE}" pid="4" name="LastSaved">
    <vt:filetime>2018-12-03T00:00:00Z</vt:filetime>
  </property>
</Properties>
</file>