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6" r:id="rId3"/>
    <p:sldId id="303" r:id="rId4"/>
    <p:sldId id="299" r:id="rId5"/>
    <p:sldId id="302" r:id="rId6"/>
    <p:sldId id="294" r:id="rId7"/>
    <p:sldId id="296" r:id="rId8"/>
    <p:sldId id="297" r:id="rId9"/>
    <p:sldId id="293" r:id="rId10"/>
    <p:sldId id="304" r:id="rId11"/>
    <p:sldId id="300" r:id="rId12"/>
    <p:sldId id="308" r:id="rId13"/>
    <p:sldId id="310" r:id="rId14"/>
    <p:sldId id="298" r:id="rId15"/>
    <p:sldId id="305" r:id="rId16"/>
    <p:sldId id="309" r:id="rId17"/>
    <p:sldId id="306" r:id="rId18"/>
    <p:sldId id="307" r:id="rId19"/>
    <p:sldId id="311" r:id="rId20"/>
    <p:sldId id="312" r:id="rId21"/>
    <p:sldId id="292" r:id="rId22"/>
  </p:sldIdLst>
  <p:sldSz cx="9144000" cy="5143500" type="screen16x9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 snapToGrid="0" snapToObjects="1">
      <p:cViewPr varScale="1">
        <p:scale>
          <a:sx n="93" d="100"/>
          <a:sy n="93" d="100"/>
        </p:scale>
        <p:origin x="720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10486-D021-4FFF-A224-252841F02B31}" type="datetimeFigureOut">
              <a:rPr lang="nl-NL" smtClean="0"/>
              <a:t>1-10-2019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40D26-1E3D-4B4B-8D43-35BF2A53C4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024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_Data\Data S\AZG Logo's\UMCG-MARTINITOREN(2000).jp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040063"/>
            <a:ext cx="7380287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921143"/>
            <a:ext cx="7772400" cy="928847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1983122"/>
            <a:ext cx="6400800" cy="521674"/>
          </a:xfrm>
        </p:spPr>
        <p:txBody>
          <a:bodyPr/>
          <a:lstStyle>
            <a:lvl1pPr marL="0" indent="0" algn="ctr">
              <a:buNone/>
              <a:defRPr>
                <a:solidFill>
                  <a:srgbClr val="FF66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titelstijl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tekststijl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115419"/>
            <a:ext cx="4038600" cy="254555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tekststijl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115419"/>
            <a:ext cx="4038600" cy="254555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tekststijl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Titelstijl van model bewerken</a:t>
            </a:r>
            <a:endParaRPr lang="nl-NL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</p:txBody>
      </p:sp>
      <p:pic>
        <p:nvPicPr>
          <p:cNvPr id="1028" name="Afbeelding 7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455025" y="50800"/>
            <a:ext cx="6413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8526463" y="668338"/>
            <a:ext cx="611187" cy="1936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fontAlgn="auto">
              <a:spcBef>
                <a:spcPts val="1675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FC7C1C"/>
                </a:solidFill>
                <a:latin typeface="Tahoma" pitchFamily="34" charset="0"/>
                <a:cs typeface="Tahoma" pitchFamily="34" charset="0"/>
              </a:rPr>
              <a:t>UMCG</a:t>
            </a:r>
            <a:endParaRPr lang="nl-NL" sz="1200" dirty="0">
              <a:solidFill>
                <a:srgbClr val="FC7C1C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30" name="Afbeelding 8" descr="AFC def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44450" y="49213"/>
            <a:ext cx="923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4678363"/>
            <a:ext cx="915193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>
            <a:off x="468313" y="4659313"/>
            <a:ext cx="3833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Tahoma" pitchFamily="34" charset="0"/>
              </a:rPr>
              <a:t>Universitair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Tahoma" pitchFamily="34" charset="0"/>
              </a:rPr>
              <a:t>Medisch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</a:rPr>
              <a:t> Centrum Groningen</a:t>
            </a:r>
          </a:p>
        </p:txBody>
      </p:sp>
      <p:pic>
        <p:nvPicPr>
          <p:cNvPr id="1033" name="Afbeelding 6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725" y="4692650"/>
            <a:ext cx="2968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0" r:id="rId3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2700" kern="1200">
          <a:solidFill>
            <a:srgbClr val="000090"/>
          </a:solidFill>
          <a:latin typeface="Tahoma"/>
          <a:ea typeface="+mj-ea"/>
          <a:cs typeface="Tahoma"/>
        </a:defRPr>
      </a:lvl1pPr>
      <a:lvl2pPr algn="ctr" defTabSz="457200" rtl="0" fontAlgn="base">
        <a:spcBef>
          <a:spcPct val="0"/>
        </a:spcBef>
        <a:spcAft>
          <a:spcPct val="0"/>
        </a:spcAft>
        <a:defRPr sz="2700">
          <a:solidFill>
            <a:srgbClr val="000090"/>
          </a:solidFill>
          <a:latin typeface="Tahoma" pitchFamily="34" charset="0"/>
          <a:cs typeface="Tahoma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2700">
          <a:solidFill>
            <a:srgbClr val="000090"/>
          </a:solidFill>
          <a:latin typeface="Tahoma" pitchFamily="34" charset="0"/>
          <a:cs typeface="Tahoma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2700">
          <a:solidFill>
            <a:srgbClr val="000090"/>
          </a:solidFill>
          <a:latin typeface="Tahoma" pitchFamily="34" charset="0"/>
          <a:cs typeface="Tahoma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2700">
          <a:solidFill>
            <a:srgbClr val="000090"/>
          </a:solidFill>
          <a:latin typeface="Tahoma" pitchFamily="34" charset="0"/>
          <a:cs typeface="Tahom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700">
          <a:solidFill>
            <a:srgbClr val="000090"/>
          </a:solidFill>
          <a:latin typeface="Tahoma" pitchFamily="34" charset="0"/>
          <a:cs typeface="Tahoma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700">
          <a:solidFill>
            <a:srgbClr val="000090"/>
          </a:solidFill>
          <a:latin typeface="Tahoma" pitchFamily="34" charset="0"/>
          <a:cs typeface="Tahoma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700">
          <a:solidFill>
            <a:srgbClr val="000090"/>
          </a:solidFill>
          <a:latin typeface="Tahoma" pitchFamily="34" charset="0"/>
          <a:cs typeface="Tahoma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700">
          <a:solidFill>
            <a:srgbClr val="00009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FF6600"/>
          </a:solidFill>
          <a:latin typeface="Tahoma"/>
          <a:ea typeface="+mn-ea"/>
          <a:cs typeface="Tahom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Tahoma"/>
          <a:ea typeface="+mn-ea"/>
          <a:cs typeface="Tahom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Tahoma"/>
          <a:ea typeface="+mn-ea"/>
          <a:cs typeface="Tahom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/>
          </p:nvPr>
        </p:nvSpPr>
        <p:spPr>
          <a:xfrm>
            <a:off x="685800" y="925513"/>
            <a:ext cx="7772400" cy="965200"/>
          </a:xfrm>
        </p:spPr>
        <p:txBody>
          <a:bodyPr/>
          <a:lstStyle/>
          <a:p>
            <a:r>
              <a:rPr lang="nl-NL" sz="3200" dirty="0" smtClean="0">
                <a:latin typeface="Tahoma" pitchFamily="34" charset="0"/>
                <a:cs typeface="Tahoma" pitchFamily="34" charset="0"/>
              </a:rPr>
              <a:t>De behandeling van incontinentie</a:t>
            </a:r>
            <a:endParaRPr lang="en-US" sz="2800" i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3" name="Subtitel 2"/>
          <p:cNvSpPr>
            <a:spLocks noGrp="1"/>
          </p:cNvSpPr>
          <p:nvPr>
            <p:ph type="subTitle" idx="1"/>
          </p:nvPr>
        </p:nvSpPr>
        <p:spPr>
          <a:xfrm>
            <a:off x="1371600" y="2223564"/>
            <a:ext cx="6400800" cy="816499"/>
          </a:xfrm>
        </p:spPr>
        <p:txBody>
          <a:bodyPr/>
          <a:lstStyle/>
          <a:p>
            <a:r>
              <a:rPr lang="nl-NL" dirty="0" smtClean="0">
                <a:latin typeface="Tahoma" pitchFamily="34" charset="0"/>
                <a:cs typeface="Tahoma" pitchFamily="34" charset="0"/>
              </a:rPr>
              <a:t>Froukje Hoogenboom</a:t>
            </a:r>
          </a:p>
          <a:p>
            <a:r>
              <a:rPr lang="nl-NL" dirty="0" smtClean="0">
                <a:latin typeface="Tahoma" pitchFamily="34" charset="0"/>
                <a:cs typeface="Tahoma" pitchFamily="34" charset="0"/>
              </a:rPr>
              <a:t>Abdominaal chirurg UMCG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4" name="Afbeelding 3" descr="AFC de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" y="49213"/>
            <a:ext cx="923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Afbeelding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5025" y="50800"/>
            <a:ext cx="6413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8526463" y="668338"/>
            <a:ext cx="611187" cy="1936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>
              <a:spcBef>
                <a:spcPts val="1675"/>
              </a:spcBef>
            </a:pPr>
            <a:r>
              <a:rPr lang="en-GB" sz="1200">
                <a:solidFill>
                  <a:srgbClr val="FC7C1C"/>
                </a:solidFill>
                <a:latin typeface="Tahoma" pitchFamily="34" charset="0"/>
                <a:cs typeface="Tahoma" pitchFamily="34" charset="0"/>
              </a:rPr>
              <a:t>UMCG</a:t>
            </a:r>
            <a:endParaRPr lang="nl-NL" sz="1200">
              <a:solidFill>
                <a:srgbClr val="FC7C1C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78363"/>
            <a:ext cx="915193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68313" y="4659313"/>
            <a:ext cx="3833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Tahoma" pitchFamily="34" charset="0"/>
              </a:rPr>
              <a:t>Universitair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Tahoma" pitchFamily="34" charset="0"/>
              </a:rPr>
              <a:t>Medisch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Tahoma" pitchFamily="34" charset="0"/>
              </a:rPr>
              <a:t> Centrum Groningen</a:t>
            </a:r>
          </a:p>
        </p:txBody>
      </p:sp>
      <p:pic>
        <p:nvPicPr>
          <p:cNvPr id="5129" name="Afbeelding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" y="4692650"/>
            <a:ext cx="2968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" descr="F:\_Data\Data S\AZG Logo's\UMCG-MARTINITOREN(2000).jp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3040063"/>
            <a:ext cx="7380287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 antegraad spoelen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Succes percentage wisselend beschreven: 70%</a:t>
            </a:r>
          </a:p>
          <a:p>
            <a:r>
              <a:rPr lang="nl-NL" dirty="0" smtClean="0"/>
              <a:t>Spina bifida en kinderen </a:t>
            </a:r>
            <a:r>
              <a:rPr lang="nl-NL" dirty="0" err="1" smtClean="0"/>
              <a:t>vs</a:t>
            </a:r>
            <a:r>
              <a:rPr lang="nl-NL" dirty="0" smtClean="0"/>
              <a:t> obstipatie + incontinentie</a:t>
            </a:r>
          </a:p>
          <a:p>
            <a:r>
              <a:rPr lang="nl-NL" dirty="0" smtClean="0"/>
              <a:t>Meest effectief indien retrograad goed werkt maar niet handig</a:t>
            </a:r>
          </a:p>
          <a:p>
            <a:r>
              <a:rPr lang="nl-NL" dirty="0"/>
              <a:t>S</a:t>
            </a:r>
            <a:r>
              <a:rPr lang="nl-NL" dirty="0" smtClean="0"/>
              <a:t>poelen met water, </a:t>
            </a:r>
            <a:r>
              <a:rPr lang="nl-NL" dirty="0" err="1" smtClean="0"/>
              <a:t>evt</a:t>
            </a:r>
            <a:r>
              <a:rPr lang="nl-NL" dirty="0" smtClean="0"/>
              <a:t> PEG</a:t>
            </a:r>
          </a:p>
          <a:p>
            <a:r>
              <a:rPr lang="nl-NL" dirty="0" smtClean="0"/>
              <a:t>Kans op behoud 70%</a:t>
            </a:r>
          </a:p>
          <a:p>
            <a:r>
              <a:rPr lang="nl-NL" dirty="0" smtClean="0"/>
              <a:t>Pijn 30-50%?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5974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Sacrale neuromodulatie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Inbrengen lead niveau S3</a:t>
            </a:r>
          </a:p>
          <a:p>
            <a:endParaRPr lang="nl-NL" dirty="0" smtClean="0"/>
          </a:p>
          <a:p>
            <a:r>
              <a:rPr lang="nl-NL" dirty="0" smtClean="0"/>
              <a:t>Testperiode voor 50% reductie klachten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Definitieve pacemaker</a:t>
            </a:r>
          </a:p>
          <a:p>
            <a:endParaRPr lang="nl-NL" dirty="0" smtClean="0"/>
          </a:p>
          <a:p>
            <a:r>
              <a:rPr lang="nl-NL" dirty="0" smtClean="0"/>
              <a:t>Werkingsmechanisme</a:t>
            </a:r>
          </a:p>
          <a:p>
            <a:endParaRPr lang="nl-NL" dirty="0"/>
          </a:p>
          <a:p>
            <a:r>
              <a:rPr lang="nl-NL" dirty="0" smtClean="0"/>
              <a:t>Succes 40-80% (50% reductie)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7645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International </a:t>
            </a:r>
            <a:r>
              <a:rPr lang="nl-NL" dirty="0" err="1" smtClean="0"/>
              <a:t>Continence</a:t>
            </a:r>
            <a:r>
              <a:rPr lang="nl-NL" dirty="0" smtClean="0"/>
              <a:t> Society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SNM </a:t>
            </a:r>
            <a:r>
              <a:rPr lang="en-US" dirty="0" err="1" smtClean="0"/>
              <a:t>moet</a:t>
            </a:r>
            <a:r>
              <a:rPr lang="en-US" dirty="0" smtClean="0"/>
              <a:t> </a:t>
            </a:r>
            <a:r>
              <a:rPr lang="en-US" dirty="0" err="1" smtClean="0"/>
              <a:t>overwogen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2e </a:t>
            </a:r>
            <a:r>
              <a:rPr lang="en-US" dirty="0" err="1" smtClean="0"/>
              <a:t>lijns</a:t>
            </a:r>
            <a:r>
              <a:rPr lang="en-US" dirty="0" smtClean="0"/>
              <a:t> </a:t>
            </a:r>
            <a:r>
              <a:rPr lang="en-US" dirty="0" err="1" smtClean="0"/>
              <a:t>behandeling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fecale</a:t>
            </a:r>
            <a:r>
              <a:rPr lang="en-US" dirty="0" smtClean="0"/>
              <a:t> </a:t>
            </a:r>
            <a:r>
              <a:rPr lang="en-US" dirty="0" err="1" smtClean="0"/>
              <a:t>incontinentie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falen</a:t>
            </a:r>
            <a:r>
              <a:rPr lang="en-US" dirty="0" smtClean="0"/>
              <a:t> van </a:t>
            </a:r>
            <a:r>
              <a:rPr lang="en-US" dirty="0" err="1" smtClean="0"/>
              <a:t>conservatieve</a:t>
            </a:r>
            <a:r>
              <a:rPr lang="en-US" dirty="0" smtClean="0"/>
              <a:t> </a:t>
            </a:r>
            <a:r>
              <a:rPr lang="en-US" dirty="0" err="1" smtClean="0"/>
              <a:t>therapie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sphincterdefect</a:t>
            </a:r>
            <a:r>
              <a:rPr lang="en-US" dirty="0" smtClean="0"/>
              <a:t> is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contraindicatie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SNM</a:t>
            </a:r>
          </a:p>
          <a:p>
            <a:endParaRPr lang="en-US" dirty="0" smtClean="0"/>
          </a:p>
          <a:p>
            <a:r>
              <a:rPr lang="en-US" dirty="0" err="1" smtClean="0"/>
              <a:t>Fecale</a:t>
            </a:r>
            <a:r>
              <a:rPr lang="en-US" dirty="0" smtClean="0"/>
              <a:t> </a:t>
            </a:r>
            <a:r>
              <a:rPr lang="en-US" dirty="0" err="1" smtClean="0"/>
              <a:t>incontinentie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LAR is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contraindicatie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SNM </a:t>
            </a:r>
            <a:r>
              <a:rPr lang="en-US" dirty="0" smtClean="0"/>
              <a:t>is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aangewezen</a:t>
            </a:r>
            <a:r>
              <a:rPr lang="en-US" dirty="0" smtClean="0"/>
              <a:t> </a:t>
            </a:r>
            <a:r>
              <a:rPr lang="en-US" dirty="0" err="1" smtClean="0"/>
              <a:t>behandeling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incontinentie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urine en </a:t>
            </a:r>
            <a:r>
              <a:rPr lang="en-US" dirty="0" err="1" smtClean="0"/>
              <a:t>ontlasting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9545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24" y="404308"/>
            <a:ext cx="7068621" cy="397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25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Stomata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Eindstandig</a:t>
            </a:r>
          </a:p>
          <a:p>
            <a:r>
              <a:rPr lang="nl-NL" dirty="0" smtClean="0"/>
              <a:t>Dubbelloops</a:t>
            </a:r>
          </a:p>
          <a:p>
            <a:endParaRPr lang="nl-NL" dirty="0"/>
          </a:p>
          <a:p>
            <a:r>
              <a:rPr lang="nl-NL" dirty="0" smtClean="0"/>
              <a:t>Colostoma</a:t>
            </a:r>
          </a:p>
          <a:p>
            <a:r>
              <a:rPr lang="nl-NL" dirty="0" smtClean="0"/>
              <a:t>Ileostoma</a:t>
            </a:r>
          </a:p>
          <a:p>
            <a:endParaRPr lang="nl-NL" dirty="0"/>
          </a:p>
          <a:p>
            <a:r>
              <a:rPr lang="nl-NL" dirty="0" smtClean="0"/>
              <a:t>Voor incontinentie in principe eindstandig </a:t>
            </a:r>
            <a:r>
              <a:rPr lang="nl-NL" dirty="0" err="1" smtClean="0"/>
              <a:t>sigmoidostoma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1350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Dwarslaesie patiënten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Minder tijd ‘</a:t>
            </a:r>
            <a:r>
              <a:rPr lang="nl-NL" dirty="0" err="1" smtClean="0"/>
              <a:t>bowel</a:t>
            </a:r>
            <a:r>
              <a:rPr lang="nl-NL" dirty="0" smtClean="0"/>
              <a:t> care’</a:t>
            </a:r>
          </a:p>
          <a:p>
            <a:r>
              <a:rPr lang="nl-NL" dirty="0" smtClean="0"/>
              <a:t>Verbeterde obstipatie en incontinentie</a:t>
            </a:r>
          </a:p>
          <a:p>
            <a:r>
              <a:rPr lang="nl-NL" dirty="0" smtClean="0"/>
              <a:t>Verbetering autonome </a:t>
            </a:r>
            <a:r>
              <a:rPr lang="nl-NL" dirty="0" err="1" smtClean="0"/>
              <a:t>dyreflexie</a:t>
            </a:r>
            <a:endParaRPr lang="nl-NL" dirty="0" smtClean="0"/>
          </a:p>
          <a:p>
            <a:r>
              <a:rPr lang="nl-NL" dirty="0" smtClean="0"/>
              <a:t>Wondgenezing </a:t>
            </a:r>
            <a:r>
              <a:rPr lang="nl-NL" dirty="0" err="1" smtClean="0"/>
              <a:t>decubitis</a:t>
            </a:r>
            <a:endParaRPr lang="nl-NL" dirty="0" smtClean="0"/>
          </a:p>
          <a:p>
            <a:r>
              <a:rPr lang="nl-NL" dirty="0" smtClean="0"/>
              <a:t>Voornamelijk eindstandig </a:t>
            </a:r>
            <a:r>
              <a:rPr lang="nl-NL" dirty="0" err="1" smtClean="0"/>
              <a:t>sigmoidostoma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Advies: proactieve voorlichting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351412" y="4332615"/>
            <a:ext cx="6627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Cooper et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Outcomes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following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stoma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formation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spinal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cord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patients</a:t>
            </a:r>
            <a:r>
              <a:rPr lang="nl-NL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Colorectal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 2019:5;1-6</a:t>
            </a:r>
            <a:endParaRPr lang="nl-NL" sz="11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6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Voorlichting stoma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 zekerheid</a:t>
            </a:r>
          </a:p>
          <a:p>
            <a:r>
              <a:rPr lang="nl-NL" dirty="0" smtClean="0"/>
              <a:t>Aanwezigheid rectumstomp: </a:t>
            </a:r>
            <a:r>
              <a:rPr lang="nl-NL" dirty="0" err="1" smtClean="0"/>
              <a:t>oa</a:t>
            </a:r>
            <a:r>
              <a:rPr lang="nl-NL" dirty="0" smtClean="0"/>
              <a:t> deviatie/ slijm</a:t>
            </a:r>
          </a:p>
          <a:p>
            <a:r>
              <a:rPr lang="nl-NL" dirty="0" smtClean="0"/>
              <a:t>Kans op obstipatie, kans op lekkage</a:t>
            </a:r>
          </a:p>
          <a:p>
            <a:r>
              <a:rPr lang="nl-NL" dirty="0" err="1" smtClean="0"/>
              <a:t>Parastomale</a:t>
            </a:r>
            <a:r>
              <a:rPr lang="nl-NL" dirty="0" smtClean="0"/>
              <a:t> hernia</a:t>
            </a:r>
          </a:p>
          <a:p>
            <a:r>
              <a:rPr lang="nl-NL" dirty="0" smtClean="0"/>
              <a:t>Pijnklachten buikwand</a:t>
            </a:r>
          </a:p>
          <a:p>
            <a:r>
              <a:rPr lang="nl-NL" dirty="0" smtClean="0"/>
              <a:t>Optie spoelen stoma antegraad/ retrograad/ rectaal</a:t>
            </a:r>
          </a:p>
          <a:p>
            <a:endParaRPr lang="nl-NL" dirty="0"/>
          </a:p>
          <a:p>
            <a:r>
              <a:rPr lang="nl-NL" dirty="0" smtClean="0"/>
              <a:t>Anorectaal functie onderzoek</a:t>
            </a:r>
          </a:p>
          <a:p>
            <a:pPr lvl="1"/>
            <a:r>
              <a:rPr lang="nl-NL" dirty="0" smtClean="0"/>
              <a:t>Verwachting en behandelopties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9362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Leerdoelen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voor opties bestaan er voor het aanleggen van een stoma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Behandelopties voor fecale incontinentie</a:t>
            </a:r>
          </a:p>
          <a:p>
            <a:r>
              <a:rPr lang="nl-NL" dirty="0" smtClean="0"/>
              <a:t>Overwegingen en verwachtingsmanagement</a:t>
            </a:r>
          </a:p>
          <a:p>
            <a:r>
              <a:rPr lang="nl-NL" dirty="0" err="1" smtClean="0"/>
              <a:t>Evidence</a:t>
            </a:r>
            <a:r>
              <a:rPr lang="nl-NL" dirty="0" smtClean="0"/>
              <a:t> en ervaringen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8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Bedankt voor uw aandacht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6215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1" t="21246" r="3199" b="24872"/>
          <a:stretch/>
        </p:blipFill>
        <p:spPr bwMode="auto">
          <a:xfrm>
            <a:off x="765424" y="1063625"/>
            <a:ext cx="7674796" cy="319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46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Leerdoelen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voor opties bestaan er voor het aanleggen van een stoma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Behandelopties voor fecale incontinentie</a:t>
            </a:r>
          </a:p>
          <a:p>
            <a:r>
              <a:rPr lang="nl-NL" dirty="0" smtClean="0"/>
              <a:t>Overwegingen en verwachtingsmanagement</a:t>
            </a:r>
          </a:p>
          <a:p>
            <a:r>
              <a:rPr lang="nl-NL" dirty="0" err="1" smtClean="0"/>
              <a:t>Evidence</a:t>
            </a:r>
            <a:r>
              <a:rPr lang="nl-NL" dirty="0" smtClean="0"/>
              <a:t> en ervaringen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632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483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Noem een voordeel van het aanleggen van een DUBBELLOOPS stoma bij de indicatie incontinentie.</a:t>
            </a:r>
          </a:p>
          <a:p>
            <a:pPr marL="0" indent="0">
              <a:buNone/>
            </a:pPr>
            <a:r>
              <a:rPr lang="nl-NL" dirty="0"/>
              <a:t>A Er is geen risico op overloop.</a:t>
            </a:r>
          </a:p>
          <a:p>
            <a:pPr marL="0" indent="0">
              <a:buNone/>
            </a:pPr>
            <a:r>
              <a:rPr lang="nl-NL" dirty="0"/>
              <a:t>B Een dubbelloops ileostoma geef minder lekkage dan een eindstandig stoma.</a:t>
            </a:r>
          </a:p>
          <a:p>
            <a:pPr marL="0" indent="0">
              <a:buNone/>
            </a:pPr>
            <a:r>
              <a:rPr lang="nl-NL" dirty="0"/>
              <a:t>C Er bestaat dan een optie om antegraad te spoelen.</a:t>
            </a:r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8628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Definities</a:t>
            </a:r>
          </a:p>
          <a:p>
            <a:r>
              <a:rPr lang="nl-NL" dirty="0" smtClean="0"/>
              <a:t>Conservatieve maatregelen</a:t>
            </a:r>
          </a:p>
          <a:p>
            <a:r>
              <a:rPr lang="nl-NL" dirty="0" smtClean="0"/>
              <a:t>Retrograad en antegraad spoelen</a:t>
            </a:r>
          </a:p>
          <a:p>
            <a:r>
              <a:rPr lang="nl-NL" dirty="0" smtClean="0"/>
              <a:t>Sacrale neuromodulatie</a:t>
            </a:r>
          </a:p>
          <a:p>
            <a:r>
              <a:rPr lang="nl-NL" dirty="0" smtClean="0"/>
              <a:t>Stoma’s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942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Definitie en incidentie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Definitie</a:t>
            </a:r>
            <a:r>
              <a:rPr lang="en-US" dirty="0" smtClean="0"/>
              <a:t> (Rome IV criteria): </a:t>
            </a:r>
          </a:p>
          <a:p>
            <a:pPr lvl="1"/>
            <a:r>
              <a:rPr lang="en-US" dirty="0" err="1"/>
              <a:t>Herhaaldelijk</a:t>
            </a:r>
            <a:r>
              <a:rPr lang="en-US" dirty="0"/>
              <a:t> </a:t>
            </a:r>
            <a:r>
              <a:rPr lang="en-US" dirty="0" err="1"/>
              <a:t>ongewenst</a:t>
            </a:r>
            <a:r>
              <a:rPr lang="en-US" dirty="0"/>
              <a:t> </a:t>
            </a:r>
            <a:r>
              <a:rPr lang="en-US" dirty="0" err="1"/>
              <a:t>verlies</a:t>
            </a:r>
            <a:r>
              <a:rPr lang="en-US" dirty="0"/>
              <a:t> van </a:t>
            </a:r>
            <a:r>
              <a:rPr lang="en-US" dirty="0" err="1"/>
              <a:t>fecaal</a:t>
            </a:r>
            <a:r>
              <a:rPr lang="en-US" dirty="0"/>
              <a:t> </a:t>
            </a:r>
            <a:r>
              <a:rPr lang="en-US" dirty="0" err="1"/>
              <a:t>materiaal</a:t>
            </a:r>
            <a:endParaRPr lang="en-US" dirty="0"/>
          </a:p>
          <a:p>
            <a:pPr lvl="1"/>
            <a:r>
              <a:rPr lang="en-US" dirty="0" err="1"/>
              <a:t>Meerdere</a:t>
            </a:r>
            <a:r>
              <a:rPr lang="en-US" dirty="0"/>
              <a:t> </a:t>
            </a:r>
            <a:r>
              <a:rPr lang="en-US" dirty="0" err="1"/>
              <a:t>keren</a:t>
            </a:r>
            <a:r>
              <a:rPr lang="en-US" dirty="0"/>
              <a:t> per </a:t>
            </a:r>
            <a:r>
              <a:rPr lang="en-US" dirty="0" err="1"/>
              <a:t>maand</a:t>
            </a:r>
            <a:r>
              <a:rPr lang="en-US" dirty="0"/>
              <a:t> in de </a:t>
            </a:r>
            <a:r>
              <a:rPr lang="en-US" dirty="0" err="1"/>
              <a:t>afgelopen</a:t>
            </a:r>
            <a:r>
              <a:rPr lang="en-US" dirty="0"/>
              <a:t> 6 </a:t>
            </a:r>
            <a:r>
              <a:rPr lang="en-US" dirty="0" err="1"/>
              <a:t>maanden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Incidentie</a:t>
            </a:r>
            <a:r>
              <a:rPr lang="en-US" dirty="0" smtClean="0"/>
              <a:t>: Nederland 8%</a:t>
            </a:r>
          </a:p>
          <a:p>
            <a:r>
              <a:rPr lang="en-US" dirty="0" smtClean="0"/>
              <a:t>7-15%, 18-33% in </a:t>
            </a:r>
            <a:r>
              <a:rPr lang="en-US" dirty="0" err="1" smtClean="0"/>
              <a:t>ziekenhuizen</a:t>
            </a:r>
            <a:r>
              <a:rPr lang="en-US" dirty="0" smtClean="0"/>
              <a:t>, 50-70% </a:t>
            </a:r>
            <a:r>
              <a:rPr lang="en-US" dirty="0" err="1" smtClean="0"/>
              <a:t>verpleegtehuizen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Meest</a:t>
            </a:r>
            <a:r>
              <a:rPr lang="en-US" dirty="0" smtClean="0"/>
              <a:t> </a:t>
            </a:r>
            <a:r>
              <a:rPr lang="en-US" dirty="0" err="1" smtClean="0"/>
              <a:t>voorkomend</a:t>
            </a:r>
            <a:r>
              <a:rPr lang="en-US" dirty="0" smtClean="0"/>
              <a:t>: urge </a:t>
            </a:r>
            <a:r>
              <a:rPr lang="en-US" dirty="0" err="1" smtClean="0"/>
              <a:t>incontinentie</a:t>
            </a:r>
            <a:r>
              <a:rPr lang="en-US" dirty="0" smtClean="0"/>
              <a:t> + soiling</a:t>
            </a:r>
          </a:p>
          <a:p>
            <a:endParaRPr lang="en-US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2660499" y="4086487"/>
            <a:ext cx="604684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Meegdenburg M et al. Subtypes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symptoms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fecal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incontinence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Dutch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cross-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sectional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IntJColorectallDis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2018:33:919-25</a:t>
            </a:r>
          </a:p>
          <a:p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Rao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al. </a:t>
            </a:r>
            <a:r>
              <a:rPr lang="nl-NL" sz="11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Anorectal</a:t>
            </a:r>
            <a:r>
              <a:rPr lang="nl-NL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disorders.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Gastroenterology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2016:150;1430-42</a:t>
            </a:r>
            <a:endParaRPr lang="nl-NL" sz="11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1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sz="11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45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Incontinentie: multifactorieel en gerelateerd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69" y="1063625"/>
            <a:ext cx="5072182" cy="308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078840" y="4448710"/>
            <a:ext cx="43717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Rao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</a:t>
            </a:r>
            <a:r>
              <a:rPr lang="nl-NL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al. </a:t>
            </a:r>
            <a:r>
              <a:rPr lang="nl-NL" sz="11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Anorectal</a:t>
            </a:r>
            <a:r>
              <a:rPr lang="nl-NL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disorders</a:t>
            </a:r>
            <a:r>
              <a:rPr lang="nl-NL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Gastroenterology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2016:150:1430-42</a:t>
            </a:r>
            <a:endParaRPr lang="nl-NL" sz="11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9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Conservatieve maatregelen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Medicamenteus</a:t>
            </a:r>
          </a:p>
          <a:p>
            <a:pPr lvl="1"/>
            <a:r>
              <a:rPr lang="nl-NL" dirty="0" smtClean="0"/>
              <a:t>Staken medicatie, dieet, </a:t>
            </a:r>
            <a:r>
              <a:rPr lang="nl-NL" dirty="0" err="1" smtClean="0"/>
              <a:t>psyllium</a:t>
            </a:r>
            <a:r>
              <a:rPr lang="nl-NL" dirty="0" smtClean="0"/>
              <a:t>, loperamide, laxeermiddelen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Bekkenfysiotherapie</a:t>
            </a:r>
          </a:p>
          <a:p>
            <a:endParaRPr lang="nl-NL" dirty="0" smtClean="0"/>
          </a:p>
          <a:p>
            <a:r>
              <a:rPr lang="nl-NL" dirty="0" smtClean="0"/>
              <a:t>Waterklysma </a:t>
            </a:r>
          </a:p>
          <a:p>
            <a:endParaRPr lang="nl-NL" dirty="0" smtClean="0"/>
          </a:p>
          <a:p>
            <a:r>
              <a:rPr lang="nl-NL" dirty="0" smtClean="0"/>
              <a:t>Rectaal spoelen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392" y="239394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21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Rectaal (retrograad) spoelen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Verwachtingsmanagement</a:t>
            </a:r>
          </a:p>
          <a:p>
            <a:endParaRPr lang="nl-NL" dirty="0" smtClean="0"/>
          </a:p>
          <a:p>
            <a:r>
              <a:rPr lang="nl-NL" dirty="0" smtClean="0"/>
              <a:t>Goede begeleiding</a:t>
            </a:r>
          </a:p>
          <a:p>
            <a:endParaRPr lang="nl-NL" dirty="0" smtClean="0"/>
          </a:p>
          <a:p>
            <a:r>
              <a:rPr lang="nl-NL" dirty="0" smtClean="0"/>
              <a:t>Zo nodig met laxantia</a:t>
            </a:r>
          </a:p>
          <a:p>
            <a:endParaRPr lang="nl-NL" dirty="0" smtClean="0"/>
          </a:p>
          <a:p>
            <a:r>
              <a:rPr lang="nl-NL" dirty="0" smtClean="0"/>
              <a:t>In theorie iedereen sociaal continent te krijgen</a:t>
            </a:r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79" y="1200150"/>
            <a:ext cx="2255837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908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Antegraad spoelen: Malone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1990 Malone et al, kinderen</a:t>
            </a:r>
          </a:p>
          <a:p>
            <a:r>
              <a:rPr lang="nl-NL" dirty="0" smtClean="0"/>
              <a:t>Behoud van Malone 70%</a:t>
            </a:r>
          </a:p>
          <a:p>
            <a:r>
              <a:rPr lang="nl-NL" dirty="0" smtClean="0"/>
              <a:t>Succes </a:t>
            </a:r>
            <a:r>
              <a:rPr lang="nl-NL" dirty="0" err="1" smtClean="0"/>
              <a:t>rate</a:t>
            </a:r>
            <a:r>
              <a:rPr lang="nl-NL" dirty="0" smtClean="0"/>
              <a:t> 37% (indicaties obstipatie/ incontinentie)</a:t>
            </a:r>
          </a:p>
          <a:p>
            <a:r>
              <a:rPr lang="nl-NL" dirty="0" smtClean="0"/>
              <a:t>Succes </a:t>
            </a:r>
            <a:r>
              <a:rPr lang="nl-NL" dirty="0" err="1" smtClean="0"/>
              <a:t>rate</a:t>
            </a:r>
            <a:r>
              <a:rPr lang="nl-NL" dirty="0"/>
              <a:t> </a:t>
            </a:r>
            <a:r>
              <a:rPr lang="nl-NL" dirty="0" smtClean="0"/>
              <a:t>80% (spina bifida), 88% tevreden</a:t>
            </a:r>
          </a:p>
          <a:p>
            <a:r>
              <a:rPr lang="nl-NL" dirty="0" smtClean="0"/>
              <a:t>Complicaties: stenose, wondinfectie, granulatieweefsel, lekkage, pijn</a:t>
            </a:r>
          </a:p>
          <a:p>
            <a:r>
              <a:rPr lang="nl-NL" dirty="0" err="1" smtClean="0"/>
              <a:t>Reoperaties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945714" y="3824784"/>
            <a:ext cx="58833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Sturkenboom</a:t>
            </a:r>
            <a:r>
              <a:rPr lang="nl-NL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 Long-term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outcomes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a MACE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treatment of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fecal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incontinence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constipation</a:t>
            </a:r>
            <a:r>
              <a:rPr lang="nl-NL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adults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Int J </a:t>
            </a:r>
            <a:r>
              <a:rPr lang="nl-NL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 </a:t>
            </a:r>
            <a:r>
              <a:rPr lang="nl-NL" sz="11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orectal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 2018: 33;3441-8</a:t>
            </a:r>
          </a:p>
          <a:p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Kelly </a:t>
            </a:r>
            <a:r>
              <a:rPr lang="nl-NL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al. Malone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Antegrade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Continence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Enema vs.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Cecostomy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vs.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Transanal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Irrigation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  <a:p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new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we counsel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patientes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Urol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Rep 2019:20;4</a:t>
            </a:r>
            <a:endParaRPr lang="nl-NL" sz="11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Antegraad spoelen: CHAIT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70% blijft spoelen</a:t>
            </a:r>
          </a:p>
          <a:p>
            <a:r>
              <a:rPr lang="nl-NL" dirty="0" smtClean="0"/>
              <a:t>Succes 58% 74% 90% </a:t>
            </a:r>
          </a:p>
          <a:p>
            <a:pPr marL="0" indent="0">
              <a:buNone/>
            </a:pPr>
            <a:r>
              <a:rPr lang="nl-NL" dirty="0" smtClean="0"/>
              <a:t>    (obstipatie, incontinentie, LARS)</a:t>
            </a:r>
          </a:p>
          <a:p>
            <a:r>
              <a:rPr lang="nl-NL" dirty="0" smtClean="0"/>
              <a:t>Radiologische endoscopische of chirurgisch</a:t>
            </a:r>
          </a:p>
          <a:p>
            <a:r>
              <a:rPr lang="nl-NL" dirty="0" smtClean="0"/>
              <a:t>Wissel halfjaarlijks (soms sedatie)</a:t>
            </a:r>
          </a:p>
          <a:p>
            <a:r>
              <a:rPr lang="nl-NL" dirty="0" smtClean="0"/>
              <a:t>Chronische pijn 52%!</a:t>
            </a:r>
          </a:p>
          <a:p>
            <a:endParaRPr lang="nl-NL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1359232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2952310" y="3734544"/>
            <a:ext cx="61916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Ricard et al.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Antegrade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colonic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irrigations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percutanneous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endoscopic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caecostomy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refractory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colorectal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functionale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disorders. Int J </a:t>
            </a:r>
            <a:r>
              <a:rPr lang="nl-NL" sz="11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Colorectal</a:t>
            </a:r>
            <a:r>
              <a:rPr lang="nl-NL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 2019:34;169-75</a:t>
            </a:r>
          </a:p>
          <a:p>
            <a:endParaRPr lang="nl-NL" sz="11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Kelly </a:t>
            </a:r>
            <a:r>
              <a:rPr lang="en-US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al. Malone </a:t>
            </a:r>
            <a:r>
              <a:rPr lang="en-US" sz="11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Antegrade</a:t>
            </a:r>
            <a:r>
              <a:rPr lang="en-US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Continence Enema vs. </a:t>
            </a:r>
            <a:r>
              <a:rPr lang="en-US" sz="11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Cecostomy</a:t>
            </a:r>
            <a:r>
              <a:rPr lang="en-US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vs. </a:t>
            </a:r>
            <a:r>
              <a:rPr lang="en-US" sz="11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Transanal</a:t>
            </a:r>
            <a:r>
              <a:rPr lang="en-US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Irrigation-</a:t>
            </a:r>
          </a:p>
          <a:p>
            <a:r>
              <a:rPr lang="en-US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new and how do we counsel our </a:t>
            </a:r>
            <a:r>
              <a:rPr lang="en-US" sz="11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patientes</a:t>
            </a:r>
            <a:r>
              <a:rPr lang="en-US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1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</a:t>
            </a:r>
            <a:r>
              <a:rPr lang="en-US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Urol</a:t>
            </a:r>
            <a:r>
              <a:rPr lang="en-US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Rep 2019:20;4</a:t>
            </a:r>
          </a:p>
          <a:p>
            <a:endParaRPr lang="nl-NL" sz="11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691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Microsoft Office PowerPoint</Application>
  <PresentationFormat>Diavoorstelling (16:9)</PresentationFormat>
  <Paragraphs>139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Tahoma</vt:lpstr>
      <vt:lpstr>Office-thema</vt:lpstr>
      <vt:lpstr>De behandeling van incontinentie</vt:lpstr>
      <vt:lpstr>Leerdoelen</vt:lpstr>
      <vt:lpstr>Inhoud</vt:lpstr>
      <vt:lpstr>Definitie en incidentie</vt:lpstr>
      <vt:lpstr>Incontinentie: multifactorieel en gerelateerd</vt:lpstr>
      <vt:lpstr>Conservatieve maatregelen</vt:lpstr>
      <vt:lpstr>Rectaal (retrograad) spoelen</vt:lpstr>
      <vt:lpstr>Antegraad spoelen: Malone</vt:lpstr>
      <vt:lpstr>Antegraad spoelen: CHAIT</vt:lpstr>
      <vt:lpstr>Conclusie antegraad spoelen</vt:lpstr>
      <vt:lpstr>Sacrale neuromodulatie</vt:lpstr>
      <vt:lpstr>International Continence Society</vt:lpstr>
      <vt:lpstr> </vt:lpstr>
      <vt:lpstr>Stomata</vt:lpstr>
      <vt:lpstr>Dwarslaesie patiënten</vt:lpstr>
      <vt:lpstr>Voorlichting stoma</vt:lpstr>
      <vt:lpstr>Leerdoelen</vt:lpstr>
      <vt:lpstr>Bedankt voor uw aandacht</vt:lpstr>
      <vt:lpstr>PowerPoint-presentatie</vt:lpstr>
      <vt:lpstr>PowerPoint-presentatie</vt:lpstr>
      <vt:lpstr>Vraag</vt:lpstr>
    </vt:vector>
  </TitlesOfParts>
  <Company>RUG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Broens</dc:creator>
  <cp:lastModifiedBy>Froukje Hoogenboom</cp:lastModifiedBy>
  <cp:revision>45</cp:revision>
  <dcterms:created xsi:type="dcterms:W3CDTF">2016-05-18T20:07:37Z</dcterms:created>
  <dcterms:modified xsi:type="dcterms:W3CDTF">2019-10-01T18:43:48Z</dcterms:modified>
</cp:coreProperties>
</file>