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handoutMasterIdLst>
    <p:handoutMasterId r:id="rId64"/>
  </p:handoutMasterIdLst>
  <p:sldIdLst>
    <p:sldId id="260" r:id="rId5"/>
    <p:sldId id="300" r:id="rId6"/>
    <p:sldId id="423" r:id="rId7"/>
    <p:sldId id="424" r:id="rId8"/>
    <p:sldId id="430" r:id="rId9"/>
    <p:sldId id="427" r:id="rId10"/>
    <p:sldId id="428" r:id="rId11"/>
    <p:sldId id="429" r:id="rId12"/>
    <p:sldId id="425" r:id="rId13"/>
    <p:sldId id="426" r:id="rId14"/>
    <p:sldId id="431" r:id="rId15"/>
    <p:sldId id="432" r:id="rId16"/>
    <p:sldId id="434" r:id="rId17"/>
    <p:sldId id="433" r:id="rId18"/>
    <p:sldId id="443" r:id="rId19"/>
    <p:sldId id="442" r:id="rId20"/>
    <p:sldId id="444" r:id="rId21"/>
    <p:sldId id="436" r:id="rId22"/>
    <p:sldId id="420" r:id="rId23"/>
    <p:sldId id="421" r:id="rId24"/>
    <p:sldId id="437" r:id="rId25"/>
    <p:sldId id="439" r:id="rId26"/>
    <p:sldId id="445" r:id="rId27"/>
    <p:sldId id="438" r:id="rId28"/>
    <p:sldId id="440" r:id="rId29"/>
    <p:sldId id="412" r:id="rId30"/>
    <p:sldId id="441" r:id="rId31"/>
    <p:sldId id="418" r:id="rId32"/>
    <p:sldId id="408" r:id="rId33"/>
    <p:sldId id="385" r:id="rId34"/>
    <p:sldId id="388" r:id="rId35"/>
    <p:sldId id="384" r:id="rId36"/>
    <p:sldId id="401" r:id="rId37"/>
    <p:sldId id="387" r:id="rId38"/>
    <p:sldId id="392" r:id="rId39"/>
    <p:sldId id="393" r:id="rId40"/>
    <p:sldId id="402" r:id="rId41"/>
    <p:sldId id="411" r:id="rId42"/>
    <p:sldId id="397" r:id="rId43"/>
    <p:sldId id="398" r:id="rId44"/>
    <p:sldId id="419" r:id="rId45"/>
    <p:sldId id="416" r:id="rId46"/>
    <p:sldId id="396" r:id="rId47"/>
    <p:sldId id="395" r:id="rId48"/>
    <p:sldId id="422" r:id="rId49"/>
    <p:sldId id="406" r:id="rId50"/>
    <p:sldId id="400" r:id="rId51"/>
    <p:sldId id="407" r:id="rId52"/>
    <p:sldId id="414" r:id="rId53"/>
    <p:sldId id="415" r:id="rId54"/>
    <p:sldId id="405" r:id="rId55"/>
    <p:sldId id="394" r:id="rId56"/>
    <p:sldId id="409" r:id="rId57"/>
    <p:sldId id="410" r:id="rId58"/>
    <p:sldId id="269" r:id="rId59"/>
    <p:sldId id="270" r:id="rId60"/>
    <p:sldId id="268" r:id="rId61"/>
    <p:sldId id="354" r:id="rId62"/>
  </p:sldIdLst>
  <p:sldSz cx="9144000" cy="6858000" type="screen4x3"/>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1">
          <p15:clr>
            <a:srgbClr val="A4A3A4"/>
          </p15:clr>
        </p15:guide>
        <p15:guide id="2" pos="47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08" autoAdjust="0"/>
    <p:restoredTop sz="82787" autoAdjust="0"/>
  </p:normalViewPr>
  <p:slideViewPr>
    <p:cSldViewPr showGuides="1">
      <p:cViewPr varScale="1">
        <p:scale>
          <a:sx n="73" d="100"/>
          <a:sy n="73" d="100"/>
        </p:scale>
        <p:origin x="1373" y="58"/>
      </p:cViewPr>
      <p:guideLst>
        <p:guide orient="horz" pos="1011"/>
        <p:guide pos="476"/>
      </p:guideLst>
    </p:cSldViewPr>
  </p:slideViewPr>
  <p:outlineViewPr>
    <p:cViewPr>
      <p:scale>
        <a:sx n="33" d="100"/>
        <a:sy n="33" d="100"/>
      </p:scale>
      <p:origin x="0" y="-5984"/>
    </p:cViewPr>
  </p:outlin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61" d="100"/>
          <a:sy n="61" d="100"/>
        </p:scale>
        <p:origin x="-201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prd.corp\publicdata\SCEN\PZ-KEMTA\PROJECTEN\snm-studie\Persberichten\Grafiek%20inclusiestand%20sep%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Blad1!$I$3</c:f>
              <c:strCache>
                <c:ptCount val="1"/>
                <c:pt idx="0">
                  <c:v>Patiënten geïncludeerd</c:v>
                </c:pt>
              </c:strCache>
            </c:strRef>
          </c:tx>
          <c:spPr>
            <a:solidFill>
              <a:srgbClr val="69A3A3"/>
            </a:solid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Blad1!$H$4:$H$5</c:f>
              <c:numCache>
                <c:formatCode>mmm/yyyy</c:formatCode>
                <c:ptCount val="2"/>
                <c:pt idx="0" formatCode="General">
                  <c:v>2017</c:v>
                </c:pt>
                <c:pt idx="1">
                  <c:v>43344</c:v>
                </c:pt>
              </c:numCache>
            </c:numRef>
          </c:cat>
          <c:val>
            <c:numRef>
              <c:f>Blad1!$I$4:$I$5</c:f>
              <c:numCache>
                <c:formatCode>General</c:formatCode>
                <c:ptCount val="2"/>
                <c:pt idx="0">
                  <c:v>24</c:v>
                </c:pt>
                <c:pt idx="1">
                  <c:v>37</c:v>
                </c:pt>
              </c:numCache>
            </c:numRef>
          </c:val>
          <c:extLst>
            <c:ext xmlns:c16="http://schemas.microsoft.com/office/drawing/2014/chart" uri="{C3380CC4-5D6E-409C-BE32-E72D297353CC}">
              <c16:uniqueId val="{00000000-F797-F14F-A603-4FE2550892FB}"/>
            </c:ext>
          </c:extLst>
        </c:ser>
        <c:ser>
          <c:idx val="1"/>
          <c:order val="1"/>
          <c:tx>
            <c:strRef>
              <c:f>Blad1!$J$3</c:f>
              <c:strCache>
                <c:ptCount val="1"/>
                <c:pt idx="0">
                  <c:v>Patiënten resterend</c:v>
                </c:pt>
              </c:strCache>
            </c:strRef>
          </c:tx>
          <c:spPr>
            <a:pattFill prst="pct5">
              <a:fgClr>
                <a:srgbClr val="538887"/>
              </a:fgClr>
              <a:bgClr>
                <a:schemeClr val="bg1">
                  <a:lumMod val="75000"/>
                </a:schemeClr>
              </a:bgClr>
            </a:pattFill>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Blad1!$H$4:$H$5</c:f>
              <c:numCache>
                <c:formatCode>mmm/yyyy</c:formatCode>
                <c:ptCount val="2"/>
                <c:pt idx="0" formatCode="General">
                  <c:v>2017</c:v>
                </c:pt>
                <c:pt idx="1">
                  <c:v>43344</c:v>
                </c:pt>
              </c:numCache>
            </c:numRef>
          </c:cat>
          <c:val>
            <c:numRef>
              <c:f>Blad1!$J$4:$J$5</c:f>
              <c:numCache>
                <c:formatCode>General</c:formatCode>
                <c:ptCount val="2"/>
                <c:pt idx="0">
                  <c:v>40</c:v>
                </c:pt>
                <c:pt idx="1">
                  <c:v>27</c:v>
                </c:pt>
              </c:numCache>
            </c:numRef>
          </c:val>
          <c:extLst>
            <c:ext xmlns:c16="http://schemas.microsoft.com/office/drawing/2014/chart" uri="{C3380CC4-5D6E-409C-BE32-E72D297353CC}">
              <c16:uniqueId val="{00000001-F797-F14F-A603-4FE2550892FB}"/>
            </c:ext>
          </c:extLst>
        </c:ser>
        <c:dLbls>
          <c:dLblPos val="ctr"/>
          <c:showLegendKey val="0"/>
          <c:showVal val="1"/>
          <c:showCatName val="0"/>
          <c:showSerName val="0"/>
          <c:showPercent val="0"/>
          <c:showBubbleSize val="0"/>
        </c:dLbls>
        <c:gapWidth val="36"/>
        <c:overlap val="100"/>
        <c:axId val="9367552"/>
        <c:axId val="9369088"/>
      </c:barChart>
      <c:catAx>
        <c:axId val="9367552"/>
        <c:scaling>
          <c:orientation val="maxMin"/>
        </c:scaling>
        <c:delete val="0"/>
        <c:axPos val="l"/>
        <c:numFmt formatCode="General" sourceLinked="1"/>
        <c:majorTickMark val="none"/>
        <c:minorTickMark val="none"/>
        <c:tickLblPos val="nextTo"/>
        <c:crossAx val="9369088"/>
        <c:crosses val="autoZero"/>
        <c:auto val="1"/>
        <c:lblAlgn val="ctr"/>
        <c:lblOffset val="100"/>
        <c:noMultiLvlLbl val="0"/>
      </c:catAx>
      <c:valAx>
        <c:axId val="9369088"/>
        <c:scaling>
          <c:orientation val="minMax"/>
        </c:scaling>
        <c:delete val="0"/>
        <c:axPos val="t"/>
        <c:majorGridlines>
          <c:spPr>
            <a:ln w="9525" cap="flat" cmpd="sng" algn="ctr">
              <a:solidFill>
                <a:schemeClr val="bg1">
                  <a:lumMod val="65000"/>
                </a:schemeClr>
              </a:solidFill>
              <a:prstDash val="solid"/>
            </a:ln>
            <a:effectLst/>
          </c:spPr>
        </c:majorGridlines>
        <c:numFmt formatCode="0%" sourceLinked="1"/>
        <c:majorTickMark val="out"/>
        <c:minorTickMark val="none"/>
        <c:tickLblPos val="nextTo"/>
        <c:spPr>
          <a:ln>
            <a:noFill/>
          </a:ln>
        </c:spPr>
        <c:crossAx val="9367552"/>
        <c:crossesAt val="1"/>
        <c:crossBetween val="between"/>
      </c:valAx>
    </c:plotArea>
    <c:legend>
      <c:legendPos val="t"/>
      <c:overlay val="0"/>
    </c:legend>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18775" y="245782"/>
            <a:ext cx="2945659" cy="49641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398838" y="245782"/>
            <a:ext cx="2945659" cy="496411"/>
          </a:xfrm>
          <a:prstGeom prst="rect">
            <a:avLst/>
          </a:prstGeom>
        </p:spPr>
        <p:txBody>
          <a:bodyPr vert="horz" lIns="91440" tIns="45720" rIns="91440" bIns="45720" rtlCol="0"/>
          <a:lstStyle>
            <a:lvl1pPr algn="r">
              <a:defRPr sz="1200"/>
            </a:lvl1pPr>
          </a:lstStyle>
          <a:p>
            <a:fld id="{F8C0FC3D-85FE-4D83-864D-B5A0A5ACAE9B}" type="datetimeFigureOut">
              <a:rPr lang="nl-NL" smtClean="0"/>
              <a:t>2-10-2019</a:t>
            </a:fld>
            <a:endParaRPr lang="nl-NL"/>
          </a:p>
        </p:txBody>
      </p:sp>
    </p:spTree>
    <p:extLst>
      <p:ext uri="{BB962C8B-B14F-4D97-AF65-F5344CB8AC3E}">
        <p14:creationId xmlns:p14="http://schemas.microsoft.com/office/powerpoint/2010/main" val="3844654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0FC74DE-F654-4713-B6D2-13D62AF2D786}" type="datetimeFigureOut">
              <a:rPr lang="nl-NL" smtClean="0"/>
              <a:t>2-10-2019</a:t>
            </a:fld>
            <a:endParaRPr lang="nl-NL"/>
          </a:p>
        </p:txBody>
      </p:sp>
      <p:sp>
        <p:nvSpPr>
          <p:cNvPr id="8" name="Tijdelijke aanduiding voor dia-afbeelding 7"/>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9" name="Tijdelijke aanduiding voor koptekst 8"/>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10" name="Tijdelijke aanduiding voor notities 9"/>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35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36846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apparently</a:t>
            </a:r>
            <a:r>
              <a:rPr lang="nl-NL" dirty="0"/>
              <a:t> </a:t>
            </a:r>
            <a:r>
              <a:rPr lang="nl-NL" dirty="0" err="1"/>
              <a:t>diarrhea</a:t>
            </a:r>
            <a:r>
              <a:rPr lang="nl-NL" dirty="0"/>
              <a:t> is a </a:t>
            </a:r>
            <a:r>
              <a:rPr lang="nl-NL" dirty="0" err="1"/>
              <a:t>fairly</a:t>
            </a:r>
            <a:r>
              <a:rPr lang="nl-NL" dirty="0"/>
              <a:t> important issue </a:t>
            </a:r>
            <a:r>
              <a:rPr lang="nl-NL" dirty="0" err="1"/>
              <a:t>with</a:t>
            </a:r>
            <a:r>
              <a:rPr lang="nl-NL" dirty="0"/>
              <a:t> </a:t>
            </a:r>
            <a:r>
              <a:rPr lang="nl-NL" dirty="0" err="1"/>
              <a:t>linactotide</a:t>
            </a:r>
            <a:r>
              <a:rPr lang="nl-NL" dirty="0"/>
              <a:t> </a:t>
            </a:r>
            <a:r>
              <a:rPr lang="nl-NL" dirty="0" err="1"/>
              <a:t>and</a:t>
            </a:r>
            <a:r>
              <a:rPr lang="nl-NL" dirty="0"/>
              <a:t> </a:t>
            </a:r>
            <a:r>
              <a:rPr lang="nl-NL" dirty="0" err="1"/>
              <a:t>therefore</a:t>
            </a:r>
            <a:r>
              <a:rPr lang="nl-NL" dirty="0"/>
              <a:t>, a </a:t>
            </a:r>
            <a:r>
              <a:rPr lang="nl-NL" dirty="0" err="1"/>
              <a:t>novel</a:t>
            </a:r>
            <a:r>
              <a:rPr lang="nl-NL" dirty="0"/>
              <a:t> agent </a:t>
            </a:r>
            <a:r>
              <a:rPr lang="nl-NL" dirty="0" err="1"/>
              <a:t>called</a:t>
            </a:r>
            <a:r>
              <a:rPr lang="nl-NL" dirty="0"/>
              <a:t> </a:t>
            </a:r>
            <a:r>
              <a:rPr lang="nl-NL" dirty="0" err="1"/>
              <a:t>plecanatide</a:t>
            </a:r>
            <a:r>
              <a:rPr lang="nl-NL" dirty="0"/>
              <a:t> has been </a:t>
            </a:r>
            <a:r>
              <a:rPr lang="nl-NL" dirty="0" err="1"/>
              <a:t>introduced</a:t>
            </a:r>
            <a:r>
              <a:rPr lang="nl-NL" dirty="0"/>
              <a:t> more </a:t>
            </a:r>
            <a:r>
              <a:rPr lang="nl-NL" dirty="0" err="1"/>
              <a:t>recently</a:t>
            </a:r>
            <a:r>
              <a:rPr lang="nl-NL" dirty="0"/>
              <a:t> </a:t>
            </a:r>
            <a:r>
              <a:rPr lang="nl-NL" dirty="0" err="1"/>
              <a:t>and</a:t>
            </a:r>
            <a:r>
              <a:rPr lang="nl-NL" dirty="0"/>
              <a:t> </a:t>
            </a:r>
            <a:r>
              <a:rPr lang="nl-NL" dirty="0" err="1"/>
              <a:t>because</a:t>
            </a:r>
            <a:r>
              <a:rPr lang="nl-NL" dirty="0"/>
              <a:t> drug </a:t>
            </a:r>
            <a:r>
              <a:rPr lang="nl-NL" dirty="0" err="1"/>
              <a:t>chemically</a:t>
            </a:r>
            <a:r>
              <a:rPr lang="nl-NL" dirty="0"/>
              <a:t> resembles </a:t>
            </a:r>
            <a:r>
              <a:rPr lang="nl-NL" dirty="0" err="1"/>
              <a:t>the</a:t>
            </a:r>
            <a:r>
              <a:rPr lang="nl-NL" dirty="0"/>
              <a:t> a </a:t>
            </a:r>
            <a:r>
              <a:rPr lang="nl-NL" dirty="0" err="1"/>
              <a:t>natural</a:t>
            </a:r>
            <a:r>
              <a:rPr lang="nl-NL" dirty="0"/>
              <a:t> </a:t>
            </a:r>
            <a:r>
              <a:rPr lang="nl-NL" dirty="0" err="1"/>
              <a:t>hormone</a:t>
            </a:r>
            <a:r>
              <a:rPr lang="nl-NL" dirty="0"/>
              <a:t> </a:t>
            </a:r>
            <a:r>
              <a:rPr lang="nl-NL" dirty="0" err="1"/>
              <a:t>rather</a:t>
            </a:r>
            <a:r>
              <a:rPr lang="nl-NL" dirty="0"/>
              <a:t> </a:t>
            </a:r>
            <a:r>
              <a:rPr lang="nl-NL" dirty="0" err="1"/>
              <a:t>than</a:t>
            </a:r>
            <a:r>
              <a:rPr lang="nl-NL" dirty="0"/>
              <a:t> a </a:t>
            </a:r>
            <a:r>
              <a:rPr lang="nl-NL" dirty="0" err="1"/>
              <a:t>bacterial</a:t>
            </a:r>
            <a:r>
              <a:rPr lang="nl-NL" dirty="0"/>
              <a:t> </a:t>
            </a:r>
            <a:r>
              <a:rPr lang="nl-NL" dirty="0" err="1"/>
              <a:t>toxin</a:t>
            </a:r>
            <a:r>
              <a:rPr lang="nl-NL" dirty="0"/>
              <a:t>, </a:t>
            </a:r>
            <a:r>
              <a:rPr lang="nl-NL" dirty="0" err="1"/>
              <a:t>this</a:t>
            </a:r>
            <a:r>
              <a:rPr lang="nl-NL" dirty="0"/>
              <a:t> </a:t>
            </a:r>
            <a:r>
              <a:rPr lang="nl-NL" dirty="0" err="1"/>
              <a:t>stuctural</a:t>
            </a:r>
            <a:r>
              <a:rPr lang="nl-NL" dirty="0"/>
              <a:t> </a:t>
            </a:r>
            <a:r>
              <a:rPr lang="nl-NL" dirty="0" err="1"/>
              <a:t>difference</a:t>
            </a:r>
            <a:r>
              <a:rPr lang="nl-NL" dirty="0"/>
              <a:t> is </a:t>
            </a:r>
            <a:r>
              <a:rPr lang="nl-NL" dirty="0" err="1"/>
              <a:t>belived</a:t>
            </a:r>
            <a:r>
              <a:rPr lang="nl-NL" dirty="0"/>
              <a:t> </a:t>
            </a:r>
            <a:r>
              <a:rPr lang="nl-NL" dirty="0" err="1"/>
              <a:t>to</a:t>
            </a:r>
            <a:r>
              <a:rPr lang="nl-NL" dirty="0"/>
              <a:t> </a:t>
            </a:r>
            <a:r>
              <a:rPr lang="nl-NL" dirty="0" err="1"/>
              <a:t>to</a:t>
            </a:r>
            <a:r>
              <a:rPr lang="nl-NL" dirty="0"/>
              <a:t> </a:t>
            </a:r>
            <a:r>
              <a:rPr lang="nl-NL" dirty="0" err="1"/>
              <a:t>result</a:t>
            </a:r>
            <a:r>
              <a:rPr lang="nl-NL" dirty="0"/>
              <a:t> in </a:t>
            </a:r>
            <a:r>
              <a:rPr lang="nl-NL" dirty="0" err="1"/>
              <a:t>less</a:t>
            </a:r>
            <a:r>
              <a:rPr lang="nl-NL" dirty="0"/>
              <a:t> </a:t>
            </a:r>
            <a:r>
              <a:rPr lang="nl-NL" dirty="0" err="1"/>
              <a:t>potency</a:t>
            </a:r>
            <a:r>
              <a:rPr lang="nl-NL" dirty="0"/>
              <a:t> </a:t>
            </a:r>
            <a:r>
              <a:rPr lang="nl-NL" dirty="0" err="1"/>
              <a:t>and</a:t>
            </a:r>
            <a:r>
              <a:rPr lang="nl-NL" dirty="0"/>
              <a:t> </a:t>
            </a:r>
            <a:r>
              <a:rPr lang="nl-NL" dirty="0" err="1"/>
              <a:t>less</a:t>
            </a:r>
            <a:r>
              <a:rPr lang="nl-NL" dirty="0"/>
              <a:t> severe </a:t>
            </a:r>
            <a:r>
              <a:rPr lang="nl-NL" dirty="0" err="1"/>
              <a:t>diarrhea</a:t>
            </a:r>
            <a:r>
              <a:rPr lang="nl-NL" dirty="0"/>
              <a:t>, </a:t>
            </a:r>
            <a:r>
              <a:rPr lang="nl-NL" dirty="0" err="1"/>
              <a:t>mainly</a:t>
            </a:r>
            <a:r>
              <a:rPr lang="nl-NL" dirty="0"/>
              <a:t> </a:t>
            </a:r>
            <a:r>
              <a:rPr lang="nl-NL" dirty="0" err="1"/>
              <a:t>due</a:t>
            </a:r>
            <a:r>
              <a:rPr lang="nl-NL" dirty="0"/>
              <a:t> </a:t>
            </a:r>
            <a:r>
              <a:rPr lang="nl-NL" dirty="0" err="1"/>
              <a:t>to</a:t>
            </a:r>
            <a:r>
              <a:rPr lang="nl-NL" dirty="0"/>
              <a:t> </a:t>
            </a:r>
            <a:r>
              <a:rPr lang="nl-NL" dirty="0" err="1"/>
              <a:t>the</a:t>
            </a:r>
            <a:r>
              <a:rPr lang="nl-NL" dirty="0"/>
              <a:t> </a:t>
            </a:r>
            <a:r>
              <a:rPr lang="nl-NL" dirty="0" err="1"/>
              <a:t>fact</a:t>
            </a:r>
            <a:r>
              <a:rPr lang="nl-NL" dirty="0"/>
              <a:t> </a:t>
            </a:r>
            <a:r>
              <a:rPr lang="nl-NL" dirty="0" err="1"/>
              <a:t>that</a:t>
            </a:r>
            <a:r>
              <a:rPr lang="nl-NL" dirty="0"/>
              <a:t> </a:t>
            </a:r>
            <a:r>
              <a:rPr lang="nl-NL" dirty="0" err="1"/>
              <a:t>this</a:t>
            </a:r>
            <a:r>
              <a:rPr lang="nl-NL" dirty="0"/>
              <a:t> molecule is more </a:t>
            </a:r>
            <a:r>
              <a:rPr lang="nl-NL" dirty="0" err="1"/>
              <a:t>sensitive</a:t>
            </a:r>
            <a:r>
              <a:rPr lang="nl-NL" dirty="0"/>
              <a:t> </a:t>
            </a:r>
            <a:r>
              <a:rPr lang="nl-NL" dirty="0" err="1"/>
              <a:t>to</a:t>
            </a:r>
            <a:r>
              <a:rPr lang="nl-NL" dirty="0"/>
              <a:t> luminal </a:t>
            </a:r>
            <a:r>
              <a:rPr lang="nl-NL" dirty="0" err="1"/>
              <a:t>degradation</a:t>
            </a:r>
            <a:endParaRPr lang="nl-NL" dirty="0"/>
          </a:p>
          <a:p>
            <a:endParaRPr lang="nl-NL" dirty="0"/>
          </a:p>
          <a:p>
            <a:r>
              <a:rPr lang="nl-NL" dirty="0"/>
              <a:t>Chemical </a:t>
            </a:r>
            <a:r>
              <a:rPr lang="nl-NL" dirty="0" err="1"/>
              <a:t>structure</a:t>
            </a:r>
            <a:r>
              <a:rPr lang="nl-NL" dirty="0"/>
              <a:t> is different</a:t>
            </a:r>
          </a:p>
          <a:p>
            <a:r>
              <a:rPr lang="nl-NL" dirty="0"/>
              <a:t>-- review </a:t>
            </a:r>
            <a:r>
              <a:rPr lang="nl-NL" dirty="0" err="1"/>
              <a:t>camilleri</a:t>
            </a:r>
            <a:endParaRPr lang="nl-NL" dirty="0"/>
          </a:p>
          <a:p>
            <a:endParaRPr lang="nl-NL" dirty="0"/>
          </a:p>
          <a:p>
            <a:r>
              <a:rPr lang="nl-NL" dirty="0" err="1"/>
              <a:t>Linaclotide</a:t>
            </a:r>
            <a:r>
              <a:rPr lang="nl-NL" dirty="0"/>
              <a:t> geen </a:t>
            </a:r>
            <a:r>
              <a:rPr lang="nl-NL" dirty="0" err="1"/>
              <a:t>protonatie</a:t>
            </a:r>
            <a:r>
              <a:rPr lang="nl-NL" dirty="0"/>
              <a:t>, 3 </a:t>
            </a:r>
            <a:r>
              <a:rPr lang="nl-NL" dirty="0" err="1"/>
              <a:t>disulfde</a:t>
            </a:r>
            <a:r>
              <a:rPr lang="nl-NL" dirty="0"/>
              <a:t> verbindingen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Ts</a:t>
            </a:r>
            <a:r>
              <a:rPr lang="en-US" sz="1200" kern="1200" dirty="0">
                <a:solidFill>
                  <a:schemeClr val="tx1"/>
                </a:solidFill>
                <a:effectLst/>
                <a:latin typeface="+mn-lt"/>
                <a:ea typeface="+mn-ea"/>
                <a:cs typeface="+mn-cs"/>
              </a:rPr>
              <a:t> lack pH-sensitive amino acids in the N terminus, </a:t>
            </a:r>
            <a:endParaRPr lang="en-US"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structural rigidity, and its pH independence, result in maximum biological activity and directly correlate with the ability of ST to cause unchecked fluid </a:t>
            </a:r>
            <a:r>
              <a:rPr lang="en-US" sz="1200" kern="1200" dirty="0" err="1">
                <a:solidFill>
                  <a:schemeClr val="tx1"/>
                </a:solidFill>
                <a:effectLst/>
                <a:latin typeface="+mn-lt"/>
                <a:ea typeface="+mn-ea"/>
                <a:cs typeface="+mn-cs"/>
              </a:rPr>
              <a:t>secre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leading to </a:t>
            </a:r>
            <a:r>
              <a:rPr lang="en-US" sz="1200" kern="1200" dirty="0" err="1">
                <a:solidFill>
                  <a:schemeClr val="tx1"/>
                </a:solidFill>
                <a:effectLst/>
                <a:latin typeface="+mn-lt"/>
                <a:ea typeface="+mn-ea"/>
                <a:cs typeface="+mn-cs"/>
              </a:rPr>
              <a:t>diarrhoea</a:t>
            </a:r>
            <a:r>
              <a:rPr lang="en-US" sz="1200" kern="1200" dirty="0">
                <a:solidFill>
                  <a:schemeClr val="tx1"/>
                </a:solidFill>
                <a:effectLst/>
                <a:latin typeface="+mn-lt"/>
                <a:ea typeface="+mn-ea"/>
                <a:cs typeface="+mn-cs"/>
              </a:rPr>
              <a:t> </a:t>
            </a:r>
            <a:endParaRPr lang="en-US"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has been suggested that lower rates of </a:t>
            </a:r>
            <a:r>
              <a:rPr lang="en-US" sz="1200" kern="1200" dirty="0" err="1">
                <a:solidFill>
                  <a:schemeClr val="tx1"/>
                </a:solidFill>
                <a:effectLst/>
                <a:latin typeface="+mn-lt"/>
                <a:ea typeface="+mn-ea"/>
                <a:cs typeface="+mn-cs"/>
              </a:rPr>
              <a:t>diarrhoea</a:t>
            </a:r>
            <a:r>
              <a:rPr lang="en-US" sz="1200" kern="1200" dirty="0">
                <a:solidFill>
                  <a:schemeClr val="tx1"/>
                </a:solidFill>
                <a:effectLst/>
                <a:latin typeface="+mn-lt"/>
                <a:ea typeface="+mn-ea"/>
                <a:cs typeface="+mn-cs"/>
              </a:rPr>
              <a:t> achieved with </a:t>
            </a:r>
            <a:r>
              <a:rPr lang="en-US" sz="1200" kern="1200" dirty="0" err="1">
                <a:solidFill>
                  <a:schemeClr val="tx1"/>
                </a:solidFill>
                <a:effectLst/>
                <a:latin typeface="+mn-lt"/>
                <a:ea typeface="+mn-ea"/>
                <a:cs typeface="+mn-cs"/>
              </a:rPr>
              <a:t>plecanatide</a:t>
            </a:r>
            <a:r>
              <a:rPr lang="en-US" sz="1200" kern="1200" dirty="0">
                <a:solidFill>
                  <a:schemeClr val="tx1"/>
                </a:solidFill>
                <a:effectLst/>
                <a:latin typeface="+mn-lt"/>
                <a:ea typeface="+mn-ea"/>
                <a:cs typeface="+mn-cs"/>
              </a:rPr>
              <a:t> may reflect the pH-</a:t>
            </a:r>
            <a:r>
              <a:rPr lang="en-US" sz="1200" kern="1200" dirty="0" err="1">
                <a:solidFill>
                  <a:schemeClr val="tx1"/>
                </a:solidFill>
                <a:effectLst/>
                <a:latin typeface="+mn-lt"/>
                <a:ea typeface="+mn-ea"/>
                <a:cs typeface="+mn-cs"/>
              </a:rPr>
              <a:t>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sitive</a:t>
            </a:r>
            <a:r>
              <a:rPr lang="en-US" sz="1200" kern="1200" dirty="0">
                <a:solidFill>
                  <a:schemeClr val="tx1"/>
                </a:solidFill>
                <a:effectLst/>
                <a:latin typeface="+mn-lt"/>
                <a:ea typeface="+mn-ea"/>
                <a:cs typeface="+mn-cs"/>
              </a:rPr>
              <a:t> structure of that peptide, with activity limited to the acid compartment of the small intestine like </a:t>
            </a:r>
            <a:r>
              <a:rPr lang="en-US" sz="1200" kern="1200" dirty="0" err="1">
                <a:solidFill>
                  <a:schemeClr val="tx1"/>
                </a:solidFill>
                <a:effectLst/>
                <a:latin typeface="+mn-lt"/>
                <a:ea typeface="+mn-ea"/>
                <a:cs typeface="+mn-cs"/>
              </a:rPr>
              <a:t>uroguanylin</a:t>
            </a:r>
            <a:r>
              <a:rPr lang="en-US" sz="1200" kern="1200" dirty="0">
                <a:solidFill>
                  <a:schemeClr val="tx1"/>
                </a:solidFill>
                <a:effectLst/>
                <a:latin typeface="+mn-lt"/>
                <a:ea typeface="+mn-ea"/>
                <a:cs typeface="+mn-cs"/>
              </a:rPr>
              <a:t>; this may contrast with the effects of linaclotide, which are45 pH-</a:t>
            </a:r>
            <a:r>
              <a:rPr lang="en-US" sz="1200" kern="1200" dirty="0" err="1">
                <a:solidFill>
                  <a:schemeClr val="tx1"/>
                </a:solidFill>
                <a:effectLst/>
                <a:latin typeface="+mn-lt"/>
                <a:ea typeface="+mn-ea"/>
                <a:cs typeface="+mn-cs"/>
              </a:rPr>
              <a:t>indepen</a:t>
            </a:r>
            <a:r>
              <a:rPr lang="en-US" sz="1200" kern="1200" dirty="0">
                <a:solidFill>
                  <a:schemeClr val="tx1"/>
                </a:solidFill>
                <a:effectLst/>
                <a:latin typeface="+mn-lt"/>
                <a:ea typeface="+mn-ea"/>
                <a:cs typeface="+mn-cs"/>
              </a:rPr>
              <a:t>- dent and may result in activity across the rostral–caudal axis of the intestine, like STs </a:t>
            </a:r>
            <a:endParaRPr lang="en-US" dirty="0"/>
          </a:p>
          <a:p>
            <a:endParaRPr lang="nl-NL" dirty="0"/>
          </a:p>
        </p:txBody>
      </p:sp>
    </p:spTree>
    <p:extLst>
      <p:ext uri="{BB962C8B-B14F-4D97-AF65-F5344CB8AC3E}">
        <p14:creationId xmlns:p14="http://schemas.microsoft.com/office/powerpoint/2010/main" val="50355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0423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been suggested that lower rates of </a:t>
            </a:r>
            <a:r>
              <a:rPr lang="en-US" dirty="0" err="1"/>
              <a:t>diarrhoea</a:t>
            </a:r>
            <a:r>
              <a:rPr lang="en-US" dirty="0"/>
              <a:t> achieved with </a:t>
            </a:r>
            <a:r>
              <a:rPr lang="en-US" dirty="0" err="1"/>
              <a:t>plecanatide</a:t>
            </a:r>
            <a:r>
              <a:rPr lang="en-US" dirty="0"/>
              <a:t> may reflect the pH-sensitive structure of that peptide, with activity limited to the acid compartment of the small intestine like </a:t>
            </a:r>
            <a:r>
              <a:rPr lang="en-US" dirty="0" err="1"/>
              <a:t>uroguanylin</a:t>
            </a:r>
            <a:r>
              <a:rPr lang="en-US" dirty="0"/>
              <a:t>; this may contrast with the effects of linaclotide, which are45 pH-independent and may result in activity across the rostral–caudal axis of the intestine, </a:t>
            </a:r>
            <a:endParaRPr lang="nl-NL" dirty="0"/>
          </a:p>
          <a:p>
            <a:endParaRPr lang="nl-NL" dirty="0"/>
          </a:p>
        </p:txBody>
      </p:sp>
    </p:spTree>
    <p:extLst>
      <p:ext uri="{BB962C8B-B14F-4D97-AF65-F5344CB8AC3E}">
        <p14:creationId xmlns:p14="http://schemas.microsoft.com/office/powerpoint/2010/main" val="2993045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Shah</a:t>
            </a:r>
            <a:r>
              <a:rPr lang="nl-NL" dirty="0"/>
              <a:t> et al AJG 2018</a:t>
            </a:r>
          </a:p>
        </p:txBody>
      </p:sp>
    </p:spTree>
    <p:extLst>
      <p:ext uri="{BB962C8B-B14F-4D97-AF65-F5344CB8AC3E}">
        <p14:creationId xmlns:p14="http://schemas.microsoft.com/office/powerpoint/2010/main" val="321492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Linaclotide (290 mcg, once daily) was ranked first in efficacy, based on the Food and Drug Administration-recommended endpoint for trials in IBS-C, the primary endpoint used in each trial, abdominal pain, and complete spontaneous bowel movements. </a:t>
            </a:r>
          </a:p>
        </p:txBody>
      </p:sp>
    </p:spTree>
    <p:extLst>
      <p:ext uri="{BB962C8B-B14F-4D97-AF65-F5344CB8AC3E}">
        <p14:creationId xmlns:p14="http://schemas.microsoft.com/office/powerpoint/2010/main" val="1596491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a:t>
            </a:r>
            <a:r>
              <a:rPr lang="nl-NL" dirty="0" err="1"/>
              <a:t>constipated</a:t>
            </a:r>
            <a:r>
              <a:rPr lang="nl-NL" dirty="0"/>
              <a:t> </a:t>
            </a:r>
            <a:r>
              <a:rPr lang="nl-NL" dirty="0" err="1"/>
              <a:t>patient</a:t>
            </a:r>
            <a:r>
              <a:rPr lang="nl-NL" dirty="0"/>
              <a:t> </a:t>
            </a:r>
            <a:r>
              <a:rPr lang="nl-NL" dirty="0" err="1"/>
              <a:t>will</a:t>
            </a:r>
            <a:r>
              <a:rPr lang="nl-NL" dirty="0"/>
              <a:t> </a:t>
            </a:r>
            <a:r>
              <a:rPr lang="nl-NL" dirty="0" err="1"/>
              <a:t>often</a:t>
            </a:r>
            <a:r>
              <a:rPr lang="nl-NL" dirty="0"/>
              <a:t> first </a:t>
            </a:r>
            <a:r>
              <a:rPr lang="nl-NL" dirty="0" err="1"/>
              <a:t>be</a:t>
            </a:r>
            <a:r>
              <a:rPr lang="nl-NL" dirty="0"/>
              <a:t> </a:t>
            </a:r>
            <a:r>
              <a:rPr lang="nl-NL" dirty="0" err="1"/>
              <a:t>seen</a:t>
            </a:r>
            <a:r>
              <a:rPr lang="nl-NL" dirty="0"/>
              <a:t> </a:t>
            </a:r>
            <a:r>
              <a:rPr lang="nl-NL" dirty="0" err="1"/>
              <a:t>by</a:t>
            </a:r>
            <a:r>
              <a:rPr lang="nl-NL" dirty="0"/>
              <a:t> </a:t>
            </a:r>
            <a:r>
              <a:rPr lang="nl-NL" dirty="0" err="1"/>
              <a:t>an</a:t>
            </a:r>
            <a:r>
              <a:rPr lang="nl-NL" dirty="0"/>
              <a:t> GP </a:t>
            </a:r>
            <a:r>
              <a:rPr lang="nl-NL" dirty="0" err="1"/>
              <a:t>and</a:t>
            </a:r>
            <a:r>
              <a:rPr lang="nl-NL" dirty="0"/>
              <a:t> </a:t>
            </a:r>
            <a:r>
              <a:rPr lang="nl-NL" dirty="0" err="1"/>
              <a:t>it</a:t>
            </a:r>
            <a:r>
              <a:rPr lang="nl-NL" dirty="0"/>
              <a:t> is important </a:t>
            </a:r>
            <a:r>
              <a:rPr lang="nl-NL" dirty="0" err="1"/>
              <a:t>to</a:t>
            </a:r>
            <a:r>
              <a:rPr lang="nl-NL" dirty="0"/>
              <a:t> start </a:t>
            </a:r>
            <a:r>
              <a:rPr lang="nl-NL" dirty="0" err="1"/>
              <a:t>with</a:t>
            </a:r>
            <a:r>
              <a:rPr lang="nl-NL" dirty="0"/>
              <a:t> these first treatment steps </a:t>
            </a:r>
            <a:r>
              <a:rPr lang="nl-NL" dirty="0" err="1"/>
              <a:t>that</a:t>
            </a:r>
            <a:r>
              <a:rPr lang="nl-NL" dirty="0"/>
              <a:t> </a:t>
            </a:r>
            <a:r>
              <a:rPr lang="nl-NL" dirty="0" err="1"/>
              <a:t>involve</a:t>
            </a:r>
            <a:endParaRPr lang="nl-NL" dirty="0"/>
          </a:p>
          <a:p>
            <a:r>
              <a:rPr lang="nl-NL" dirty="0" err="1"/>
              <a:t>History</a:t>
            </a:r>
            <a:r>
              <a:rPr lang="nl-NL" dirty="0"/>
              <a:t> of </a:t>
            </a:r>
            <a:r>
              <a:rPr lang="nl-NL" dirty="0" err="1"/>
              <a:t>straining</a:t>
            </a:r>
            <a:r>
              <a:rPr lang="nl-NL" dirty="0"/>
              <a:t> </a:t>
            </a:r>
            <a:r>
              <a:rPr lang="nl-NL" dirty="0" err="1"/>
              <a:t>and</a:t>
            </a:r>
            <a:r>
              <a:rPr lang="nl-NL" dirty="0"/>
              <a:t> incomplete </a:t>
            </a:r>
            <a:r>
              <a:rPr lang="nl-NL" dirty="0" err="1"/>
              <a:t>evacuation</a:t>
            </a:r>
            <a:endParaRPr lang="nl-NL" dirty="0"/>
          </a:p>
          <a:p>
            <a:r>
              <a:rPr lang="nl-NL" dirty="0" err="1"/>
              <a:t>Some</a:t>
            </a:r>
            <a:r>
              <a:rPr lang="nl-NL" dirty="0"/>
              <a:t> </a:t>
            </a:r>
            <a:r>
              <a:rPr lang="nl-NL" dirty="0" err="1"/>
              <a:t>fairly</a:t>
            </a:r>
            <a:r>
              <a:rPr lang="nl-NL" dirty="0"/>
              <a:t> </a:t>
            </a:r>
            <a:r>
              <a:rPr lang="nl-NL" dirty="0" err="1"/>
              <a:t>simple</a:t>
            </a:r>
            <a:r>
              <a:rPr lang="nl-NL" dirty="0"/>
              <a:t> </a:t>
            </a:r>
            <a:r>
              <a:rPr lang="nl-NL" dirty="0" err="1"/>
              <a:t>measures</a:t>
            </a:r>
            <a:r>
              <a:rPr lang="nl-NL" dirty="0"/>
              <a:t> </a:t>
            </a:r>
            <a:r>
              <a:rPr lang="nl-NL" dirty="0" err="1"/>
              <a:t>can</a:t>
            </a:r>
            <a:r>
              <a:rPr lang="nl-NL" dirty="0"/>
              <a:t> help </a:t>
            </a:r>
            <a:r>
              <a:rPr lang="nl-NL" dirty="0" err="1"/>
              <a:t>to</a:t>
            </a:r>
            <a:r>
              <a:rPr lang="nl-NL" dirty="0"/>
              <a:t> </a:t>
            </a:r>
            <a:r>
              <a:rPr lang="nl-NL" dirty="0" err="1"/>
              <a:t>achieve</a:t>
            </a:r>
            <a:r>
              <a:rPr lang="nl-NL" dirty="0"/>
              <a:t> a more complete </a:t>
            </a:r>
            <a:r>
              <a:rPr lang="nl-NL" dirty="0" err="1"/>
              <a:t>bowel</a:t>
            </a:r>
            <a:r>
              <a:rPr lang="nl-NL" dirty="0"/>
              <a:t> </a:t>
            </a:r>
            <a:r>
              <a:rPr lang="nl-NL" dirty="0" err="1"/>
              <a:t>evacuation</a:t>
            </a:r>
            <a:endParaRPr lang="nl-NL" dirty="0"/>
          </a:p>
        </p:txBody>
      </p:sp>
    </p:spTree>
    <p:extLst>
      <p:ext uri="{BB962C8B-B14F-4D97-AF65-F5344CB8AC3E}">
        <p14:creationId xmlns:p14="http://schemas.microsoft.com/office/powerpoint/2010/main" val="1417289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when</a:t>
            </a:r>
            <a:r>
              <a:rPr lang="nl-NL" dirty="0"/>
              <a:t> these </a:t>
            </a:r>
            <a:r>
              <a:rPr lang="nl-NL" dirty="0" err="1"/>
              <a:t>initial</a:t>
            </a:r>
            <a:r>
              <a:rPr lang="nl-NL" dirty="0"/>
              <a:t> steps </a:t>
            </a:r>
            <a:r>
              <a:rPr lang="nl-NL" dirty="0" err="1"/>
              <a:t>fail</a:t>
            </a:r>
            <a:r>
              <a:rPr lang="nl-NL" dirty="0"/>
              <a:t>, we </a:t>
            </a:r>
            <a:r>
              <a:rPr lang="nl-NL" dirty="0" err="1"/>
              <a:t>can</a:t>
            </a:r>
            <a:r>
              <a:rPr lang="nl-NL" dirty="0"/>
              <a:t> turn </a:t>
            </a:r>
            <a:r>
              <a:rPr lang="nl-NL" dirty="0" err="1"/>
              <a:t>to</a:t>
            </a:r>
            <a:r>
              <a:rPr lang="nl-NL" dirty="0"/>
              <a:t> </a:t>
            </a:r>
            <a:r>
              <a:rPr lang="nl-NL" dirty="0" err="1"/>
              <a:t>the</a:t>
            </a:r>
            <a:r>
              <a:rPr lang="nl-NL" dirty="0"/>
              <a:t> </a:t>
            </a:r>
            <a:r>
              <a:rPr lang="nl-NL" dirty="0" err="1"/>
              <a:t>classical</a:t>
            </a:r>
            <a:r>
              <a:rPr lang="nl-NL" dirty="0"/>
              <a:t> </a:t>
            </a:r>
            <a:r>
              <a:rPr lang="nl-NL" dirty="0" err="1"/>
              <a:t>laxatives</a:t>
            </a:r>
            <a:endParaRPr lang="nl-NL" dirty="0"/>
          </a:p>
          <a:p>
            <a:r>
              <a:rPr lang="nl-NL" dirty="0"/>
              <a:t>I </a:t>
            </a:r>
            <a:r>
              <a:rPr lang="nl-NL" dirty="0" err="1"/>
              <a:t>generally</a:t>
            </a:r>
            <a:r>
              <a:rPr lang="nl-NL" dirty="0"/>
              <a:t> </a:t>
            </a:r>
            <a:r>
              <a:rPr lang="nl-NL" dirty="0" err="1"/>
              <a:t>avoid</a:t>
            </a:r>
            <a:r>
              <a:rPr lang="nl-NL" dirty="0"/>
              <a:t> </a:t>
            </a:r>
            <a:r>
              <a:rPr lang="nl-NL" dirty="0" err="1"/>
              <a:t>using</a:t>
            </a:r>
            <a:r>
              <a:rPr lang="nl-NL" dirty="0"/>
              <a:t> </a:t>
            </a:r>
            <a:r>
              <a:rPr lang="nl-NL" dirty="0" err="1"/>
              <a:t>lactulose</a:t>
            </a:r>
            <a:r>
              <a:rPr lang="nl-NL" dirty="0"/>
              <a:t> </a:t>
            </a:r>
            <a:r>
              <a:rPr lang="nl-NL" dirty="0" err="1"/>
              <a:t>and</a:t>
            </a:r>
            <a:r>
              <a:rPr lang="nl-NL" dirty="0"/>
              <a:t> </a:t>
            </a:r>
            <a:r>
              <a:rPr lang="nl-NL" dirty="0" err="1"/>
              <a:t>other</a:t>
            </a:r>
            <a:r>
              <a:rPr lang="nl-NL" dirty="0"/>
              <a:t> </a:t>
            </a:r>
            <a:r>
              <a:rPr lang="nl-NL" dirty="0" err="1"/>
              <a:t>sugar</a:t>
            </a:r>
            <a:r>
              <a:rPr lang="nl-NL" dirty="0"/>
              <a:t> </a:t>
            </a:r>
            <a:r>
              <a:rPr lang="nl-NL" dirty="0" err="1"/>
              <a:t>alcohols</a:t>
            </a:r>
            <a:r>
              <a:rPr lang="nl-NL" dirty="0"/>
              <a:t> as these are subject </a:t>
            </a:r>
            <a:r>
              <a:rPr lang="nl-NL" dirty="0" err="1"/>
              <a:t>to</a:t>
            </a:r>
            <a:r>
              <a:rPr lang="nl-NL" dirty="0"/>
              <a:t> </a:t>
            </a:r>
            <a:r>
              <a:rPr lang="nl-NL" dirty="0" err="1"/>
              <a:t>bacterial</a:t>
            </a:r>
            <a:r>
              <a:rPr lang="nl-NL" dirty="0"/>
              <a:t> </a:t>
            </a:r>
            <a:r>
              <a:rPr lang="nl-NL" dirty="0" err="1"/>
              <a:t>fermentation</a:t>
            </a:r>
            <a:r>
              <a:rPr lang="nl-NL" dirty="0"/>
              <a:t> </a:t>
            </a:r>
            <a:r>
              <a:rPr lang="nl-NL" dirty="0" err="1"/>
              <a:t>and</a:t>
            </a:r>
            <a:r>
              <a:rPr lang="nl-NL" dirty="0"/>
              <a:t> </a:t>
            </a:r>
            <a:r>
              <a:rPr lang="nl-NL" dirty="0" err="1"/>
              <a:t>can</a:t>
            </a:r>
            <a:r>
              <a:rPr lang="nl-NL" dirty="0"/>
              <a:t> </a:t>
            </a:r>
            <a:r>
              <a:rPr lang="nl-NL" dirty="0" err="1"/>
              <a:t>cause</a:t>
            </a:r>
            <a:r>
              <a:rPr lang="nl-NL" dirty="0"/>
              <a:t> </a:t>
            </a:r>
            <a:r>
              <a:rPr lang="nl-NL" dirty="0" err="1"/>
              <a:t>substantial</a:t>
            </a:r>
            <a:r>
              <a:rPr lang="nl-NL" dirty="0"/>
              <a:t> </a:t>
            </a:r>
            <a:r>
              <a:rPr lang="nl-NL" dirty="0" err="1"/>
              <a:t>bloating</a:t>
            </a:r>
            <a:endParaRPr lang="nl-NL" dirty="0"/>
          </a:p>
          <a:p>
            <a:r>
              <a:rPr lang="nl-NL" dirty="0"/>
              <a:t>The </a:t>
            </a:r>
            <a:r>
              <a:rPr lang="nl-NL" dirty="0" err="1"/>
              <a:t>use</a:t>
            </a:r>
            <a:r>
              <a:rPr lang="nl-NL" dirty="0"/>
              <a:t> of bisacodyl is </a:t>
            </a:r>
            <a:r>
              <a:rPr lang="nl-NL" dirty="0" err="1"/>
              <a:t>generally</a:t>
            </a:r>
            <a:r>
              <a:rPr lang="nl-NL" dirty="0"/>
              <a:t> </a:t>
            </a:r>
            <a:r>
              <a:rPr lang="nl-NL" dirty="0" err="1"/>
              <a:t>not</a:t>
            </a:r>
            <a:r>
              <a:rPr lang="nl-NL" dirty="0"/>
              <a:t> </a:t>
            </a:r>
            <a:r>
              <a:rPr lang="nl-NL" dirty="0" err="1"/>
              <a:t>recommended</a:t>
            </a:r>
            <a:r>
              <a:rPr lang="nl-NL" dirty="0"/>
              <a:t> </a:t>
            </a:r>
            <a:r>
              <a:rPr lang="nl-NL" dirty="0" err="1"/>
              <a:t>for</a:t>
            </a:r>
            <a:r>
              <a:rPr lang="nl-NL" dirty="0"/>
              <a:t> </a:t>
            </a:r>
            <a:r>
              <a:rPr lang="nl-NL" dirty="0" err="1"/>
              <a:t>chronic</a:t>
            </a:r>
            <a:r>
              <a:rPr lang="nl-NL" dirty="0"/>
              <a:t> </a:t>
            </a:r>
            <a:r>
              <a:rPr lang="nl-NL" dirty="0" err="1"/>
              <a:t>use</a:t>
            </a:r>
            <a:r>
              <a:rPr lang="nl-NL" dirty="0"/>
              <a:t> </a:t>
            </a:r>
          </a:p>
        </p:txBody>
      </p:sp>
    </p:spTree>
    <p:extLst>
      <p:ext uri="{BB962C8B-B14F-4D97-AF65-F5344CB8AC3E}">
        <p14:creationId xmlns:p14="http://schemas.microsoft.com/office/powerpoint/2010/main" val="3336503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Tenapanor</a:t>
            </a:r>
            <a:r>
              <a:rPr lang="en-US" dirty="0"/>
              <a:t> acts in the gastrointestinal tract to reduce the absorption of sodium and phosphate, with minimal systemic drug exposure ( 15 ). Increased sodium retention in the gut in healthy volunteers treated with </a:t>
            </a:r>
            <a:r>
              <a:rPr lang="en-US" dirty="0" err="1"/>
              <a:t>tenapanor</a:t>
            </a:r>
            <a:r>
              <a:rPr lang="en-US" dirty="0"/>
              <a:t> enhances intestinal </a:t>
            </a:r>
            <a:r>
              <a:rPr lang="en-US" dirty="0" err="1"/>
              <a:t>fl</a:t>
            </a:r>
            <a:r>
              <a:rPr lang="en-US" dirty="0"/>
              <a:t> </a:t>
            </a:r>
            <a:r>
              <a:rPr lang="en-US" dirty="0" err="1"/>
              <a:t>uid</a:t>
            </a:r>
            <a:r>
              <a:rPr lang="en-US" dirty="0"/>
              <a:t> volume and transit, as demonstrated by soft </a:t>
            </a:r>
            <a:r>
              <a:rPr lang="en-US" dirty="0" err="1"/>
              <a:t>er</a:t>
            </a:r>
            <a:r>
              <a:rPr lang="en-US" dirty="0"/>
              <a:t> stools and an increase in the frequency of bowel movements</a:t>
            </a:r>
            <a:endParaRPr lang="nl-NL" dirty="0"/>
          </a:p>
        </p:txBody>
      </p:sp>
    </p:spTree>
    <p:extLst>
      <p:ext uri="{BB962C8B-B14F-4D97-AF65-F5344CB8AC3E}">
        <p14:creationId xmlns:p14="http://schemas.microsoft.com/office/powerpoint/2010/main" val="1351426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Cystein</a:t>
            </a:r>
            <a:r>
              <a:rPr lang="nl-NL" dirty="0"/>
              <a:t> protease </a:t>
            </a:r>
            <a:r>
              <a:rPr lang="nl-NL" dirty="0" err="1"/>
              <a:t>actinidin</a:t>
            </a:r>
            <a:endParaRPr lang="nl-NL" dirty="0"/>
          </a:p>
          <a:p>
            <a:r>
              <a:rPr lang="en-US" sz="1200" b="0" i="0" u="none" strike="noStrike" kern="1200" dirty="0">
                <a:solidFill>
                  <a:schemeClr val="tx1"/>
                </a:solidFill>
                <a:effectLst/>
                <a:latin typeface="+mn-lt"/>
                <a:ea typeface="+mn-ea"/>
                <a:cs typeface="+mn-cs"/>
              </a:rPr>
              <a:t>The MRI data suggest that consumption of kiwifruit in healthy participants increases water retention in the small bowel and ascending colon, as well as increasing colonic bulk.</a:t>
            </a:r>
            <a:endParaRPr lang="nl-NL" dirty="0"/>
          </a:p>
        </p:txBody>
      </p:sp>
    </p:spTree>
    <p:extLst>
      <p:ext uri="{BB962C8B-B14F-4D97-AF65-F5344CB8AC3E}">
        <p14:creationId xmlns:p14="http://schemas.microsoft.com/office/powerpoint/2010/main" val="2214721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7596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eerste</a:t>
            </a:r>
            <a:r>
              <a:rPr lang="en-US" dirty="0"/>
              <a:t> wat in je </a:t>
            </a:r>
            <a:r>
              <a:rPr lang="en-US" dirty="0" err="1"/>
              <a:t>opkomt</a:t>
            </a:r>
            <a:r>
              <a:rPr lang="en-US" dirty="0"/>
              <a:t>: </a:t>
            </a:r>
            <a:r>
              <a:rPr lang="en-US" dirty="0" err="1"/>
              <a:t>niet</a:t>
            </a:r>
            <a:r>
              <a:rPr lang="en-US" dirty="0"/>
              <a:t> </a:t>
            </a:r>
            <a:r>
              <a:rPr lang="en-US" dirty="0" err="1"/>
              <a:t>alweer</a:t>
            </a:r>
            <a:r>
              <a:rPr lang="en-US" dirty="0"/>
              <a:t> </a:t>
            </a:r>
            <a:r>
              <a:rPr lang="en-US" dirty="0" err="1"/>
              <a:t>een</a:t>
            </a:r>
            <a:r>
              <a:rPr lang="en-US" dirty="0"/>
              <a:t> </a:t>
            </a:r>
            <a:r>
              <a:rPr lang="en-US" dirty="0" err="1"/>
              <a:t>obstipant</a:t>
            </a:r>
            <a:r>
              <a:rPr lang="en-US" dirty="0"/>
              <a:t>!</a:t>
            </a:r>
          </a:p>
        </p:txBody>
      </p:sp>
    </p:spTree>
    <p:extLst>
      <p:ext uri="{BB962C8B-B14F-4D97-AF65-F5344CB8AC3E}">
        <p14:creationId xmlns:p14="http://schemas.microsoft.com/office/powerpoint/2010/main" val="235614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How does </a:t>
            </a:r>
            <a:r>
              <a:rPr lang="nl-NL" dirty="0" err="1"/>
              <a:t>linaclotide</a:t>
            </a:r>
            <a:r>
              <a:rPr lang="nl-NL" dirty="0"/>
              <a:t> </a:t>
            </a:r>
            <a:r>
              <a:rPr lang="nl-NL" dirty="0" err="1"/>
              <a:t>compare</a:t>
            </a:r>
            <a:r>
              <a:rPr lang="nl-NL" dirty="0"/>
              <a:t> </a:t>
            </a:r>
            <a:r>
              <a:rPr lang="nl-NL" dirty="0" err="1"/>
              <a:t>to</a:t>
            </a:r>
            <a:r>
              <a:rPr lang="nl-NL" dirty="0"/>
              <a:t> </a:t>
            </a:r>
            <a:r>
              <a:rPr lang="nl-NL" dirty="0" err="1"/>
              <a:t>other</a:t>
            </a:r>
            <a:r>
              <a:rPr lang="nl-NL" dirty="0"/>
              <a:t> drugs?</a:t>
            </a:r>
          </a:p>
        </p:txBody>
      </p:sp>
    </p:spTree>
    <p:extLst>
      <p:ext uri="{BB962C8B-B14F-4D97-AF65-F5344CB8AC3E}">
        <p14:creationId xmlns:p14="http://schemas.microsoft.com/office/powerpoint/2010/main" val="358881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Christodoulides</a:t>
            </a:r>
            <a:r>
              <a:rPr lang="nl-NL" dirty="0"/>
              <a:t> APT 2016</a:t>
            </a:r>
          </a:p>
        </p:txBody>
      </p:sp>
    </p:spTree>
    <p:extLst>
      <p:ext uri="{BB962C8B-B14F-4D97-AF65-F5344CB8AC3E}">
        <p14:creationId xmlns:p14="http://schemas.microsoft.com/office/powerpoint/2010/main" val="195648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err="1"/>
              <a:t>One</a:t>
            </a:r>
            <a:r>
              <a:rPr lang="nl-NL" b="1" dirty="0"/>
              <a:t> of </a:t>
            </a:r>
            <a:r>
              <a:rPr lang="nl-NL" b="1" dirty="0" err="1"/>
              <a:t>the</a:t>
            </a:r>
            <a:r>
              <a:rPr lang="nl-NL" b="1" dirty="0"/>
              <a:t> </a:t>
            </a:r>
            <a:r>
              <a:rPr lang="nl-NL" b="1" dirty="0" err="1"/>
              <a:t>primary</a:t>
            </a:r>
            <a:r>
              <a:rPr lang="nl-NL" b="1" dirty="0"/>
              <a:t> </a:t>
            </a:r>
            <a:r>
              <a:rPr lang="nl-NL" b="1" dirty="0" err="1"/>
              <a:t>instruments</a:t>
            </a:r>
            <a:r>
              <a:rPr lang="nl-NL" b="1" dirty="0"/>
              <a:t> </a:t>
            </a:r>
            <a:r>
              <a:rPr lang="nl-NL" dirty="0"/>
              <a:t>in </a:t>
            </a:r>
            <a:r>
              <a:rPr lang="nl-NL" dirty="0" err="1"/>
              <a:t>the</a:t>
            </a:r>
            <a:r>
              <a:rPr lang="nl-NL" dirty="0"/>
              <a:t> </a:t>
            </a:r>
            <a:r>
              <a:rPr lang="nl-NL" dirty="0" err="1"/>
              <a:t>medical</a:t>
            </a:r>
            <a:r>
              <a:rPr lang="nl-NL" dirty="0"/>
              <a:t> management of </a:t>
            </a:r>
            <a:r>
              <a:rPr lang="nl-NL" dirty="0" err="1"/>
              <a:t>constipation</a:t>
            </a:r>
            <a:r>
              <a:rPr lang="nl-NL" dirty="0"/>
              <a:t> is </a:t>
            </a:r>
            <a:r>
              <a:rPr lang="nl-NL" dirty="0" err="1"/>
              <a:t>pharmacotherapy</a:t>
            </a:r>
            <a:r>
              <a:rPr lang="nl-NL" dirty="0"/>
              <a:t>. As far as </a:t>
            </a:r>
            <a:r>
              <a:rPr lang="nl-NL" dirty="0" err="1"/>
              <a:t>pharmacological</a:t>
            </a:r>
            <a:r>
              <a:rPr lang="nl-NL" dirty="0"/>
              <a:t> targets are </a:t>
            </a:r>
            <a:r>
              <a:rPr lang="nl-NL" dirty="0" err="1"/>
              <a:t>concerned</a:t>
            </a:r>
            <a:endParaRPr lang="nl-NL" dirty="0"/>
          </a:p>
          <a:p>
            <a:r>
              <a:rPr lang="nl-NL" dirty="0" err="1"/>
              <a:t>Some</a:t>
            </a:r>
            <a:r>
              <a:rPr lang="nl-NL" dirty="0"/>
              <a:t> </a:t>
            </a:r>
            <a:r>
              <a:rPr lang="nl-NL" dirty="0" err="1"/>
              <a:t>agents</a:t>
            </a:r>
            <a:r>
              <a:rPr lang="nl-NL" dirty="0"/>
              <a:t> </a:t>
            </a:r>
            <a:r>
              <a:rPr lang="nl-NL" dirty="0" err="1"/>
              <a:t>can</a:t>
            </a:r>
            <a:r>
              <a:rPr lang="nl-NL" dirty="0"/>
              <a:t> act </a:t>
            </a:r>
            <a:r>
              <a:rPr lang="nl-NL" dirty="0" err="1"/>
              <a:t>by</a:t>
            </a:r>
            <a:r>
              <a:rPr lang="nl-NL" dirty="0"/>
              <a:t> </a:t>
            </a:r>
            <a:r>
              <a:rPr lang="nl-NL" dirty="0" err="1"/>
              <a:t>both</a:t>
            </a:r>
            <a:r>
              <a:rPr lang="nl-NL" dirty="0"/>
              <a:t> </a:t>
            </a:r>
            <a:r>
              <a:rPr lang="nl-NL" dirty="0" err="1"/>
              <a:t>inducing</a:t>
            </a:r>
            <a:r>
              <a:rPr lang="nl-NL" dirty="0"/>
              <a:t> </a:t>
            </a:r>
            <a:r>
              <a:rPr lang="nl-NL" dirty="0" err="1"/>
              <a:t>motility</a:t>
            </a:r>
            <a:r>
              <a:rPr lang="nl-NL" dirty="0"/>
              <a:t> </a:t>
            </a:r>
            <a:r>
              <a:rPr lang="nl-NL" dirty="0" err="1"/>
              <a:t>and</a:t>
            </a:r>
            <a:r>
              <a:rPr lang="nl-NL" dirty="0"/>
              <a:t> </a:t>
            </a:r>
            <a:r>
              <a:rPr lang="nl-NL" dirty="0" err="1"/>
              <a:t>secretory</a:t>
            </a:r>
            <a:r>
              <a:rPr lang="nl-NL" dirty="0"/>
              <a:t> responses</a:t>
            </a:r>
          </a:p>
        </p:txBody>
      </p:sp>
    </p:spTree>
    <p:extLst>
      <p:ext uri="{BB962C8B-B14F-4D97-AF65-F5344CB8AC3E}">
        <p14:creationId xmlns:p14="http://schemas.microsoft.com/office/powerpoint/2010/main" val="350381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Nou</a:t>
            </a:r>
            <a:r>
              <a:rPr lang="en-US" dirty="0"/>
              <a:t> dan </a:t>
            </a:r>
            <a:r>
              <a:rPr lang="en-US" dirty="0" err="1"/>
              <a:t>ga</a:t>
            </a:r>
            <a:r>
              <a:rPr lang="en-US" dirty="0"/>
              <a:t> je even </a:t>
            </a:r>
            <a:r>
              <a:rPr lang="en-US" dirty="0" err="1"/>
              <a:t>kijken</a:t>
            </a:r>
            <a:r>
              <a:rPr lang="en-US" dirty="0"/>
              <a:t>: hoe </a:t>
            </a:r>
            <a:r>
              <a:rPr lang="en-US" dirty="0" err="1"/>
              <a:t>pak</a:t>
            </a:r>
            <a:r>
              <a:rPr lang="en-US" dirty="0"/>
              <a:t> </a:t>
            </a:r>
            <a:r>
              <a:rPr lang="en-US" dirty="0" err="1"/>
              <a:t>ik</a:t>
            </a:r>
            <a:r>
              <a:rPr lang="en-US" dirty="0"/>
              <a:t> </a:t>
            </a:r>
            <a:r>
              <a:rPr lang="en-US" dirty="0" err="1"/>
              <a:t>dit</a:t>
            </a:r>
            <a:r>
              <a:rPr lang="en-US" dirty="0"/>
              <a:t> </a:t>
            </a:r>
            <a:r>
              <a:rPr lang="en-US" dirty="0" err="1"/>
              <a:t>aan</a:t>
            </a:r>
            <a:r>
              <a:rPr lang="en-US" dirty="0"/>
              <a:t>? Ja </a:t>
            </a:r>
            <a:r>
              <a:rPr lang="en-US" dirty="0" err="1"/>
              <a:t>gaat</a:t>
            </a:r>
            <a:r>
              <a:rPr lang="en-US" dirty="0"/>
              <a:t> </a:t>
            </a:r>
            <a:r>
              <a:rPr lang="en-US" dirty="0" err="1"/>
              <a:t>zoeken</a:t>
            </a:r>
            <a:r>
              <a:rPr lang="en-US" dirty="0"/>
              <a:t> </a:t>
            </a:r>
            <a:r>
              <a:rPr lang="en-US" dirty="0" err="1"/>
              <a:t>naar</a:t>
            </a:r>
            <a:r>
              <a:rPr lang="en-US" dirty="0"/>
              <a:t> </a:t>
            </a:r>
            <a:r>
              <a:rPr lang="en-US" dirty="0" err="1"/>
              <a:t>een</a:t>
            </a:r>
            <a:r>
              <a:rPr lang="en-US" dirty="0"/>
              <a:t> </a:t>
            </a:r>
            <a:r>
              <a:rPr lang="en-US" dirty="0" err="1"/>
              <a:t>richtlijn</a:t>
            </a:r>
            <a:r>
              <a:rPr lang="en-US" dirty="0"/>
              <a:t>. </a:t>
            </a:r>
            <a:r>
              <a:rPr lang="en-US" dirty="0" err="1"/>
              <a:t>Nederlandse</a:t>
            </a:r>
            <a:r>
              <a:rPr lang="en-US" dirty="0"/>
              <a:t> </a:t>
            </a:r>
            <a:r>
              <a:rPr lang="en-US" dirty="0" err="1"/>
              <a:t>richtlijn</a:t>
            </a:r>
            <a:r>
              <a:rPr lang="en-US" dirty="0"/>
              <a:t> is </a:t>
            </a:r>
            <a:r>
              <a:rPr lang="en-US" dirty="0" err="1"/>
              <a:t>er</a:t>
            </a:r>
            <a:r>
              <a:rPr lang="en-US" dirty="0"/>
              <a:t> </a:t>
            </a:r>
            <a:r>
              <a:rPr lang="en-US" dirty="0" err="1"/>
              <a:t>niet</a:t>
            </a:r>
            <a:r>
              <a:rPr lang="en-US" dirty="0"/>
              <a:t>. </a:t>
            </a:r>
            <a:r>
              <a:rPr lang="en-US" dirty="0" err="1"/>
              <a:t>Gelukkig</a:t>
            </a:r>
            <a:r>
              <a:rPr lang="en-US" dirty="0"/>
              <a:t> is </a:t>
            </a:r>
            <a:r>
              <a:rPr lang="en-US" dirty="0" err="1"/>
              <a:t>er</a:t>
            </a:r>
            <a:r>
              <a:rPr lang="en-US" dirty="0"/>
              <a:t> </a:t>
            </a:r>
            <a:r>
              <a:rPr lang="en-US" dirty="0" err="1"/>
              <a:t>een</a:t>
            </a:r>
            <a:r>
              <a:rPr lang="en-US" dirty="0"/>
              <a:t> AGA </a:t>
            </a:r>
            <a:r>
              <a:rPr lang="en-US" dirty="0" err="1"/>
              <a:t>richtlijn</a:t>
            </a:r>
            <a:r>
              <a:rPr lang="en-US" dirty="0"/>
              <a:t> </a:t>
            </a:r>
            <a:r>
              <a:rPr lang="en-US" dirty="0" err="1"/>
              <a:t>uit</a:t>
            </a:r>
            <a:r>
              <a:rPr lang="en-US" dirty="0"/>
              <a:t> 2013</a:t>
            </a:r>
          </a:p>
        </p:txBody>
      </p:sp>
    </p:spTree>
    <p:extLst>
      <p:ext uri="{BB962C8B-B14F-4D97-AF65-F5344CB8AC3E}">
        <p14:creationId xmlns:p14="http://schemas.microsoft.com/office/powerpoint/2010/main" val="320084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Hinton </a:t>
            </a:r>
            <a:r>
              <a:rPr lang="en-US" dirty="0" err="1"/>
              <a:t>en</a:t>
            </a:r>
            <a:r>
              <a:rPr lang="en-US" dirty="0"/>
              <a:t> Metcalfe</a:t>
            </a:r>
          </a:p>
        </p:txBody>
      </p:sp>
    </p:spTree>
    <p:extLst>
      <p:ext uri="{BB962C8B-B14F-4D97-AF65-F5344CB8AC3E}">
        <p14:creationId xmlns:p14="http://schemas.microsoft.com/office/powerpoint/2010/main" val="543278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Nelson Gut 2017 meta-analysis</a:t>
            </a:r>
          </a:p>
          <a:p>
            <a:r>
              <a:rPr lang="nl-NL" dirty="0" err="1"/>
              <a:t>Lubiprostone</a:t>
            </a:r>
            <a:r>
              <a:rPr lang="nl-NL" dirty="0"/>
              <a:t> is </a:t>
            </a:r>
            <a:r>
              <a:rPr lang="nl-NL" dirty="0" err="1"/>
              <a:t>available</a:t>
            </a:r>
            <a:r>
              <a:rPr lang="nl-NL" dirty="0"/>
              <a:t> in </a:t>
            </a:r>
            <a:r>
              <a:rPr lang="nl-NL" dirty="0" err="1"/>
              <a:t>such</a:t>
            </a:r>
            <a:r>
              <a:rPr lang="nl-NL" dirty="0"/>
              <a:t> European </a:t>
            </a:r>
            <a:r>
              <a:rPr lang="nl-NL" dirty="0" err="1"/>
              <a:t>countries</a:t>
            </a:r>
            <a:endParaRPr lang="nl-NL" dirty="0"/>
          </a:p>
          <a:p>
            <a:r>
              <a:rPr lang="nl-NL" dirty="0" err="1"/>
              <a:t>You</a:t>
            </a:r>
            <a:r>
              <a:rPr lang="nl-NL" dirty="0"/>
              <a:t> </a:t>
            </a:r>
            <a:r>
              <a:rPr lang="nl-NL" dirty="0" err="1"/>
              <a:t>can</a:t>
            </a:r>
            <a:r>
              <a:rPr lang="nl-NL" dirty="0"/>
              <a:t> </a:t>
            </a:r>
            <a:r>
              <a:rPr lang="nl-NL" dirty="0" err="1"/>
              <a:t>see</a:t>
            </a:r>
            <a:r>
              <a:rPr lang="nl-NL" dirty="0"/>
              <a:t> </a:t>
            </a:r>
            <a:r>
              <a:rPr lang="nl-NL" dirty="0" err="1"/>
              <a:t>that</a:t>
            </a:r>
            <a:r>
              <a:rPr lang="nl-NL" dirty="0"/>
              <a:t> </a:t>
            </a:r>
            <a:r>
              <a:rPr lang="nl-NL" dirty="0" err="1"/>
              <a:t>only</a:t>
            </a:r>
            <a:r>
              <a:rPr lang="nl-NL" dirty="0"/>
              <a:t> </a:t>
            </a:r>
            <a:r>
              <a:rPr lang="nl-NL" dirty="0" err="1"/>
              <a:t>linaclotide</a:t>
            </a:r>
            <a:r>
              <a:rPr lang="nl-NL" dirty="0"/>
              <a:t> is approved </a:t>
            </a:r>
            <a:r>
              <a:rPr lang="nl-NL" dirty="0" err="1"/>
              <a:t>for</a:t>
            </a:r>
            <a:r>
              <a:rPr lang="nl-NL" dirty="0"/>
              <a:t> </a:t>
            </a:r>
            <a:r>
              <a:rPr lang="nl-NL" dirty="0" err="1"/>
              <a:t>reimbursement</a:t>
            </a:r>
            <a:r>
              <a:rPr lang="nl-NL" dirty="0"/>
              <a:t> </a:t>
            </a:r>
            <a:r>
              <a:rPr lang="nl-NL" dirty="0" err="1"/>
              <a:t>for</a:t>
            </a:r>
            <a:r>
              <a:rPr lang="nl-NL" dirty="0"/>
              <a:t> </a:t>
            </a:r>
            <a:r>
              <a:rPr lang="nl-NL" dirty="0" err="1"/>
              <a:t>the</a:t>
            </a:r>
            <a:r>
              <a:rPr lang="nl-NL" dirty="0"/>
              <a:t> NL </a:t>
            </a:r>
            <a:r>
              <a:rPr lang="nl-NL" dirty="0" err="1"/>
              <a:t>so</a:t>
            </a:r>
            <a:r>
              <a:rPr lang="nl-NL" dirty="0"/>
              <a:t> </a:t>
            </a:r>
            <a:r>
              <a:rPr lang="nl-NL" dirty="0" err="1"/>
              <a:t>let’s</a:t>
            </a:r>
            <a:r>
              <a:rPr lang="nl-NL" dirty="0"/>
              <a:t> </a:t>
            </a:r>
            <a:r>
              <a:rPr lang="nl-NL" dirty="0" err="1"/>
              <a:t>discuss</a:t>
            </a:r>
            <a:r>
              <a:rPr lang="nl-NL" dirty="0"/>
              <a:t> </a:t>
            </a:r>
            <a:r>
              <a:rPr lang="nl-NL" dirty="0" err="1"/>
              <a:t>this</a:t>
            </a:r>
            <a:r>
              <a:rPr lang="nl-NL" dirty="0"/>
              <a:t> drug in more detail</a:t>
            </a:r>
          </a:p>
        </p:txBody>
      </p:sp>
    </p:spTree>
    <p:extLst>
      <p:ext uri="{BB962C8B-B14F-4D97-AF65-F5344CB8AC3E}">
        <p14:creationId xmlns:p14="http://schemas.microsoft.com/office/powerpoint/2010/main" val="96796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why</a:t>
            </a:r>
            <a:r>
              <a:rPr lang="nl-NL" dirty="0"/>
              <a:t> </a:t>
            </a:r>
            <a:r>
              <a:rPr lang="nl-NL" dirty="0" err="1"/>
              <a:t>all</a:t>
            </a:r>
            <a:r>
              <a:rPr lang="nl-NL" dirty="0"/>
              <a:t> </a:t>
            </a:r>
            <a:r>
              <a:rPr lang="nl-NL" dirty="0" err="1"/>
              <a:t>the</a:t>
            </a:r>
            <a:r>
              <a:rPr lang="nl-NL" dirty="0"/>
              <a:t> </a:t>
            </a:r>
            <a:r>
              <a:rPr lang="nl-NL" dirty="0" err="1"/>
              <a:t>fuss</a:t>
            </a:r>
            <a:r>
              <a:rPr lang="nl-NL" dirty="0"/>
              <a:t> - </a:t>
            </a:r>
            <a:r>
              <a:rPr lang="nl-NL" dirty="0" err="1"/>
              <a:t>the</a:t>
            </a:r>
            <a:r>
              <a:rPr lang="nl-NL" dirty="0"/>
              <a:t> drug is </a:t>
            </a:r>
            <a:r>
              <a:rPr lang="nl-NL" dirty="0" err="1"/>
              <a:t>fairly</a:t>
            </a:r>
            <a:r>
              <a:rPr lang="nl-NL" dirty="0"/>
              <a:t> </a:t>
            </a:r>
            <a:r>
              <a:rPr lang="nl-NL" dirty="0" err="1"/>
              <a:t>expensive</a:t>
            </a:r>
            <a:r>
              <a:rPr lang="nl-NL" dirty="0"/>
              <a:t> </a:t>
            </a:r>
            <a:r>
              <a:rPr lang="nl-NL" dirty="0" err="1"/>
              <a:t>and</a:t>
            </a:r>
            <a:r>
              <a:rPr lang="nl-NL" dirty="0"/>
              <a:t> </a:t>
            </a:r>
            <a:r>
              <a:rPr lang="nl-NL" dirty="0" err="1"/>
              <a:t>the</a:t>
            </a:r>
            <a:r>
              <a:rPr lang="nl-NL" dirty="0"/>
              <a:t> </a:t>
            </a:r>
            <a:r>
              <a:rPr lang="nl-NL" dirty="0" err="1"/>
              <a:t>authorities</a:t>
            </a:r>
            <a:r>
              <a:rPr lang="nl-NL" dirty="0"/>
              <a:t> </a:t>
            </a:r>
            <a:r>
              <a:rPr lang="nl-NL" dirty="0" err="1"/>
              <a:t>raised</a:t>
            </a:r>
            <a:r>
              <a:rPr lang="nl-NL" dirty="0"/>
              <a:t> concerns </a:t>
            </a:r>
            <a:r>
              <a:rPr lang="nl-NL" dirty="0" err="1"/>
              <a:t>that</a:t>
            </a:r>
            <a:r>
              <a:rPr lang="nl-NL" dirty="0"/>
              <a:t> </a:t>
            </a:r>
            <a:r>
              <a:rPr lang="nl-NL" dirty="0" err="1"/>
              <a:t>there</a:t>
            </a:r>
            <a:r>
              <a:rPr lang="nl-NL" dirty="0"/>
              <a:t> </a:t>
            </a:r>
            <a:r>
              <a:rPr lang="nl-NL" dirty="0" err="1"/>
              <a:t>were</a:t>
            </a:r>
            <a:r>
              <a:rPr lang="nl-NL" dirty="0"/>
              <a:t> no Dutch data on </a:t>
            </a:r>
            <a:r>
              <a:rPr lang="nl-NL" dirty="0" err="1"/>
              <a:t>efficacy</a:t>
            </a:r>
            <a:endParaRPr lang="nl-NL" dirty="0"/>
          </a:p>
          <a:p>
            <a:r>
              <a:rPr lang="nl-NL" dirty="0" err="1"/>
              <a:t>Prucalopride</a:t>
            </a:r>
            <a:r>
              <a:rPr lang="nl-NL" dirty="0"/>
              <a:t> – </a:t>
            </a:r>
            <a:r>
              <a:rPr lang="nl-NL" dirty="0" err="1"/>
              <a:t>its</a:t>
            </a:r>
            <a:r>
              <a:rPr lang="nl-NL" dirty="0"/>
              <a:t> </a:t>
            </a:r>
            <a:r>
              <a:rPr lang="nl-NL" dirty="0" err="1"/>
              <a:t>worth</a:t>
            </a:r>
            <a:r>
              <a:rPr lang="nl-NL" dirty="0"/>
              <a:t> a </a:t>
            </a:r>
            <a:r>
              <a:rPr lang="nl-NL" dirty="0" err="1"/>
              <a:t>try</a:t>
            </a:r>
            <a:r>
              <a:rPr lang="nl-NL" dirty="0"/>
              <a:t> </a:t>
            </a:r>
            <a:r>
              <a:rPr lang="nl-NL" dirty="0" err="1"/>
              <a:t>sending</a:t>
            </a:r>
            <a:r>
              <a:rPr lang="nl-NL" dirty="0"/>
              <a:t> a letter </a:t>
            </a:r>
            <a:r>
              <a:rPr lang="nl-NL" dirty="0" err="1"/>
              <a:t>to</a:t>
            </a:r>
            <a:r>
              <a:rPr lang="nl-NL" dirty="0"/>
              <a:t> </a:t>
            </a:r>
            <a:r>
              <a:rPr lang="nl-NL" dirty="0" err="1"/>
              <a:t>the</a:t>
            </a:r>
            <a:r>
              <a:rPr lang="nl-NL" dirty="0"/>
              <a:t> </a:t>
            </a:r>
            <a:r>
              <a:rPr lang="nl-NL" dirty="0" err="1"/>
              <a:t>medical</a:t>
            </a:r>
            <a:r>
              <a:rPr lang="nl-NL" dirty="0"/>
              <a:t> </a:t>
            </a:r>
            <a:r>
              <a:rPr lang="nl-NL" dirty="0" err="1"/>
              <a:t>advisor</a:t>
            </a:r>
            <a:r>
              <a:rPr lang="nl-NL" dirty="0"/>
              <a:t> of </a:t>
            </a:r>
            <a:r>
              <a:rPr lang="nl-NL" dirty="0" err="1"/>
              <a:t>the</a:t>
            </a:r>
            <a:r>
              <a:rPr lang="nl-NL" dirty="0"/>
              <a:t> </a:t>
            </a:r>
            <a:r>
              <a:rPr lang="nl-NL" dirty="0" err="1"/>
              <a:t>patients</a:t>
            </a:r>
            <a:r>
              <a:rPr lang="nl-NL" dirty="0"/>
              <a:t>’ health </a:t>
            </a:r>
            <a:r>
              <a:rPr lang="nl-NL" dirty="0" err="1"/>
              <a:t>insurance</a:t>
            </a:r>
            <a:r>
              <a:rPr lang="nl-NL" dirty="0"/>
              <a:t> company </a:t>
            </a:r>
            <a:r>
              <a:rPr lang="nl-NL" dirty="0" err="1"/>
              <a:t>and</a:t>
            </a:r>
            <a:r>
              <a:rPr lang="nl-NL" dirty="0"/>
              <a:t> </a:t>
            </a:r>
            <a:r>
              <a:rPr lang="nl-NL" dirty="0" err="1"/>
              <a:t>chances</a:t>
            </a:r>
            <a:r>
              <a:rPr lang="nl-NL" dirty="0"/>
              <a:t> are </a:t>
            </a:r>
            <a:r>
              <a:rPr lang="nl-NL" dirty="0" err="1"/>
              <a:t>they</a:t>
            </a:r>
            <a:r>
              <a:rPr lang="nl-NL" dirty="0"/>
              <a:t> </a:t>
            </a:r>
            <a:r>
              <a:rPr lang="nl-NL" dirty="0" err="1"/>
              <a:t>will</a:t>
            </a:r>
            <a:r>
              <a:rPr lang="nl-NL" dirty="0"/>
              <a:t> </a:t>
            </a:r>
            <a:r>
              <a:rPr lang="nl-NL" dirty="0" err="1"/>
              <a:t>reimburse</a:t>
            </a:r>
            <a:r>
              <a:rPr lang="nl-NL" dirty="0"/>
              <a:t> </a:t>
            </a:r>
            <a:r>
              <a:rPr lang="nl-NL" dirty="0" err="1"/>
              <a:t>the</a:t>
            </a:r>
            <a:r>
              <a:rPr lang="nl-NL" dirty="0"/>
              <a:t> drug, in </a:t>
            </a:r>
            <a:r>
              <a:rPr lang="nl-NL" dirty="0" err="1"/>
              <a:t>particular</a:t>
            </a:r>
            <a:r>
              <a:rPr lang="nl-NL" dirty="0"/>
              <a:t> </a:t>
            </a:r>
            <a:r>
              <a:rPr lang="nl-NL" dirty="0" err="1"/>
              <a:t>when</a:t>
            </a:r>
            <a:r>
              <a:rPr lang="nl-NL" dirty="0"/>
              <a:t> </a:t>
            </a:r>
            <a:r>
              <a:rPr lang="nl-NL" dirty="0" err="1"/>
              <a:t>their</a:t>
            </a:r>
            <a:r>
              <a:rPr lang="nl-NL" dirty="0"/>
              <a:t> </a:t>
            </a:r>
            <a:r>
              <a:rPr lang="nl-NL" dirty="0" err="1"/>
              <a:t>insurer</a:t>
            </a:r>
            <a:r>
              <a:rPr lang="nl-NL" dirty="0"/>
              <a:t> is Zilveren Kruis </a:t>
            </a:r>
            <a:r>
              <a:rPr lang="nl-NL" dirty="0" err="1"/>
              <a:t>achmea</a:t>
            </a:r>
            <a:r>
              <a:rPr lang="nl-NL" dirty="0"/>
              <a:t> - i hope </a:t>
            </a:r>
            <a:r>
              <a:rPr lang="nl-NL" dirty="0" err="1"/>
              <a:t>you</a:t>
            </a:r>
            <a:r>
              <a:rPr lang="nl-NL" dirty="0"/>
              <a:t> </a:t>
            </a:r>
            <a:r>
              <a:rPr lang="nl-NL" dirty="0" err="1"/>
              <a:t>recall</a:t>
            </a:r>
            <a:r>
              <a:rPr lang="nl-NL" dirty="0"/>
              <a:t> </a:t>
            </a:r>
            <a:r>
              <a:rPr lang="nl-NL" dirty="0" err="1"/>
              <a:t>from</a:t>
            </a:r>
            <a:r>
              <a:rPr lang="nl-NL" dirty="0"/>
              <a:t> </a:t>
            </a:r>
            <a:r>
              <a:rPr lang="nl-NL" dirty="0" err="1"/>
              <a:t>my</a:t>
            </a:r>
            <a:r>
              <a:rPr lang="nl-NL" dirty="0"/>
              <a:t> </a:t>
            </a:r>
            <a:r>
              <a:rPr lang="nl-NL" dirty="0" err="1"/>
              <a:t>disclorure</a:t>
            </a:r>
            <a:r>
              <a:rPr lang="nl-NL" dirty="0"/>
              <a:t> slide </a:t>
            </a:r>
            <a:r>
              <a:rPr lang="nl-NL" dirty="0" err="1"/>
              <a:t>that</a:t>
            </a:r>
            <a:r>
              <a:rPr lang="nl-NL" dirty="0"/>
              <a:t> i </a:t>
            </a:r>
            <a:r>
              <a:rPr lang="nl-NL" dirty="0" err="1"/>
              <a:t>dont</a:t>
            </a:r>
            <a:r>
              <a:rPr lang="nl-NL" dirty="0"/>
              <a:t> have </a:t>
            </a:r>
            <a:r>
              <a:rPr lang="nl-NL" dirty="0" err="1"/>
              <a:t>any</a:t>
            </a:r>
            <a:r>
              <a:rPr lang="nl-NL" dirty="0"/>
              <a:t> financial </a:t>
            </a:r>
            <a:r>
              <a:rPr lang="nl-NL" dirty="0" err="1"/>
              <a:t>relationship</a:t>
            </a:r>
            <a:r>
              <a:rPr lang="nl-NL" dirty="0"/>
              <a:t> </a:t>
            </a:r>
            <a:r>
              <a:rPr lang="nl-NL" dirty="0" err="1"/>
              <a:t>with</a:t>
            </a:r>
            <a:r>
              <a:rPr lang="nl-NL" dirty="0"/>
              <a:t> </a:t>
            </a:r>
            <a:r>
              <a:rPr lang="nl-NL" dirty="0" err="1"/>
              <a:t>them</a:t>
            </a:r>
            <a:endParaRPr lang="nl-NL" dirty="0"/>
          </a:p>
        </p:txBody>
      </p:sp>
    </p:spTree>
    <p:extLst>
      <p:ext uri="{BB962C8B-B14F-4D97-AF65-F5344CB8AC3E}">
        <p14:creationId xmlns:p14="http://schemas.microsoft.com/office/powerpoint/2010/main" val="347520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65973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2011</a:t>
            </a:r>
          </a:p>
          <a:p>
            <a:r>
              <a:rPr lang="nl-NL" dirty="0" err="1"/>
              <a:t>So</a:t>
            </a:r>
            <a:r>
              <a:rPr lang="nl-NL" dirty="0"/>
              <a:t> </a:t>
            </a:r>
            <a:r>
              <a:rPr lang="nl-NL" dirty="0" err="1"/>
              <a:t>let’s</a:t>
            </a:r>
            <a:r>
              <a:rPr lang="nl-NL" dirty="0"/>
              <a:t> review </a:t>
            </a:r>
            <a:r>
              <a:rPr lang="nl-NL" dirty="0" err="1"/>
              <a:t>the</a:t>
            </a:r>
            <a:r>
              <a:rPr lang="nl-NL" dirty="0"/>
              <a:t> </a:t>
            </a:r>
            <a:r>
              <a:rPr lang="nl-NL" dirty="0" err="1"/>
              <a:t>evidence</a:t>
            </a:r>
            <a:r>
              <a:rPr lang="nl-NL" dirty="0"/>
              <a:t> of </a:t>
            </a:r>
            <a:r>
              <a:rPr lang="nl-NL" dirty="0" err="1"/>
              <a:t>the</a:t>
            </a:r>
            <a:r>
              <a:rPr lang="nl-NL" dirty="0"/>
              <a:t> </a:t>
            </a:r>
            <a:r>
              <a:rPr lang="nl-NL" dirty="0" err="1"/>
              <a:t>efficacy</a:t>
            </a:r>
            <a:endParaRPr lang="nl-NL" dirty="0"/>
          </a:p>
          <a:p>
            <a:r>
              <a:rPr lang="nl-NL" dirty="0"/>
              <a:t>Landmark paper</a:t>
            </a:r>
          </a:p>
        </p:txBody>
      </p:sp>
    </p:spTree>
    <p:extLst>
      <p:ext uri="{BB962C8B-B14F-4D97-AF65-F5344CB8AC3E}">
        <p14:creationId xmlns:p14="http://schemas.microsoft.com/office/powerpoint/2010/main" val="30387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let’s</a:t>
            </a:r>
            <a:r>
              <a:rPr lang="nl-NL" dirty="0"/>
              <a:t> </a:t>
            </a:r>
            <a:r>
              <a:rPr lang="nl-NL" dirty="0" err="1"/>
              <a:t>now</a:t>
            </a:r>
            <a:r>
              <a:rPr lang="nl-NL" dirty="0"/>
              <a:t> take a look at </a:t>
            </a:r>
            <a:r>
              <a:rPr lang="nl-NL" dirty="0" err="1"/>
              <a:t>this</a:t>
            </a:r>
            <a:r>
              <a:rPr lang="nl-NL" dirty="0"/>
              <a:t> </a:t>
            </a:r>
            <a:r>
              <a:rPr lang="nl-NL" dirty="0" err="1"/>
              <a:t>highly</a:t>
            </a:r>
            <a:r>
              <a:rPr lang="nl-NL" dirty="0"/>
              <a:t> </a:t>
            </a:r>
            <a:r>
              <a:rPr lang="nl-NL" dirty="0" err="1"/>
              <a:t>effective</a:t>
            </a:r>
            <a:r>
              <a:rPr lang="nl-NL" dirty="0"/>
              <a:t> </a:t>
            </a:r>
            <a:r>
              <a:rPr lang="nl-NL" dirty="0" err="1"/>
              <a:t>mechanism</a:t>
            </a:r>
            <a:r>
              <a:rPr lang="nl-NL" dirty="0"/>
              <a:t> </a:t>
            </a:r>
            <a:r>
              <a:rPr lang="nl-NL" dirty="0" err="1"/>
              <a:t>from</a:t>
            </a:r>
            <a:r>
              <a:rPr lang="nl-NL" dirty="0"/>
              <a:t> </a:t>
            </a:r>
            <a:r>
              <a:rPr lang="nl-NL" dirty="0" err="1"/>
              <a:t>another</a:t>
            </a:r>
            <a:r>
              <a:rPr lang="nl-NL" dirty="0"/>
              <a:t> </a:t>
            </a:r>
            <a:r>
              <a:rPr lang="nl-NL" dirty="0" err="1"/>
              <a:t>perspective</a:t>
            </a:r>
            <a:endParaRPr lang="nl-NL" dirty="0"/>
          </a:p>
          <a:p>
            <a:r>
              <a:rPr lang="nl-NL" dirty="0" err="1"/>
              <a:t>This</a:t>
            </a:r>
            <a:r>
              <a:rPr lang="nl-NL" dirty="0"/>
              <a:t> diagram shows </a:t>
            </a:r>
            <a:r>
              <a:rPr lang="nl-NL" dirty="0" err="1"/>
              <a:t>that</a:t>
            </a:r>
            <a:r>
              <a:rPr lang="nl-NL" dirty="0"/>
              <a:t> </a:t>
            </a:r>
            <a:r>
              <a:rPr lang="nl-NL" dirty="0" err="1"/>
              <a:t>the</a:t>
            </a:r>
            <a:r>
              <a:rPr lang="nl-NL" dirty="0"/>
              <a:t> heat </a:t>
            </a:r>
            <a:r>
              <a:rPr lang="nl-NL" dirty="0" err="1"/>
              <a:t>stable</a:t>
            </a:r>
            <a:r>
              <a:rPr lang="nl-NL" dirty="0"/>
              <a:t> </a:t>
            </a:r>
            <a:r>
              <a:rPr lang="nl-NL" dirty="0" err="1"/>
              <a:t>enterotoxin</a:t>
            </a:r>
            <a:r>
              <a:rPr lang="nl-NL" dirty="0"/>
              <a:t> </a:t>
            </a:r>
            <a:r>
              <a:rPr lang="nl-NL" dirty="0" err="1"/>
              <a:t>derived</a:t>
            </a:r>
            <a:r>
              <a:rPr lang="nl-NL" dirty="0"/>
              <a:t> </a:t>
            </a:r>
            <a:r>
              <a:rPr lang="nl-NL" dirty="0" err="1"/>
              <a:t>from</a:t>
            </a:r>
            <a:r>
              <a:rPr lang="nl-NL" dirty="0"/>
              <a:t> </a:t>
            </a:r>
            <a:r>
              <a:rPr lang="nl-NL" dirty="0" err="1"/>
              <a:t>certain</a:t>
            </a:r>
            <a:r>
              <a:rPr lang="nl-NL" dirty="0"/>
              <a:t> </a:t>
            </a:r>
            <a:r>
              <a:rPr lang="nl-NL" dirty="0" err="1"/>
              <a:t>strains</a:t>
            </a:r>
            <a:r>
              <a:rPr lang="nl-NL" dirty="0"/>
              <a:t> of E. Coli </a:t>
            </a:r>
            <a:r>
              <a:rPr lang="nl-NL" dirty="0" err="1"/>
              <a:t>exert</a:t>
            </a:r>
            <a:r>
              <a:rPr lang="nl-NL" dirty="0"/>
              <a:t> </a:t>
            </a:r>
            <a:r>
              <a:rPr lang="nl-NL" dirty="0" err="1"/>
              <a:t>the</a:t>
            </a:r>
            <a:r>
              <a:rPr lang="nl-NL" dirty="0"/>
              <a:t> </a:t>
            </a:r>
            <a:r>
              <a:rPr lang="nl-NL" dirty="0" err="1"/>
              <a:t>same</a:t>
            </a:r>
            <a:r>
              <a:rPr lang="nl-NL" dirty="0"/>
              <a:t> </a:t>
            </a:r>
            <a:r>
              <a:rPr lang="nl-NL" dirty="0" err="1"/>
              <a:t>effects</a:t>
            </a:r>
            <a:r>
              <a:rPr lang="nl-NL" dirty="0"/>
              <a:t> as </a:t>
            </a:r>
            <a:r>
              <a:rPr lang="nl-NL" dirty="0" err="1"/>
              <a:t>linaclotide</a:t>
            </a:r>
            <a:endParaRPr lang="nl-NL" dirty="0"/>
          </a:p>
        </p:txBody>
      </p:sp>
    </p:spTree>
    <p:extLst>
      <p:ext uri="{BB962C8B-B14F-4D97-AF65-F5344CB8AC3E}">
        <p14:creationId xmlns:p14="http://schemas.microsoft.com/office/powerpoint/2010/main" val="19692574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755577" y="3044957"/>
            <a:ext cx="7992887"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13" name="Tijdelijke aanduiding voor dianummer 12"/>
          <p:cNvSpPr>
            <a:spLocks noGrp="1"/>
          </p:cNvSpPr>
          <p:nvPr>
            <p:ph type="sldNum" sz="quarter" idx="11"/>
          </p:nvPr>
        </p:nvSpPr>
        <p:spPr/>
        <p:txBody>
          <a:body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7992888" cy="1143000"/>
          </a:xfrm>
        </p:spPr>
        <p:txBody>
          <a:bodyPr anchor="b">
            <a:normAutofit/>
          </a:bodyPr>
          <a:lstStyle>
            <a:lvl1pPr>
              <a:defRPr sz="3000"/>
            </a:lvl1pPr>
          </a:lstStyle>
          <a:p>
            <a:r>
              <a:rPr lang="nl-NL"/>
              <a:t>Klik om de stijl te bewerken</a:t>
            </a:r>
            <a:endParaRPr lang="nl-NL" dirty="0"/>
          </a:p>
        </p:txBody>
      </p:sp>
      <p:grpSp>
        <p:nvGrpSpPr>
          <p:cNvPr id="18" name="Group 131"/>
          <p:cNvGrpSpPr>
            <a:grpSpLocks noChangeAspect="1"/>
          </p:cNvGrpSpPr>
          <p:nvPr userDrawn="1"/>
        </p:nvGrpSpPr>
        <p:grpSpPr bwMode="auto">
          <a:xfrm>
            <a:off x="290960" y="404664"/>
            <a:ext cx="2984896" cy="522134"/>
            <a:chOff x="249" y="165"/>
            <a:chExt cx="2018" cy="353"/>
          </a:xfrm>
        </p:grpSpPr>
        <p:sp>
          <p:nvSpPr>
            <p:cNvPr id="19"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20" name="Picture 1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8"/>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9"/>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0"/>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2" name="Rechthoek 1"/>
          <p:cNvSpPr/>
          <p:nvPr userDrawn="1"/>
        </p:nvSpPr>
        <p:spPr>
          <a:xfrm>
            <a:off x="0" y="0"/>
            <a:ext cx="9144000" cy="4031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p:cNvSpPr/>
          <p:nvPr userDrawn="1"/>
        </p:nvSpPr>
        <p:spPr>
          <a:xfrm>
            <a:off x="117376" y="6213309"/>
            <a:ext cx="2870448" cy="644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006871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755577" y="3044957"/>
            <a:ext cx="4824536"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11" name="Tijdelijke aanduiding voor afbeelding 2"/>
          <p:cNvSpPr>
            <a:spLocks noGrp="1"/>
          </p:cNvSpPr>
          <p:nvPr>
            <p:ph type="pic" idx="10"/>
          </p:nvPr>
        </p:nvSpPr>
        <p:spPr>
          <a:xfrm>
            <a:off x="5652120" y="1065402"/>
            <a:ext cx="2915816" cy="358431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dianummer 12"/>
          <p:cNvSpPr>
            <a:spLocks noGrp="1"/>
          </p:cNvSpPr>
          <p:nvPr>
            <p:ph type="sldNum" sz="quarter" idx="11"/>
          </p:nvPr>
        </p:nvSpPr>
        <p:spPr/>
        <p:txBody>
          <a:body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4824536" cy="1143000"/>
          </a:xfrm>
        </p:spPr>
        <p:txBody>
          <a:bodyPr anchor="b">
            <a:normAutofit/>
          </a:bodyPr>
          <a:lstStyle>
            <a:lvl1pPr>
              <a:defRPr sz="3000"/>
            </a:lvl1pPr>
          </a:lstStyle>
          <a:p>
            <a:r>
              <a:rPr lang="nl-NL"/>
              <a:t>Klik om de stijl te bewerken</a:t>
            </a:r>
            <a:endParaRPr lang="nl-NL" dirty="0"/>
          </a:p>
        </p:txBody>
      </p:sp>
      <p:grpSp>
        <p:nvGrpSpPr>
          <p:cNvPr id="19" name="Group 131"/>
          <p:cNvGrpSpPr>
            <a:grpSpLocks noChangeAspect="1"/>
          </p:cNvGrpSpPr>
          <p:nvPr userDrawn="1"/>
        </p:nvGrpSpPr>
        <p:grpSpPr bwMode="auto">
          <a:xfrm>
            <a:off x="289481" y="404664"/>
            <a:ext cx="2984896" cy="522134"/>
            <a:chOff x="249" y="165"/>
            <a:chExt cx="2018" cy="353"/>
          </a:xfrm>
        </p:grpSpPr>
        <p:sp>
          <p:nvSpPr>
            <p:cNvPr id="20"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21" name="Picture 1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8"/>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9"/>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0"/>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
        <p:nvSpPr>
          <p:cNvPr id="32" name="Rechthoek 31"/>
          <p:cNvSpPr/>
          <p:nvPr userDrawn="1"/>
        </p:nvSpPr>
        <p:spPr>
          <a:xfrm>
            <a:off x="0" y="0"/>
            <a:ext cx="9144000" cy="4031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p:cNvSpPr/>
          <p:nvPr userDrawn="1"/>
        </p:nvSpPr>
        <p:spPr>
          <a:xfrm>
            <a:off x="117376" y="6213309"/>
            <a:ext cx="2870448" cy="644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533469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lstStyle/>
          <a:p>
            <a:r>
              <a:rPr lang="nl-NL"/>
              <a:t>Klik om de stijl te bewerken</a:t>
            </a:r>
            <a:endParaRPr lang="nl-NL" dirty="0"/>
          </a:p>
        </p:txBody>
      </p:sp>
      <p:sp>
        <p:nvSpPr>
          <p:cNvPr id="6"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
        <p:nvSpPr>
          <p:cNvPr id="9" name="Tijdelijke aanduiding voor tekst 8"/>
          <p:cNvSpPr>
            <a:spLocks noGrp="1"/>
          </p:cNvSpPr>
          <p:nvPr>
            <p:ph type="body" sz="quarter" idx="10"/>
          </p:nvPr>
        </p:nvSpPr>
        <p:spPr>
          <a:xfrm>
            <a:off x="468314" y="1604797"/>
            <a:ext cx="8207375" cy="4032251"/>
          </a:xfrm>
        </p:spPr>
        <p:txBody>
          <a:bodyPr/>
          <a:lstStyle>
            <a:lvl1pPr marL="0" indent="0">
              <a:buNone/>
              <a:defRPr/>
            </a:lvl1pPr>
          </a:lstStyle>
          <a:p>
            <a:pPr lvl="0"/>
            <a:r>
              <a:rPr lang="nl-NL"/>
              <a:t>Klik om de modelstijlen te bewerken</a:t>
            </a:r>
          </a:p>
        </p:txBody>
      </p:sp>
    </p:spTree>
    <p:extLst>
      <p:ext uri="{BB962C8B-B14F-4D97-AF65-F5344CB8AC3E}">
        <p14:creationId xmlns:p14="http://schemas.microsoft.com/office/powerpoint/2010/main" val="374019939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137107628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83E6EA3-DDFF-1941-B4E0-405A4F049202}"/>
              </a:ext>
            </a:extLst>
          </p:cNvPr>
          <p:cNvSpPr>
            <a:spLocks noGrp="1" noChangeArrowheads="1"/>
          </p:cNvSpPr>
          <p:nvPr>
            <p:ph type="ftr" sz="quarter" idx="10"/>
          </p:nvPr>
        </p:nvSpPr>
        <p:spPr>
          <a:ln/>
        </p:spPr>
        <p:txBody>
          <a:bodyPr/>
          <a:lstStyle>
            <a:lvl1pPr>
              <a:defRPr/>
            </a:lvl1pPr>
          </a:lstStyle>
          <a:p>
            <a:pPr>
              <a:defRPr/>
            </a:pPr>
            <a:r>
              <a:rPr lang="en-US"/>
              <a:t>Dit is de titel van deze presentatie | Naam Auteur | 20 juni 2009</a:t>
            </a:r>
          </a:p>
        </p:txBody>
      </p:sp>
      <p:sp>
        <p:nvSpPr>
          <p:cNvPr id="5" name="Rectangle 6">
            <a:extLst>
              <a:ext uri="{FF2B5EF4-FFF2-40B4-BE49-F238E27FC236}">
                <a16:creationId xmlns:a16="http://schemas.microsoft.com/office/drawing/2014/main" id="{FF0FE36D-F2E4-7949-9132-E384F30AA411}"/>
              </a:ext>
            </a:extLst>
          </p:cNvPr>
          <p:cNvSpPr>
            <a:spLocks noGrp="1" noChangeArrowheads="1"/>
          </p:cNvSpPr>
          <p:nvPr>
            <p:ph type="sldNum" sz="quarter" idx="11"/>
          </p:nvPr>
        </p:nvSpPr>
        <p:spPr>
          <a:ln/>
        </p:spPr>
        <p:txBody>
          <a:bodyPr/>
          <a:lstStyle>
            <a:lvl1pPr>
              <a:defRPr/>
            </a:lvl1pPr>
          </a:lstStyle>
          <a:p>
            <a:pPr>
              <a:defRPr/>
            </a:pPr>
            <a:fld id="{6A1313AF-A70B-9642-BA7C-67509FF3C351}" type="slidenum">
              <a:rPr lang="en-US" altLang="en-US"/>
              <a:pPr>
                <a:defRPr/>
              </a:pPr>
              <a:t>‹nr.›</a:t>
            </a:fld>
            <a:endParaRPr lang="en-US" altLang="en-US"/>
          </a:p>
        </p:txBody>
      </p:sp>
    </p:spTree>
    <p:extLst>
      <p:ext uri="{BB962C8B-B14F-4D97-AF65-F5344CB8AC3E}">
        <p14:creationId xmlns:p14="http://schemas.microsoft.com/office/powerpoint/2010/main" val="128563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313" y="260648"/>
            <a:ext cx="8229600" cy="1143000"/>
          </a:xfrm>
          <a:prstGeom prst="rect">
            <a:avLst/>
          </a:prstGeom>
        </p:spPr>
        <p:txBody>
          <a:bodyPr vert="horz" lIns="91440" tIns="45720" rIns="91440" bIns="45720" rtlCol="0" anchor="b">
            <a:normAutofit/>
          </a:bodyPr>
          <a:lstStyle/>
          <a:p>
            <a:r>
              <a:rPr lang="nl-NL" dirty="0"/>
              <a:t>Klik om de stijl te bewerken</a:t>
            </a:r>
          </a:p>
        </p:txBody>
      </p:sp>
      <p:sp>
        <p:nvSpPr>
          <p:cNvPr id="3" name="Tijdelijke aanduiding voor tekst 2"/>
          <p:cNvSpPr>
            <a:spLocks noGrp="1"/>
          </p:cNvSpPr>
          <p:nvPr>
            <p:ph type="body" idx="1"/>
          </p:nvPr>
        </p:nvSpPr>
        <p:spPr>
          <a:xfrm>
            <a:off x="468313" y="1700809"/>
            <a:ext cx="8229600" cy="4176465"/>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hthoek 7"/>
          <p:cNvSpPr/>
          <p:nvPr/>
        </p:nvSpPr>
        <p:spPr>
          <a:xfrm>
            <a:off x="0" y="0"/>
            <a:ext cx="9144000" cy="1800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9"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sz="1400"/>
            </a:lvl1pPr>
          </a:lstStyle>
          <a:p>
            <a:fld id="{0F2B34C6-6653-473B-ACCB-9371572A61D6}" type="slidenum">
              <a:rPr lang="nl-NL" smtClean="0"/>
              <a:pPr/>
              <a:t>‹nr.›</a:t>
            </a:fld>
            <a:endParaRPr lang="nl-NL" dirty="0"/>
          </a:p>
        </p:txBody>
      </p:sp>
      <p:grpSp>
        <p:nvGrpSpPr>
          <p:cNvPr id="30" name="Group 131"/>
          <p:cNvGrpSpPr>
            <a:grpSpLocks noChangeAspect="1"/>
          </p:cNvGrpSpPr>
          <p:nvPr userDrawn="1"/>
        </p:nvGrpSpPr>
        <p:grpSpPr bwMode="auto">
          <a:xfrm>
            <a:off x="395536" y="6309320"/>
            <a:ext cx="2232248" cy="390477"/>
            <a:chOff x="249" y="165"/>
            <a:chExt cx="2018" cy="353"/>
          </a:xfrm>
        </p:grpSpPr>
        <p:sp>
          <p:nvSpPr>
            <p:cNvPr id="31"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2" name="Picture 13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34"/>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5"/>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6"/>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7"/>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8"/>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9"/>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4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61506601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4" r:id="rId3"/>
    <p:sldLayoutId id="2147483655" r:id="rId4"/>
    <p:sldLayoutId id="2147483658" r:id="rId5"/>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hf hdr="0" ftr="0" dt="0"/>
  <p:txStyles>
    <p:titleStyle>
      <a:lvl1pPr algn="l" defTabSz="914400" rtl="0" eaLnBrk="1" latinLnBrk="0" hangingPunct="1">
        <a:spcBef>
          <a:spcPct val="0"/>
        </a:spcBef>
        <a:buNone/>
        <a:defRPr sz="2800" b="1" kern="1200">
          <a:solidFill>
            <a:schemeClr val="tx1"/>
          </a:solidFill>
          <a:latin typeface="TheSansOffice LF"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Office LF"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Office LF"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svg"/><Relationship Id="rId5" Type="http://schemas.openxmlformats.org/officeDocument/2006/relationships/image" Target="../media/image30.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5.xml"/><Relationship Id="rId4" Type="http://schemas.openxmlformats.org/officeDocument/2006/relationships/image" Target="../media/image39.tif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6.tiff"/></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mailto:s.breukink@mumc.nl" TargetMode="External"/><Relationship Id="rId2" Type="http://schemas.openxmlformats.org/officeDocument/2006/relationships/hyperlink" Target="mailto:coen.baeten@ghz.nl" TargetMode="External"/><Relationship Id="rId1" Type="http://schemas.openxmlformats.org/officeDocument/2006/relationships/slideLayout" Target="../slideLayouts/slideLayout5.xml"/><Relationship Id="rId4" Type="http://schemas.openxmlformats.org/officeDocument/2006/relationships/hyperlink" Target="mailto:stella.heemskerk@mumc.n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normAutofit lnSpcReduction="10000"/>
          </a:bodyPr>
          <a:lstStyle/>
          <a:p>
            <a:endParaRPr lang="nl-NL" sz="2600" dirty="0"/>
          </a:p>
          <a:p>
            <a:r>
              <a:rPr lang="nl-NL" sz="3300" dirty="0"/>
              <a:t>Daniel Keszthelyi</a:t>
            </a:r>
          </a:p>
          <a:p>
            <a:r>
              <a:rPr lang="nl-NL" sz="2600" dirty="0"/>
              <a:t>Maastricht University </a:t>
            </a:r>
            <a:r>
              <a:rPr lang="nl-NL" sz="2600" dirty="0" err="1"/>
              <a:t>Medical</a:t>
            </a:r>
            <a:r>
              <a:rPr lang="nl-NL" sz="2600" dirty="0"/>
              <a:t> Center</a:t>
            </a:r>
          </a:p>
          <a:p>
            <a:r>
              <a:rPr lang="nl-NL" sz="2600" dirty="0"/>
              <a:t>The Netherlands</a:t>
            </a:r>
          </a:p>
          <a:p>
            <a:endParaRPr lang="nl-NL" sz="2600" dirty="0"/>
          </a:p>
          <a:p>
            <a:r>
              <a:rPr lang="nl-NL" dirty="0"/>
              <a:t>Cursorisch onderwijs, Veldhoven 2019</a:t>
            </a:r>
          </a:p>
        </p:txBody>
      </p:sp>
      <p:sp>
        <p:nvSpPr>
          <p:cNvPr id="4" name="Titel 3"/>
          <p:cNvSpPr>
            <a:spLocks noGrp="1"/>
          </p:cNvSpPr>
          <p:nvPr>
            <p:ph type="title"/>
          </p:nvPr>
        </p:nvSpPr>
        <p:spPr>
          <a:xfrm>
            <a:off x="467544" y="1508787"/>
            <a:ext cx="8280920" cy="1143000"/>
          </a:xfrm>
        </p:spPr>
        <p:txBody>
          <a:bodyPr>
            <a:normAutofit/>
          </a:bodyPr>
          <a:lstStyle/>
          <a:p>
            <a:r>
              <a:rPr lang="en-US" dirty="0" err="1"/>
              <a:t>Chronische</a:t>
            </a:r>
            <a:r>
              <a:rPr lang="en-US" dirty="0"/>
              <a:t> </a:t>
            </a:r>
            <a:r>
              <a:rPr lang="en-US" dirty="0" err="1"/>
              <a:t>obstipatie</a:t>
            </a:r>
            <a:r>
              <a:rPr lang="en-US" dirty="0"/>
              <a:t>: </a:t>
            </a:r>
            <a:r>
              <a:rPr lang="en-US" dirty="0" err="1"/>
              <a:t>voorbij</a:t>
            </a:r>
            <a:r>
              <a:rPr lang="en-US" dirty="0"/>
              <a:t> het </a:t>
            </a:r>
            <a:r>
              <a:rPr lang="en-US" dirty="0" err="1"/>
              <a:t>laxeren</a:t>
            </a:r>
            <a:endParaRPr lang="nl-NL" sz="3600" dirty="0"/>
          </a:p>
        </p:txBody>
      </p:sp>
    </p:spTree>
    <p:extLst>
      <p:ext uri="{BB962C8B-B14F-4D97-AF65-F5344CB8AC3E}">
        <p14:creationId xmlns:p14="http://schemas.microsoft.com/office/powerpoint/2010/main" val="305489592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34A26-4932-A34E-8FD0-0A881DB875CE}"/>
              </a:ext>
            </a:extLst>
          </p:cNvPr>
          <p:cNvSpPr>
            <a:spLocks noGrp="1"/>
          </p:cNvSpPr>
          <p:nvPr>
            <p:ph type="sldNum" sz="quarter" idx="11"/>
          </p:nvPr>
        </p:nvSpPr>
        <p:spPr/>
        <p:txBody>
          <a:bodyPr/>
          <a:lstStyle/>
          <a:p>
            <a:pPr>
              <a:defRPr/>
            </a:pPr>
            <a:fld id="{6A1313AF-A70B-9642-BA7C-67509FF3C351}" type="slidenum">
              <a:rPr lang="en-US" altLang="en-US" smtClean="0"/>
              <a:pPr>
                <a:defRPr/>
              </a:pPr>
              <a:t>10</a:t>
            </a:fld>
            <a:endParaRPr lang="en-US" altLang="en-US"/>
          </a:p>
        </p:txBody>
      </p:sp>
      <p:sp>
        <p:nvSpPr>
          <p:cNvPr id="5" name="TextBox 4">
            <a:extLst>
              <a:ext uri="{FF2B5EF4-FFF2-40B4-BE49-F238E27FC236}">
                <a16:creationId xmlns:a16="http://schemas.microsoft.com/office/drawing/2014/main" id="{AD1446E3-1706-DD49-B26B-9A4BC98BFABB}"/>
              </a:ext>
            </a:extLst>
          </p:cNvPr>
          <p:cNvSpPr txBox="1"/>
          <p:nvPr/>
        </p:nvSpPr>
        <p:spPr>
          <a:xfrm>
            <a:off x="2915816" y="188640"/>
            <a:ext cx="3672408" cy="461665"/>
          </a:xfrm>
          <a:prstGeom prst="rect">
            <a:avLst/>
          </a:prstGeom>
          <a:noFill/>
          <a:ln>
            <a:solidFill>
              <a:schemeClr val="tx2"/>
            </a:solidFill>
          </a:ln>
        </p:spPr>
        <p:txBody>
          <a:bodyPr wrap="square" rtlCol="0">
            <a:spAutoFit/>
          </a:bodyPr>
          <a:lstStyle/>
          <a:p>
            <a:r>
              <a:rPr lang="nl-NL" sz="2400" dirty="0" err="1"/>
              <a:t>Dietary</a:t>
            </a:r>
            <a:r>
              <a:rPr lang="nl-NL" sz="2400" dirty="0"/>
              <a:t>/lifestyle </a:t>
            </a:r>
            <a:r>
              <a:rPr lang="nl-NL" sz="2400" dirty="0" err="1"/>
              <a:t>advice</a:t>
            </a:r>
            <a:endParaRPr lang="nl-NL" sz="2400" dirty="0"/>
          </a:p>
        </p:txBody>
      </p:sp>
      <p:sp>
        <p:nvSpPr>
          <p:cNvPr id="6" name="TextBox 5">
            <a:extLst>
              <a:ext uri="{FF2B5EF4-FFF2-40B4-BE49-F238E27FC236}">
                <a16:creationId xmlns:a16="http://schemas.microsoft.com/office/drawing/2014/main" id="{B4F74DF8-06A7-2F49-BC8B-7A5D414A426E}"/>
              </a:ext>
            </a:extLst>
          </p:cNvPr>
          <p:cNvSpPr txBox="1"/>
          <p:nvPr/>
        </p:nvSpPr>
        <p:spPr>
          <a:xfrm>
            <a:off x="2771800" y="879103"/>
            <a:ext cx="3960440" cy="461665"/>
          </a:xfrm>
          <a:prstGeom prst="rect">
            <a:avLst/>
          </a:prstGeom>
          <a:noFill/>
          <a:ln>
            <a:solidFill>
              <a:schemeClr val="tx2"/>
            </a:solidFill>
          </a:ln>
        </p:spPr>
        <p:txBody>
          <a:bodyPr wrap="square" rtlCol="0">
            <a:spAutoFit/>
          </a:bodyPr>
          <a:lstStyle/>
          <a:p>
            <a:r>
              <a:rPr lang="nl-NL" sz="2400" dirty="0" err="1"/>
              <a:t>Laxatives</a:t>
            </a:r>
            <a:r>
              <a:rPr lang="nl-NL" sz="2400" dirty="0"/>
              <a:t> (PEG/bisacodyl)</a:t>
            </a:r>
          </a:p>
        </p:txBody>
      </p:sp>
      <p:sp>
        <p:nvSpPr>
          <p:cNvPr id="7" name="TextBox 6">
            <a:extLst>
              <a:ext uri="{FF2B5EF4-FFF2-40B4-BE49-F238E27FC236}">
                <a16:creationId xmlns:a16="http://schemas.microsoft.com/office/drawing/2014/main" id="{4744DC27-4045-8442-973B-F1AB8B063BC9}"/>
              </a:ext>
            </a:extLst>
          </p:cNvPr>
          <p:cNvSpPr txBox="1"/>
          <p:nvPr/>
        </p:nvSpPr>
        <p:spPr>
          <a:xfrm>
            <a:off x="1907704" y="1556792"/>
            <a:ext cx="5040560" cy="1200329"/>
          </a:xfrm>
          <a:prstGeom prst="rect">
            <a:avLst/>
          </a:prstGeom>
          <a:noFill/>
          <a:ln>
            <a:solidFill>
              <a:schemeClr val="tx2"/>
            </a:solidFill>
          </a:ln>
        </p:spPr>
        <p:txBody>
          <a:bodyPr wrap="square" rtlCol="0">
            <a:spAutoFit/>
          </a:bodyPr>
          <a:lstStyle/>
          <a:p>
            <a:pPr algn="ctr"/>
            <a:r>
              <a:rPr lang="nl-NL" sz="2400" dirty="0"/>
              <a:t>Check </a:t>
            </a:r>
            <a:r>
              <a:rPr lang="nl-NL" sz="2400" dirty="0" err="1"/>
              <a:t>for</a:t>
            </a:r>
            <a:r>
              <a:rPr lang="nl-NL" sz="2400" dirty="0"/>
              <a:t> red </a:t>
            </a:r>
            <a:r>
              <a:rPr lang="nl-NL" sz="2400" dirty="0" err="1"/>
              <a:t>flag</a:t>
            </a:r>
            <a:r>
              <a:rPr lang="nl-NL" sz="2400" dirty="0"/>
              <a:t> </a:t>
            </a:r>
            <a:r>
              <a:rPr lang="nl-NL" sz="2400" dirty="0" err="1"/>
              <a:t>conditions</a:t>
            </a:r>
            <a:r>
              <a:rPr lang="nl-NL" sz="2400" dirty="0"/>
              <a:t>/</a:t>
            </a:r>
          </a:p>
          <a:p>
            <a:pPr algn="ctr"/>
            <a:r>
              <a:rPr lang="nl-NL" sz="2400" dirty="0" err="1"/>
              <a:t>exclude</a:t>
            </a:r>
            <a:r>
              <a:rPr lang="nl-NL" sz="2400" dirty="0"/>
              <a:t> </a:t>
            </a:r>
            <a:r>
              <a:rPr lang="nl-NL" sz="2400" dirty="0" err="1"/>
              <a:t>organic</a:t>
            </a:r>
            <a:r>
              <a:rPr lang="nl-NL" sz="2400" dirty="0"/>
              <a:t> </a:t>
            </a:r>
            <a:r>
              <a:rPr lang="nl-NL" sz="2400" dirty="0" err="1"/>
              <a:t>disease</a:t>
            </a:r>
            <a:r>
              <a:rPr lang="nl-NL" sz="2400" dirty="0"/>
              <a:t>/</a:t>
            </a:r>
          </a:p>
          <a:p>
            <a:pPr algn="ctr"/>
            <a:r>
              <a:rPr lang="nl-NL" sz="2400" dirty="0" err="1"/>
              <a:t>Constipation</a:t>
            </a:r>
            <a:r>
              <a:rPr lang="nl-NL" sz="2400" dirty="0"/>
              <a:t> </a:t>
            </a:r>
            <a:r>
              <a:rPr lang="nl-NL" sz="2400" dirty="0" err="1"/>
              <a:t>due</a:t>
            </a:r>
            <a:r>
              <a:rPr lang="nl-NL" sz="2400" dirty="0"/>
              <a:t> </a:t>
            </a:r>
            <a:r>
              <a:rPr lang="nl-NL" sz="2400" dirty="0" err="1"/>
              <a:t>to</a:t>
            </a:r>
            <a:r>
              <a:rPr lang="nl-NL" sz="2400" dirty="0"/>
              <a:t> </a:t>
            </a:r>
            <a:r>
              <a:rPr lang="nl-NL" sz="2400" dirty="0" err="1"/>
              <a:t>medication</a:t>
            </a:r>
            <a:endParaRPr lang="nl-NL" sz="2400" dirty="0"/>
          </a:p>
        </p:txBody>
      </p:sp>
      <p:cxnSp>
        <p:nvCxnSpPr>
          <p:cNvPr id="17" name="Straight Arrow Connector 16">
            <a:extLst>
              <a:ext uri="{FF2B5EF4-FFF2-40B4-BE49-F238E27FC236}">
                <a16:creationId xmlns:a16="http://schemas.microsoft.com/office/drawing/2014/main" id="{C22BA160-B8F2-A14E-8412-FB82A999EBAF}"/>
              </a:ext>
            </a:extLst>
          </p:cNvPr>
          <p:cNvCxnSpPr>
            <a:cxnSpLocks/>
          </p:cNvCxnSpPr>
          <p:nvPr/>
        </p:nvCxnSpPr>
        <p:spPr>
          <a:xfrm>
            <a:off x="4427984" y="650305"/>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46AD-099E-984B-8390-9950AE8D5235}"/>
              </a:ext>
            </a:extLst>
          </p:cNvPr>
          <p:cNvCxnSpPr>
            <a:cxnSpLocks/>
          </p:cNvCxnSpPr>
          <p:nvPr/>
        </p:nvCxnSpPr>
        <p:spPr>
          <a:xfrm>
            <a:off x="4427984" y="1327994"/>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55B292-6655-6042-AF93-0591A2F5AEC5}"/>
              </a:ext>
            </a:extLst>
          </p:cNvPr>
          <p:cNvCxnSpPr>
            <a:cxnSpLocks/>
          </p:cNvCxnSpPr>
          <p:nvPr/>
        </p:nvCxnSpPr>
        <p:spPr>
          <a:xfrm>
            <a:off x="0" y="141277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49A2C-C2ED-9443-9146-C6606FF3D7F6}"/>
              </a:ext>
            </a:extLst>
          </p:cNvPr>
          <p:cNvSpPr txBox="1"/>
          <p:nvPr/>
        </p:nvSpPr>
        <p:spPr>
          <a:xfrm>
            <a:off x="0" y="1059682"/>
            <a:ext cx="1224136" cy="369332"/>
          </a:xfrm>
          <a:prstGeom prst="rect">
            <a:avLst/>
          </a:prstGeom>
          <a:noFill/>
        </p:spPr>
        <p:txBody>
          <a:bodyPr wrap="square" rtlCol="0">
            <a:spAutoFit/>
          </a:bodyPr>
          <a:lstStyle/>
          <a:p>
            <a:r>
              <a:rPr lang="nl-NL" dirty="0" err="1"/>
              <a:t>referral</a:t>
            </a:r>
            <a:endParaRPr lang="nl-NL" dirty="0"/>
          </a:p>
        </p:txBody>
      </p:sp>
    </p:spTree>
    <p:extLst>
      <p:ext uri="{BB962C8B-B14F-4D97-AF65-F5344CB8AC3E}">
        <p14:creationId xmlns:p14="http://schemas.microsoft.com/office/powerpoint/2010/main" val="271210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34A26-4932-A34E-8FD0-0A881DB875CE}"/>
              </a:ext>
            </a:extLst>
          </p:cNvPr>
          <p:cNvSpPr>
            <a:spLocks noGrp="1"/>
          </p:cNvSpPr>
          <p:nvPr>
            <p:ph type="sldNum" sz="quarter" idx="11"/>
          </p:nvPr>
        </p:nvSpPr>
        <p:spPr/>
        <p:txBody>
          <a:bodyPr/>
          <a:lstStyle/>
          <a:p>
            <a:pPr>
              <a:defRPr/>
            </a:pPr>
            <a:fld id="{6A1313AF-A70B-9642-BA7C-67509FF3C351}" type="slidenum">
              <a:rPr lang="en-US" altLang="en-US" smtClean="0"/>
              <a:pPr>
                <a:defRPr/>
              </a:pPr>
              <a:t>11</a:t>
            </a:fld>
            <a:endParaRPr lang="en-US" altLang="en-US"/>
          </a:p>
        </p:txBody>
      </p:sp>
      <p:sp>
        <p:nvSpPr>
          <p:cNvPr id="5" name="TextBox 4">
            <a:extLst>
              <a:ext uri="{FF2B5EF4-FFF2-40B4-BE49-F238E27FC236}">
                <a16:creationId xmlns:a16="http://schemas.microsoft.com/office/drawing/2014/main" id="{AD1446E3-1706-DD49-B26B-9A4BC98BFABB}"/>
              </a:ext>
            </a:extLst>
          </p:cNvPr>
          <p:cNvSpPr txBox="1"/>
          <p:nvPr/>
        </p:nvSpPr>
        <p:spPr>
          <a:xfrm>
            <a:off x="2915816" y="188640"/>
            <a:ext cx="3600400" cy="461665"/>
          </a:xfrm>
          <a:prstGeom prst="rect">
            <a:avLst/>
          </a:prstGeom>
          <a:noFill/>
          <a:ln>
            <a:solidFill>
              <a:schemeClr val="tx2"/>
            </a:solidFill>
          </a:ln>
        </p:spPr>
        <p:txBody>
          <a:bodyPr wrap="square" rtlCol="0">
            <a:spAutoFit/>
          </a:bodyPr>
          <a:lstStyle/>
          <a:p>
            <a:r>
              <a:rPr lang="nl-NL" sz="2400" dirty="0" err="1"/>
              <a:t>Dietary</a:t>
            </a:r>
            <a:r>
              <a:rPr lang="nl-NL" sz="2400" dirty="0"/>
              <a:t>/lifestyle </a:t>
            </a:r>
            <a:r>
              <a:rPr lang="nl-NL" sz="2400" dirty="0" err="1"/>
              <a:t>advice</a:t>
            </a:r>
            <a:endParaRPr lang="nl-NL" sz="2400" dirty="0"/>
          </a:p>
        </p:txBody>
      </p:sp>
      <p:sp>
        <p:nvSpPr>
          <p:cNvPr id="6" name="TextBox 5">
            <a:extLst>
              <a:ext uri="{FF2B5EF4-FFF2-40B4-BE49-F238E27FC236}">
                <a16:creationId xmlns:a16="http://schemas.microsoft.com/office/drawing/2014/main" id="{B4F74DF8-06A7-2F49-BC8B-7A5D414A426E}"/>
              </a:ext>
            </a:extLst>
          </p:cNvPr>
          <p:cNvSpPr txBox="1"/>
          <p:nvPr/>
        </p:nvSpPr>
        <p:spPr>
          <a:xfrm>
            <a:off x="2771800" y="879103"/>
            <a:ext cx="3861012" cy="461665"/>
          </a:xfrm>
          <a:prstGeom prst="rect">
            <a:avLst/>
          </a:prstGeom>
          <a:noFill/>
          <a:ln>
            <a:solidFill>
              <a:schemeClr val="tx2"/>
            </a:solidFill>
          </a:ln>
        </p:spPr>
        <p:txBody>
          <a:bodyPr wrap="square" rtlCol="0">
            <a:spAutoFit/>
          </a:bodyPr>
          <a:lstStyle/>
          <a:p>
            <a:r>
              <a:rPr lang="nl-NL" sz="2400" dirty="0" err="1"/>
              <a:t>Laxatives</a:t>
            </a:r>
            <a:r>
              <a:rPr lang="nl-NL" sz="2400" dirty="0"/>
              <a:t> (PEG/bisacodyl)</a:t>
            </a:r>
          </a:p>
        </p:txBody>
      </p:sp>
      <p:sp>
        <p:nvSpPr>
          <p:cNvPr id="7" name="TextBox 6">
            <a:extLst>
              <a:ext uri="{FF2B5EF4-FFF2-40B4-BE49-F238E27FC236}">
                <a16:creationId xmlns:a16="http://schemas.microsoft.com/office/drawing/2014/main" id="{4744DC27-4045-8442-973B-F1AB8B063BC9}"/>
              </a:ext>
            </a:extLst>
          </p:cNvPr>
          <p:cNvSpPr txBox="1"/>
          <p:nvPr/>
        </p:nvSpPr>
        <p:spPr>
          <a:xfrm>
            <a:off x="1907704" y="1556792"/>
            <a:ext cx="5040560" cy="830997"/>
          </a:xfrm>
          <a:prstGeom prst="rect">
            <a:avLst/>
          </a:prstGeom>
          <a:noFill/>
          <a:ln>
            <a:solidFill>
              <a:schemeClr val="tx2"/>
            </a:solidFill>
          </a:ln>
        </p:spPr>
        <p:txBody>
          <a:bodyPr wrap="square" rtlCol="0">
            <a:spAutoFit/>
          </a:bodyPr>
          <a:lstStyle/>
          <a:p>
            <a:pPr algn="ctr"/>
            <a:r>
              <a:rPr lang="nl-NL" sz="2400" dirty="0" err="1"/>
              <a:t>Perform</a:t>
            </a:r>
            <a:r>
              <a:rPr lang="nl-NL" sz="2400" dirty="0"/>
              <a:t> </a:t>
            </a:r>
            <a:r>
              <a:rPr lang="nl-NL" sz="2400" dirty="0" err="1"/>
              <a:t>diagnostic</a:t>
            </a:r>
            <a:r>
              <a:rPr lang="nl-NL" sz="2400" dirty="0"/>
              <a:t> test </a:t>
            </a:r>
            <a:r>
              <a:rPr lang="nl-NL" sz="2400" dirty="0" err="1"/>
              <a:t>to</a:t>
            </a:r>
            <a:r>
              <a:rPr lang="nl-NL" sz="2400" dirty="0"/>
              <a:t> </a:t>
            </a:r>
            <a:r>
              <a:rPr lang="nl-NL" sz="2400" dirty="0" err="1"/>
              <a:t>ascertain</a:t>
            </a:r>
            <a:r>
              <a:rPr lang="nl-NL" sz="2400" dirty="0"/>
              <a:t> </a:t>
            </a:r>
            <a:r>
              <a:rPr lang="nl-NL" sz="2400" dirty="0" err="1"/>
              <a:t>pathomechanism</a:t>
            </a:r>
            <a:endParaRPr lang="nl-NL" sz="2400" dirty="0"/>
          </a:p>
        </p:txBody>
      </p:sp>
      <p:sp>
        <p:nvSpPr>
          <p:cNvPr id="9" name="TextBox 8">
            <a:extLst>
              <a:ext uri="{FF2B5EF4-FFF2-40B4-BE49-F238E27FC236}">
                <a16:creationId xmlns:a16="http://schemas.microsoft.com/office/drawing/2014/main" id="{9AAD23B4-7912-8B4F-8E5D-45116B6A3FC5}"/>
              </a:ext>
            </a:extLst>
          </p:cNvPr>
          <p:cNvSpPr txBox="1"/>
          <p:nvPr/>
        </p:nvSpPr>
        <p:spPr>
          <a:xfrm>
            <a:off x="1007604" y="2924944"/>
            <a:ext cx="2844316" cy="461665"/>
          </a:xfrm>
          <a:prstGeom prst="rect">
            <a:avLst/>
          </a:prstGeom>
          <a:noFill/>
          <a:ln>
            <a:solidFill>
              <a:schemeClr val="tx2"/>
            </a:solidFill>
          </a:ln>
        </p:spPr>
        <p:txBody>
          <a:bodyPr wrap="square" rtlCol="0">
            <a:spAutoFit/>
          </a:bodyPr>
          <a:lstStyle/>
          <a:p>
            <a:r>
              <a:rPr lang="nl-NL" sz="2400" dirty="0"/>
              <a:t>Slow colon transit</a:t>
            </a:r>
          </a:p>
        </p:txBody>
      </p:sp>
      <p:sp>
        <p:nvSpPr>
          <p:cNvPr id="10" name="TextBox 9">
            <a:extLst>
              <a:ext uri="{FF2B5EF4-FFF2-40B4-BE49-F238E27FC236}">
                <a16:creationId xmlns:a16="http://schemas.microsoft.com/office/drawing/2014/main" id="{221408DA-1C24-ED45-9030-C868CFF84D43}"/>
              </a:ext>
            </a:extLst>
          </p:cNvPr>
          <p:cNvSpPr txBox="1"/>
          <p:nvPr/>
        </p:nvSpPr>
        <p:spPr>
          <a:xfrm>
            <a:off x="4652592" y="2924944"/>
            <a:ext cx="4274912" cy="461665"/>
          </a:xfrm>
          <a:prstGeom prst="rect">
            <a:avLst/>
          </a:prstGeom>
          <a:noFill/>
          <a:ln>
            <a:solidFill>
              <a:schemeClr val="tx2"/>
            </a:solidFill>
          </a:ln>
        </p:spPr>
        <p:txBody>
          <a:bodyPr wrap="square" rtlCol="0">
            <a:spAutoFit/>
          </a:bodyPr>
          <a:lstStyle/>
          <a:p>
            <a:r>
              <a:rPr lang="nl-NL" sz="2400" dirty="0" err="1"/>
              <a:t>Rectal</a:t>
            </a:r>
            <a:r>
              <a:rPr lang="nl-NL" sz="2400" dirty="0"/>
              <a:t> </a:t>
            </a:r>
            <a:r>
              <a:rPr lang="nl-NL" sz="2400" dirty="0" err="1"/>
              <a:t>evacuatory</a:t>
            </a:r>
            <a:r>
              <a:rPr lang="nl-NL" sz="2400" dirty="0"/>
              <a:t> </a:t>
            </a:r>
            <a:r>
              <a:rPr lang="nl-NL" sz="2400" dirty="0" err="1"/>
              <a:t>dysfunction</a:t>
            </a:r>
            <a:endParaRPr lang="nl-NL" sz="2400" dirty="0"/>
          </a:p>
        </p:txBody>
      </p:sp>
      <p:cxnSp>
        <p:nvCxnSpPr>
          <p:cNvPr id="17" name="Straight Arrow Connector 16">
            <a:extLst>
              <a:ext uri="{FF2B5EF4-FFF2-40B4-BE49-F238E27FC236}">
                <a16:creationId xmlns:a16="http://schemas.microsoft.com/office/drawing/2014/main" id="{C22BA160-B8F2-A14E-8412-FB82A999EBAF}"/>
              </a:ext>
            </a:extLst>
          </p:cNvPr>
          <p:cNvCxnSpPr>
            <a:cxnSpLocks/>
          </p:cNvCxnSpPr>
          <p:nvPr/>
        </p:nvCxnSpPr>
        <p:spPr>
          <a:xfrm>
            <a:off x="4427984" y="650305"/>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46AD-099E-984B-8390-9950AE8D5235}"/>
              </a:ext>
            </a:extLst>
          </p:cNvPr>
          <p:cNvCxnSpPr>
            <a:cxnSpLocks/>
          </p:cNvCxnSpPr>
          <p:nvPr/>
        </p:nvCxnSpPr>
        <p:spPr>
          <a:xfrm>
            <a:off x="4427984" y="1327994"/>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B75899-340A-0D43-A5DF-F85C6F2E1AF3}"/>
              </a:ext>
            </a:extLst>
          </p:cNvPr>
          <p:cNvCxnSpPr>
            <a:cxnSpLocks/>
          </p:cNvCxnSpPr>
          <p:nvPr/>
        </p:nvCxnSpPr>
        <p:spPr>
          <a:xfrm flipH="1">
            <a:off x="2177734" y="2387789"/>
            <a:ext cx="2250250" cy="53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2B14535-855E-384D-8D9A-037D069405F8}"/>
              </a:ext>
            </a:extLst>
          </p:cNvPr>
          <p:cNvCxnSpPr>
            <a:cxnSpLocks/>
            <a:stCxn id="7" idx="2"/>
            <a:endCxn id="10" idx="0"/>
          </p:cNvCxnSpPr>
          <p:nvPr/>
        </p:nvCxnSpPr>
        <p:spPr>
          <a:xfrm>
            <a:off x="4427984" y="2387789"/>
            <a:ext cx="2362064" cy="53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55B292-6655-6042-AF93-0591A2F5AEC5}"/>
              </a:ext>
            </a:extLst>
          </p:cNvPr>
          <p:cNvCxnSpPr>
            <a:cxnSpLocks/>
          </p:cNvCxnSpPr>
          <p:nvPr/>
        </p:nvCxnSpPr>
        <p:spPr>
          <a:xfrm>
            <a:off x="0" y="141277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49A2C-C2ED-9443-9146-C6606FF3D7F6}"/>
              </a:ext>
            </a:extLst>
          </p:cNvPr>
          <p:cNvSpPr txBox="1"/>
          <p:nvPr/>
        </p:nvSpPr>
        <p:spPr>
          <a:xfrm>
            <a:off x="0" y="1059682"/>
            <a:ext cx="1224136" cy="369332"/>
          </a:xfrm>
          <a:prstGeom prst="rect">
            <a:avLst/>
          </a:prstGeom>
          <a:noFill/>
        </p:spPr>
        <p:txBody>
          <a:bodyPr wrap="square" rtlCol="0">
            <a:spAutoFit/>
          </a:bodyPr>
          <a:lstStyle/>
          <a:p>
            <a:r>
              <a:rPr lang="nl-NL" dirty="0" err="1"/>
              <a:t>referral</a:t>
            </a:r>
            <a:endParaRPr lang="nl-NL" dirty="0"/>
          </a:p>
        </p:txBody>
      </p:sp>
    </p:spTree>
    <p:extLst>
      <p:ext uri="{BB962C8B-B14F-4D97-AF65-F5344CB8AC3E}">
        <p14:creationId xmlns:p14="http://schemas.microsoft.com/office/powerpoint/2010/main" val="267763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0F19-0F92-4847-9AA3-1EA5DACE9EB0}"/>
              </a:ext>
            </a:extLst>
          </p:cNvPr>
          <p:cNvSpPr>
            <a:spLocks noGrp="1"/>
          </p:cNvSpPr>
          <p:nvPr>
            <p:ph type="title"/>
          </p:nvPr>
        </p:nvSpPr>
        <p:spPr>
          <a:xfrm>
            <a:off x="468313" y="260648"/>
            <a:ext cx="8229600" cy="576064"/>
          </a:xfrm>
        </p:spPr>
        <p:txBody>
          <a:bodyPr/>
          <a:lstStyle/>
          <a:p>
            <a:pPr algn="ctr"/>
            <a:r>
              <a:rPr lang="en-US" dirty="0"/>
              <a:t>Colon transit time (radiopaque marker study)</a:t>
            </a:r>
          </a:p>
        </p:txBody>
      </p:sp>
      <p:sp>
        <p:nvSpPr>
          <p:cNvPr id="4" name="Slide Number Placeholder 3">
            <a:extLst>
              <a:ext uri="{FF2B5EF4-FFF2-40B4-BE49-F238E27FC236}">
                <a16:creationId xmlns:a16="http://schemas.microsoft.com/office/drawing/2014/main" id="{6E355B87-146F-F048-9068-68F51A6B238C}"/>
              </a:ext>
            </a:extLst>
          </p:cNvPr>
          <p:cNvSpPr>
            <a:spLocks noGrp="1"/>
          </p:cNvSpPr>
          <p:nvPr>
            <p:ph type="sldNum" sz="quarter" idx="11"/>
          </p:nvPr>
        </p:nvSpPr>
        <p:spPr/>
        <p:txBody>
          <a:bodyPr/>
          <a:lstStyle/>
          <a:p>
            <a:pPr>
              <a:defRPr/>
            </a:pPr>
            <a:fld id="{6A1313AF-A70B-9642-BA7C-67509FF3C351}" type="slidenum">
              <a:rPr lang="en-US" altLang="en-US" smtClean="0"/>
              <a:pPr>
                <a:defRPr/>
              </a:pPr>
              <a:t>12</a:t>
            </a:fld>
            <a:endParaRPr lang="en-US" altLang="en-US"/>
          </a:p>
        </p:txBody>
      </p:sp>
      <p:pic>
        <p:nvPicPr>
          <p:cNvPr id="6" name="Picture 5">
            <a:extLst>
              <a:ext uri="{FF2B5EF4-FFF2-40B4-BE49-F238E27FC236}">
                <a16:creationId xmlns:a16="http://schemas.microsoft.com/office/drawing/2014/main" id="{061BF2D1-5040-E840-8619-0E1B8079957E}"/>
              </a:ext>
            </a:extLst>
          </p:cNvPr>
          <p:cNvPicPr>
            <a:picLocks noChangeAspect="1"/>
          </p:cNvPicPr>
          <p:nvPr/>
        </p:nvPicPr>
        <p:blipFill>
          <a:blip r:embed="rId2"/>
          <a:stretch>
            <a:fillRect/>
          </a:stretch>
        </p:blipFill>
        <p:spPr>
          <a:xfrm>
            <a:off x="2627784" y="1044200"/>
            <a:ext cx="4183670" cy="5217354"/>
          </a:xfrm>
          <a:prstGeom prst="rect">
            <a:avLst/>
          </a:prstGeom>
        </p:spPr>
      </p:pic>
    </p:spTree>
    <p:extLst>
      <p:ext uri="{BB962C8B-B14F-4D97-AF65-F5344CB8AC3E}">
        <p14:creationId xmlns:p14="http://schemas.microsoft.com/office/powerpoint/2010/main" val="26374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0F19-0F92-4847-9AA3-1EA5DACE9EB0}"/>
              </a:ext>
            </a:extLst>
          </p:cNvPr>
          <p:cNvSpPr>
            <a:spLocks noGrp="1"/>
          </p:cNvSpPr>
          <p:nvPr>
            <p:ph type="title"/>
          </p:nvPr>
        </p:nvSpPr>
        <p:spPr>
          <a:xfrm>
            <a:off x="468313" y="260648"/>
            <a:ext cx="8229600" cy="576064"/>
          </a:xfrm>
        </p:spPr>
        <p:txBody>
          <a:bodyPr/>
          <a:lstStyle/>
          <a:p>
            <a:pPr algn="ctr"/>
            <a:r>
              <a:rPr lang="en-US" dirty="0"/>
              <a:t>Colon transit time (radiopaque marker study)</a:t>
            </a:r>
          </a:p>
        </p:txBody>
      </p:sp>
      <p:sp>
        <p:nvSpPr>
          <p:cNvPr id="4" name="Slide Number Placeholder 3">
            <a:extLst>
              <a:ext uri="{FF2B5EF4-FFF2-40B4-BE49-F238E27FC236}">
                <a16:creationId xmlns:a16="http://schemas.microsoft.com/office/drawing/2014/main" id="{6E355B87-146F-F048-9068-68F51A6B238C}"/>
              </a:ext>
            </a:extLst>
          </p:cNvPr>
          <p:cNvSpPr>
            <a:spLocks noGrp="1"/>
          </p:cNvSpPr>
          <p:nvPr>
            <p:ph type="sldNum" sz="quarter" idx="11"/>
          </p:nvPr>
        </p:nvSpPr>
        <p:spPr/>
        <p:txBody>
          <a:bodyPr/>
          <a:lstStyle/>
          <a:p>
            <a:pPr>
              <a:defRPr/>
            </a:pPr>
            <a:fld id="{6A1313AF-A70B-9642-BA7C-67509FF3C351}" type="slidenum">
              <a:rPr lang="en-US" altLang="en-US" smtClean="0"/>
              <a:pPr>
                <a:defRPr/>
              </a:pPr>
              <a:t>13</a:t>
            </a:fld>
            <a:endParaRPr lang="en-US" altLang="en-US"/>
          </a:p>
        </p:txBody>
      </p:sp>
      <p:sp>
        <p:nvSpPr>
          <p:cNvPr id="8" name="Content Placeholder 2">
            <a:extLst>
              <a:ext uri="{FF2B5EF4-FFF2-40B4-BE49-F238E27FC236}">
                <a16:creationId xmlns:a16="http://schemas.microsoft.com/office/drawing/2014/main" id="{799FDAD2-CFC5-A94F-BDF7-B6B960E6D068}"/>
              </a:ext>
            </a:extLst>
          </p:cNvPr>
          <p:cNvSpPr>
            <a:spLocks noGrp="1"/>
          </p:cNvSpPr>
          <p:nvPr>
            <p:ph idx="1"/>
          </p:nvPr>
        </p:nvSpPr>
        <p:spPr/>
        <p:txBody>
          <a:bodyPr/>
          <a:lstStyle/>
          <a:p>
            <a:r>
              <a:rPr lang="en-US" dirty="0"/>
              <a:t>Number of retained markers does not correlate with symptom severity of constipation or QoL (Staller et al. NGM 2018)</a:t>
            </a:r>
          </a:p>
          <a:p>
            <a:endParaRPr lang="en-US" dirty="0"/>
          </a:p>
          <a:p>
            <a:r>
              <a:rPr lang="en-US" dirty="0"/>
              <a:t>Rectosigmoid localization of radiopaque markers does not correlate with prolonged balloon expulsion in chronic constipation (Staller et al. Am J Gastroenterol 2015)</a:t>
            </a:r>
          </a:p>
          <a:p>
            <a:endParaRPr lang="en-US" dirty="0"/>
          </a:p>
        </p:txBody>
      </p:sp>
    </p:spTree>
    <p:extLst>
      <p:ext uri="{BB962C8B-B14F-4D97-AF65-F5344CB8AC3E}">
        <p14:creationId xmlns:p14="http://schemas.microsoft.com/office/powerpoint/2010/main" val="3719847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6281-3B87-D847-A9B5-3E71DFD62EC9}"/>
              </a:ext>
            </a:extLst>
          </p:cNvPr>
          <p:cNvSpPr>
            <a:spLocks noGrp="1"/>
          </p:cNvSpPr>
          <p:nvPr>
            <p:ph type="title"/>
          </p:nvPr>
        </p:nvSpPr>
        <p:spPr>
          <a:xfrm>
            <a:off x="1116385" y="116632"/>
            <a:ext cx="7560071" cy="720080"/>
          </a:xfrm>
        </p:spPr>
        <p:txBody>
          <a:bodyPr/>
          <a:lstStyle/>
          <a:p>
            <a:pPr algn="ctr"/>
            <a:r>
              <a:rPr lang="en-US" dirty="0"/>
              <a:t>Rectal </a:t>
            </a:r>
            <a:r>
              <a:rPr lang="en-US" dirty="0" err="1"/>
              <a:t>evacuatory</a:t>
            </a:r>
            <a:r>
              <a:rPr lang="en-US" dirty="0"/>
              <a:t> dysfunction</a:t>
            </a:r>
          </a:p>
        </p:txBody>
      </p:sp>
      <p:sp>
        <p:nvSpPr>
          <p:cNvPr id="4" name="Slide Number Placeholder 3">
            <a:extLst>
              <a:ext uri="{FF2B5EF4-FFF2-40B4-BE49-F238E27FC236}">
                <a16:creationId xmlns:a16="http://schemas.microsoft.com/office/drawing/2014/main" id="{7A4BE737-09F1-8842-90EE-DF0F0D04CA8A}"/>
              </a:ext>
            </a:extLst>
          </p:cNvPr>
          <p:cNvSpPr>
            <a:spLocks noGrp="1"/>
          </p:cNvSpPr>
          <p:nvPr>
            <p:ph type="sldNum" sz="quarter" idx="11"/>
          </p:nvPr>
        </p:nvSpPr>
        <p:spPr/>
        <p:txBody>
          <a:bodyPr/>
          <a:lstStyle/>
          <a:p>
            <a:pPr>
              <a:defRPr/>
            </a:pPr>
            <a:fld id="{6A1313AF-A70B-9642-BA7C-67509FF3C351}" type="slidenum">
              <a:rPr lang="en-US" altLang="en-US" smtClean="0"/>
              <a:pPr>
                <a:defRPr/>
              </a:pPr>
              <a:t>14</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91987B16-BDA2-F245-BE8B-F15185FFE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270" y="858664"/>
            <a:ext cx="5194300" cy="4673600"/>
          </a:xfrm>
          <a:prstGeom prst="rect">
            <a:avLst/>
          </a:prstGeom>
        </p:spPr>
      </p:pic>
      <p:sp>
        <p:nvSpPr>
          <p:cNvPr id="7" name="TextBox 6">
            <a:extLst>
              <a:ext uri="{FF2B5EF4-FFF2-40B4-BE49-F238E27FC236}">
                <a16:creationId xmlns:a16="http://schemas.microsoft.com/office/drawing/2014/main" id="{2C66CFF9-CA73-084D-9D37-A7677A8DFED2}"/>
              </a:ext>
            </a:extLst>
          </p:cNvPr>
          <p:cNvSpPr txBox="1"/>
          <p:nvPr/>
        </p:nvSpPr>
        <p:spPr>
          <a:xfrm>
            <a:off x="611560" y="5589240"/>
            <a:ext cx="8064896" cy="738664"/>
          </a:xfrm>
          <a:prstGeom prst="rect">
            <a:avLst/>
          </a:prstGeom>
          <a:noFill/>
        </p:spPr>
        <p:txBody>
          <a:bodyPr wrap="square" rtlCol="0">
            <a:spAutoFit/>
          </a:bodyPr>
          <a:lstStyle/>
          <a:p>
            <a:r>
              <a:rPr lang="en-US" sz="2400" dirty="0" err="1"/>
              <a:t>Grossi</a:t>
            </a:r>
            <a:r>
              <a:rPr lang="en-US" sz="2400" dirty="0"/>
              <a:t> et al. </a:t>
            </a:r>
            <a:r>
              <a:rPr lang="en-US" dirty="0"/>
              <a:t>Systematic review with meta‐analysis: defecography should be a first‐line diagnostic modality in patients with refractory constipation APT 2018</a:t>
            </a:r>
            <a:endParaRPr lang="en-US" sz="2400" dirty="0"/>
          </a:p>
        </p:txBody>
      </p:sp>
    </p:spTree>
    <p:extLst>
      <p:ext uri="{BB962C8B-B14F-4D97-AF65-F5344CB8AC3E}">
        <p14:creationId xmlns:p14="http://schemas.microsoft.com/office/powerpoint/2010/main" val="2466707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1192-06D0-D34F-A03B-EC98E1F25A01}"/>
              </a:ext>
            </a:extLst>
          </p:cNvPr>
          <p:cNvSpPr>
            <a:spLocks noGrp="1"/>
          </p:cNvSpPr>
          <p:nvPr>
            <p:ph type="title"/>
          </p:nvPr>
        </p:nvSpPr>
        <p:spPr/>
        <p:txBody>
          <a:bodyPr/>
          <a:lstStyle/>
          <a:p>
            <a:pPr algn="ctr"/>
            <a:r>
              <a:rPr lang="en-US" dirty="0"/>
              <a:t>Alternative methods to assess rectal </a:t>
            </a:r>
            <a:r>
              <a:rPr lang="en-US" dirty="0" err="1"/>
              <a:t>evacuatory</a:t>
            </a:r>
            <a:r>
              <a:rPr lang="en-US" dirty="0"/>
              <a:t> dysfunction</a:t>
            </a:r>
          </a:p>
        </p:txBody>
      </p:sp>
      <p:sp>
        <p:nvSpPr>
          <p:cNvPr id="3" name="Content Placeholder 2">
            <a:extLst>
              <a:ext uri="{FF2B5EF4-FFF2-40B4-BE49-F238E27FC236}">
                <a16:creationId xmlns:a16="http://schemas.microsoft.com/office/drawing/2014/main" id="{B158DE1E-59E7-0849-9648-8973CE2803CC}"/>
              </a:ext>
            </a:extLst>
          </p:cNvPr>
          <p:cNvSpPr>
            <a:spLocks noGrp="1"/>
          </p:cNvSpPr>
          <p:nvPr>
            <p:ph idx="1"/>
          </p:nvPr>
        </p:nvSpPr>
        <p:spPr/>
        <p:txBody>
          <a:bodyPr/>
          <a:lstStyle/>
          <a:p>
            <a:r>
              <a:rPr lang="en-US" dirty="0"/>
              <a:t>Park et al. Rectal Gas Volume Measured by Computerized Tomography Identifies Evacuation Disorders in Patients With Constipation. Clinical Gastroenterology and Hepatology 2017;15:543–552  n=141</a:t>
            </a:r>
          </a:p>
          <a:p>
            <a:endParaRPr lang="en-US" dirty="0"/>
          </a:p>
        </p:txBody>
      </p:sp>
      <p:sp>
        <p:nvSpPr>
          <p:cNvPr id="4" name="Slide Number Placeholder 3">
            <a:extLst>
              <a:ext uri="{FF2B5EF4-FFF2-40B4-BE49-F238E27FC236}">
                <a16:creationId xmlns:a16="http://schemas.microsoft.com/office/drawing/2014/main" id="{90B500B9-CF90-7447-BCBA-0397CABEAA75}"/>
              </a:ext>
            </a:extLst>
          </p:cNvPr>
          <p:cNvSpPr>
            <a:spLocks noGrp="1"/>
          </p:cNvSpPr>
          <p:nvPr>
            <p:ph type="sldNum" sz="quarter" idx="11"/>
          </p:nvPr>
        </p:nvSpPr>
        <p:spPr/>
        <p:txBody>
          <a:bodyPr/>
          <a:lstStyle/>
          <a:p>
            <a:pPr>
              <a:defRPr/>
            </a:pPr>
            <a:fld id="{6A1313AF-A70B-9642-BA7C-67509FF3C351}" type="slidenum">
              <a:rPr lang="en-US" altLang="en-US" smtClean="0"/>
              <a:pPr>
                <a:defRPr/>
              </a:pPr>
              <a:t>15</a:t>
            </a:fld>
            <a:endParaRPr lang="en-US" altLang="en-US"/>
          </a:p>
        </p:txBody>
      </p:sp>
    </p:spTree>
    <p:extLst>
      <p:ext uri="{BB962C8B-B14F-4D97-AF65-F5344CB8AC3E}">
        <p14:creationId xmlns:p14="http://schemas.microsoft.com/office/powerpoint/2010/main" val="173934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7AD311-C3E3-0842-8FBA-E47F22CB1912}"/>
              </a:ext>
            </a:extLst>
          </p:cNvPr>
          <p:cNvSpPr>
            <a:spLocks noGrp="1"/>
          </p:cNvSpPr>
          <p:nvPr>
            <p:ph type="sldNum" sz="quarter" idx="11"/>
          </p:nvPr>
        </p:nvSpPr>
        <p:spPr/>
        <p:txBody>
          <a:bodyPr/>
          <a:lstStyle/>
          <a:p>
            <a:pPr>
              <a:defRPr/>
            </a:pPr>
            <a:fld id="{6A1313AF-A70B-9642-BA7C-67509FF3C351}" type="slidenum">
              <a:rPr lang="en-US" altLang="en-US" smtClean="0"/>
              <a:pPr>
                <a:defRPr/>
              </a:pPr>
              <a:t>16</a:t>
            </a:fld>
            <a:endParaRPr lang="en-US" altLang="en-US"/>
          </a:p>
        </p:txBody>
      </p:sp>
      <p:pic>
        <p:nvPicPr>
          <p:cNvPr id="6" name="Picture 5" descr="A picture containing man, standing, table, holding&#10;&#10;Description automatically generated">
            <a:extLst>
              <a:ext uri="{FF2B5EF4-FFF2-40B4-BE49-F238E27FC236}">
                <a16:creationId xmlns:a16="http://schemas.microsoft.com/office/drawing/2014/main" id="{5C2FC742-D9FB-884C-96B9-BE23BD371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882650"/>
            <a:ext cx="6781800" cy="5092700"/>
          </a:xfrm>
          <a:prstGeom prst="rect">
            <a:avLst/>
          </a:prstGeom>
        </p:spPr>
      </p:pic>
    </p:spTree>
    <p:extLst>
      <p:ext uri="{BB962C8B-B14F-4D97-AF65-F5344CB8AC3E}">
        <p14:creationId xmlns:p14="http://schemas.microsoft.com/office/powerpoint/2010/main" val="280706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50139D-BB38-1C46-A3EA-BE6DAC379380}"/>
              </a:ext>
            </a:extLst>
          </p:cNvPr>
          <p:cNvSpPr>
            <a:spLocks noGrp="1"/>
          </p:cNvSpPr>
          <p:nvPr>
            <p:ph type="sldNum" sz="quarter" idx="11"/>
          </p:nvPr>
        </p:nvSpPr>
        <p:spPr/>
        <p:txBody>
          <a:bodyPr/>
          <a:lstStyle/>
          <a:p>
            <a:pPr>
              <a:defRPr/>
            </a:pPr>
            <a:fld id="{6A1313AF-A70B-9642-BA7C-67509FF3C351}" type="slidenum">
              <a:rPr lang="en-US" altLang="en-US" smtClean="0"/>
              <a:pPr>
                <a:defRPr/>
              </a:pPr>
              <a:t>17</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E7246A9A-8160-F849-9D48-52465E0F2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6" y="980728"/>
            <a:ext cx="4270080" cy="3628380"/>
          </a:xfrm>
          <a:prstGeom prst="rect">
            <a:avLst/>
          </a:prstGeom>
        </p:spPr>
      </p:pic>
      <p:pic>
        <p:nvPicPr>
          <p:cNvPr id="8" name="Picture 7" descr="A close up of a logo&#10;&#10;Description automatically generated">
            <a:extLst>
              <a:ext uri="{FF2B5EF4-FFF2-40B4-BE49-F238E27FC236}">
                <a16:creationId xmlns:a16="http://schemas.microsoft.com/office/drawing/2014/main" id="{594D0E28-59FC-9A4E-A655-83211F8CF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859" y="1124744"/>
            <a:ext cx="4500637" cy="3484364"/>
          </a:xfrm>
          <a:prstGeom prst="rect">
            <a:avLst/>
          </a:prstGeom>
        </p:spPr>
      </p:pic>
    </p:spTree>
    <p:extLst>
      <p:ext uri="{BB962C8B-B14F-4D97-AF65-F5344CB8AC3E}">
        <p14:creationId xmlns:p14="http://schemas.microsoft.com/office/powerpoint/2010/main" val="389548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34A26-4932-A34E-8FD0-0A881DB875CE}"/>
              </a:ext>
            </a:extLst>
          </p:cNvPr>
          <p:cNvSpPr>
            <a:spLocks noGrp="1"/>
          </p:cNvSpPr>
          <p:nvPr>
            <p:ph type="sldNum" sz="quarter" idx="11"/>
          </p:nvPr>
        </p:nvSpPr>
        <p:spPr/>
        <p:txBody>
          <a:bodyPr/>
          <a:lstStyle/>
          <a:p>
            <a:pPr>
              <a:defRPr/>
            </a:pPr>
            <a:fld id="{6A1313AF-A70B-9642-BA7C-67509FF3C351}" type="slidenum">
              <a:rPr lang="en-US" altLang="en-US" smtClean="0"/>
              <a:pPr>
                <a:defRPr/>
              </a:pPr>
              <a:t>18</a:t>
            </a:fld>
            <a:endParaRPr lang="en-US" altLang="en-US"/>
          </a:p>
        </p:txBody>
      </p:sp>
      <p:sp>
        <p:nvSpPr>
          <p:cNvPr id="5" name="TextBox 4">
            <a:extLst>
              <a:ext uri="{FF2B5EF4-FFF2-40B4-BE49-F238E27FC236}">
                <a16:creationId xmlns:a16="http://schemas.microsoft.com/office/drawing/2014/main" id="{AD1446E3-1706-DD49-B26B-9A4BC98BFABB}"/>
              </a:ext>
            </a:extLst>
          </p:cNvPr>
          <p:cNvSpPr txBox="1"/>
          <p:nvPr/>
        </p:nvSpPr>
        <p:spPr>
          <a:xfrm>
            <a:off x="2915816" y="188640"/>
            <a:ext cx="3312368" cy="461665"/>
          </a:xfrm>
          <a:prstGeom prst="rect">
            <a:avLst/>
          </a:prstGeom>
          <a:noFill/>
          <a:ln>
            <a:solidFill>
              <a:schemeClr val="tx2"/>
            </a:solidFill>
          </a:ln>
        </p:spPr>
        <p:txBody>
          <a:bodyPr wrap="square" rtlCol="0">
            <a:spAutoFit/>
          </a:bodyPr>
          <a:lstStyle/>
          <a:p>
            <a:r>
              <a:rPr lang="nl-NL" sz="2400" dirty="0" err="1"/>
              <a:t>Dietary</a:t>
            </a:r>
            <a:r>
              <a:rPr lang="nl-NL" sz="2400" dirty="0"/>
              <a:t>/lifestyle </a:t>
            </a:r>
            <a:r>
              <a:rPr lang="nl-NL" sz="2400" dirty="0" err="1"/>
              <a:t>advice</a:t>
            </a:r>
            <a:endParaRPr lang="nl-NL" sz="2400" dirty="0"/>
          </a:p>
        </p:txBody>
      </p:sp>
      <p:sp>
        <p:nvSpPr>
          <p:cNvPr id="6" name="TextBox 5">
            <a:extLst>
              <a:ext uri="{FF2B5EF4-FFF2-40B4-BE49-F238E27FC236}">
                <a16:creationId xmlns:a16="http://schemas.microsoft.com/office/drawing/2014/main" id="{B4F74DF8-06A7-2F49-BC8B-7A5D414A426E}"/>
              </a:ext>
            </a:extLst>
          </p:cNvPr>
          <p:cNvSpPr txBox="1"/>
          <p:nvPr/>
        </p:nvSpPr>
        <p:spPr>
          <a:xfrm>
            <a:off x="2771800" y="879103"/>
            <a:ext cx="3816424" cy="461665"/>
          </a:xfrm>
          <a:prstGeom prst="rect">
            <a:avLst/>
          </a:prstGeom>
          <a:noFill/>
          <a:ln>
            <a:solidFill>
              <a:schemeClr val="tx2"/>
            </a:solidFill>
          </a:ln>
        </p:spPr>
        <p:txBody>
          <a:bodyPr wrap="square" rtlCol="0">
            <a:spAutoFit/>
          </a:bodyPr>
          <a:lstStyle/>
          <a:p>
            <a:r>
              <a:rPr lang="nl-NL" sz="2400" dirty="0" err="1"/>
              <a:t>Laxatives</a:t>
            </a:r>
            <a:r>
              <a:rPr lang="nl-NL" sz="2400" dirty="0"/>
              <a:t> (PEG/bisacodyl)</a:t>
            </a:r>
          </a:p>
        </p:txBody>
      </p:sp>
      <p:sp>
        <p:nvSpPr>
          <p:cNvPr id="7" name="TextBox 6">
            <a:extLst>
              <a:ext uri="{FF2B5EF4-FFF2-40B4-BE49-F238E27FC236}">
                <a16:creationId xmlns:a16="http://schemas.microsoft.com/office/drawing/2014/main" id="{4744DC27-4045-8442-973B-F1AB8B063BC9}"/>
              </a:ext>
            </a:extLst>
          </p:cNvPr>
          <p:cNvSpPr txBox="1"/>
          <p:nvPr/>
        </p:nvSpPr>
        <p:spPr>
          <a:xfrm>
            <a:off x="1907704" y="1556792"/>
            <a:ext cx="5040560" cy="830997"/>
          </a:xfrm>
          <a:prstGeom prst="rect">
            <a:avLst/>
          </a:prstGeom>
          <a:noFill/>
          <a:ln>
            <a:solidFill>
              <a:schemeClr val="tx2"/>
            </a:solidFill>
          </a:ln>
        </p:spPr>
        <p:txBody>
          <a:bodyPr wrap="square" rtlCol="0">
            <a:spAutoFit/>
          </a:bodyPr>
          <a:lstStyle/>
          <a:p>
            <a:pPr algn="ctr"/>
            <a:r>
              <a:rPr lang="nl-NL" sz="2400" dirty="0" err="1"/>
              <a:t>Perform</a:t>
            </a:r>
            <a:r>
              <a:rPr lang="nl-NL" sz="2400" dirty="0"/>
              <a:t> </a:t>
            </a:r>
            <a:r>
              <a:rPr lang="nl-NL" sz="2400" dirty="0" err="1"/>
              <a:t>diagnostic</a:t>
            </a:r>
            <a:r>
              <a:rPr lang="nl-NL" sz="2400" dirty="0"/>
              <a:t> test </a:t>
            </a:r>
            <a:r>
              <a:rPr lang="nl-NL" sz="2400" dirty="0" err="1"/>
              <a:t>to</a:t>
            </a:r>
            <a:r>
              <a:rPr lang="nl-NL" sz="2400" dirty="0"/>
              <a:t> </a:t>
            </a:r>
            <a:r>
              <a:rPr lang="nl-NL" sz="2400" dirty="0" err="1"/>
              <a:t>ascertain</a:t>
            </a:r>
            <a:r>
              <a:rPr lang="nl-NL" sz="2400" dirty="0"/>
              <a:t> </a:t>
            </a:r>
            <a:r>
              <a:rPr lang="nl-NL" sz="2400" dirty="0" err="1"/>
              <a:t>pathomechanism</a:t>
            </a:r>
            <a:endParaRPr lang="nl-NL" sz="2400" dirty="0"/>
          </a:p>
        </p:txBody>
      </p:sp>
      <p:sp>
        <p:nvSpPr>
          <p:cNvPr id="8" name="TextBox 7">
            <a:extLst>
              <a:ext uri="{FF2B5EF4-FFF2-40B4-BE49-F238E27FC236}">
                <a16:creationId xmlns:a16="http://schemas.microsoft.com/office/drawing/2014/main" id="{C9BFCF73-94B2-764B-A68C-70867F786CF5}"/>
              </a:ext>
            </a:extLst>
          </p:cNvPr>
          <p:cNvSpPr txBox="1"/>
          <p:nvPr/>
        </p:nvSpPr>
        <p:spPr>
          <a:xfrm>
            <a:off x="467544" y="3645024"/>
            <a:ext cx="3600400" cy="864096"/>
          </a:xfrm>
          <a:prstGeom prst="rect">
            <a:avLst/>
          </a:prstGeom>
          <a:noFill/>
          <a:ln>
            <a:solidFill>
              <a:schemeClr val="tx2"/>
            </a:solidFill>
          </a:ln>
        </p:spPr>
        <p:txBody>
          <a:bodyPr wrap="square" rtlCol="0">
            <a:spAutoFit/>
          </a:bodyPr>
          <a:lstStyle/>
          <a:p>
            <a:r>
              <a:rPr lang="nl-NL" sz="2400" dirty="0" err="1"/>
              <a:t>Novel</a:t>
            </a:r>
            <a:r>
              <a:rPr lang="nl-NL" sz="2400" dirty="0"/>
              <a:t> drugs (</a:t>
            </a:r>
            <a:r>
              <a:rPr lang="nl-NL" sz="2400" dirty="0" err="1"/>
              <a:t>linaclotide</a:t>
            </a:r>
            <a:r>
              <a:rPr lang="nl-NL" sz="2400" dirty="0"/>
              <a:t>/</a:t>
            </a:r>
            <a:r>
              <a:rPr lang="nl-NL" sz="2400" dirty="0" err="1"/>
              <a:t>prucalopride</a:t>
            </a:r>
            <a:r>
              <a:rPr lang="nl-NL" sz="2400" dirty="0"/>
              <a:t>)</a:t>
            </a:r>
          </a:p>
        </p:txBody>
      </p:sp>
      <p:sp>
        <p:nvSpPr>
          <p:cNvPr id="9" name="TextBox 8">
            <a:extLst>
              <a:ext uri="{FF2B5EF4-FFF2-40B4-BE49-F238E27FC236}">
                <a16:creationId xmlns:a16="http://schemas.microsoft.com/office/drawing/2014/main" id="{9AAD23B4-7912-8B4F-8E5D-45116B6A3FC5}"/>
              </a:ext>
            </a:extLst>
          </p:cNvPr>
          <p:cNvSpPr txBox="1"/>
          <p:nvPr/>
        </p:nvSpPr>
        <p:spPr>
          <a:xfrm>
            <a:off x="899592" y="2924944"/>
            <a:ext cx="2592288" cy="461665"/>
          </a:xfrm>
          <a:prstGeom prst="rect">
            <a:avLst/>
          </a:prstGeom>
          <a:noFill/>
          <a:ln>
            <a:solidFill>
              <a:schemeClr val="tx2"/>
            </a:solidFill>
          </a:ln>
        </p:spPr>
        <p:txBody>
          <a:bodyPr wrap="square" rtlCol="0">
            <a:spAutoFit/>
          </a:bodyPr>
          <a:lstStyle/>
          <a:p>
            <a:r>
              <a:rPr lang="nl-NL" sz="2400" dirty="0"/>
              <a:t>Slow colon transit</a:t>
            </a:r>
          </a:p>
        </p:txBody>
      </p:sp>
      <p:cxnSp>
        <p:nvCxnSpPr>
          <p:cNvPr id="17" name="Straight Arrow Connector 16">
            <a:extLst>
              <a:ext uri="{FF2B5EF4-FFF2-40B4-BE49-F238E27FC236}">
                <a16:creationId xmlns:a16="http://schemas.microsoft.com/office/drawing/2014/main" id="{C22BA160-B8F2-A14E-8412-FB82A999EBAF}"/>
              </a:ext>
            </a:extLst>
          </p:cNvPr>
          <p:cNvCxnSpPr>
            <a:cxnSpLocks/>
          </p:cNvCxnSpPr>
          <p:nvPr/>
        </p:nvCxnSpPr>
        <p:spPr>
          <a:xfrm>
            <a:off x="4427984" y="650305"/>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46AD-099E-984B-8390-9950AE8D5235}"/>
              </a:ext>
            </a:extLst>
          </p:cNvPr>
          <p:cNvCxnSpPr>
            <a:cxnSpLocks/>
          </p:cNvCxnSpPr>
          <p:nvPr/>
        </p:nvCxnSpPr>
        <p:spPr>
          <a:xfrm>
            <a:off x="4427984" y="1327994"/>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B75899-340A-0D43-A5DF-F85C6F2E1AF3}"/>
              </a:ext>
            </a:extLst>
          </p:cNvPr>
          <p:cNvCxnSpPr>
            <a:cxnSpLocks/>
          </p:cNvCxnSpPr>
          <p:nvPr/>
        </p:nvCxnSpPr>
        <p:spPr>
          <a:xfrm flipH="1">
            <a:off x="2177734" y="2387789"/>
            <a:ext cx="2250250" cy="53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90B11C-69AF-BE47-9041-32B4C4DC3585}"/>
              </a:ext>
            </a:extLst>
          </p:cNvPr>
          <p:cNvCxnSpPr>
            <a:cxnSpLocks/>
          </p:cNvCxnSpPr>
          <p:nvPr/>
        </p:nvCxnSpPr>
        <p:spPr>
          <a:xfrm>
            <a:off x="2164733" y="3370372"/>
            <a:ext cx="13001" cy="27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55B292-6655-6042-AF93-0591A2F5AEC5}"/>
              </a:ext>
            </a:extLst>
          </p:cNvPr>
          <p:cNvCxnSpPr>
            <a:cxnSpLocks/>
          </p:cNvCxnSpPr>
          <p:nvPr/>
        </p:nvCxnSpPr>
        <p:spPr>
          <a:xfrm>
            <a:off x="0" y="141277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49A2C-C2ED-9443-9146-C6606FF3D7F6}"/>
              </a:ext>
            </a:extLst>
          </p:cNvPr>
          <p:cNvSpPr txBox="1"/>
          <p:nvPr/>
        </p:nvSpPr>
        <p:spPr>
          <a:xfrm>
            <a:off x="0" y="1059682"/>
            <a:ext cx="1224136" cy="369332"/>
          </a:xfrm>
          <a:prstGeom prst="rect">
            <a:avLst/>
          </a:prstGeom>
          <a:noFill/>
        </p:spPr>
        <p:txBody>
          <a:bodyPr wrap="square" rtlCol="0">
            <a:spAutoFit/>
          </a:bodyPr>
          <a:lstStyle/>
          <a:p>
            <a:r>
              <a:rPr lang="nl-NL" dirty="0" err="1"/>
              <a:t>referral</a:t>
            </a:r>
            <a:endParaRPr lang="nl-NL" dirty="0"/>
          </a:p>
        </p:txBody>
      </p:sp>
    </p:spTree>
    <p:extLst>
      <p:ext uri="{BB962C8B-B14F-4D97-AF65-F5344CB8AC3E}">
        <p14:creationId xmlns:p14="http://schemas.microsoft.com/office/powerpoint/2010/main" val="1307688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0B2E-03BB-C640-9DE6-DF3C118DFFE2}"/>
              </a:ext>
            </a:extLst>
          </p:cNvPr>
          <p:cNvSpPr>
            <a:spLocks noGrp="1"/>
          </p:cNvSpPr>
          <p:nvPr>
            <p:ph type="title"/>
          </p:nvPr>
        </p:nvSpPr>
        <p:spPr>
          <a:xfrm>
            <a:off x="468313" y="260648"/>
            <a:ext cx="8229600" cy="710655"/>
          </a:xfrm>
        </p:spPr>
        <p:txBody>
          <a:bodyPr/>
          <a:lstStyle/>
          <a:p>
            <a:r>
              <a:rPr lang="nl-NL" dirty="0" err="1"/>
              <a:t>Novel</a:t>
            </a:r>
            <a:r>
              <a:rPr lang="nl-NL" dirty="0"/>
              <a:t> </a:t>
            </a:r>
            <a:r>
              <a:rPr lang="nl-NL" dirty="0" err="1"/>
              <a:t>agents</a:t>
            </a:r>
            <a:endParaRPr lang="nl-NL" dirty="0"/>
          </a:p>
        </p:txBody>
      </p:sp>
      <p:sp>
        <p:nvSpPr>
          <p:cNvPr id="3" name="Slide Number Placeholder 2">
            <a:extLst>
              <a:ext uri="{FF2B5EF4-FFF2-40B4-BE49-F238E27FC236}">
                <a16:creationId xmlns:a16="http://schemas.microsoft.com/office/drawing/2014/main" id="{FBAE3780-FAFA-5045-AA47-16CCFFF5559D}"/>
              </a:ext>
            </a:extLst>
          </p:cNvPr>
          <p:cNvSpPr>
            <a:spLocks noGrp="1"/>
          </p:cNvSpPr>
          <p:nvPr>
            <p:ph type="sldNum" sz="quarter" idx="4"/>
          </p:nvPr>
        </p:nvSpPr>
        <p:spPr/>
        <p:txBody>
          <a:bodyPr/>
          <a:lstStyle/>
          <a:p>
            <a:fld id="{0F2B34C6-6653-473B-ACCB-9371572A61D6}" type="slidenum">
              <a:rPr lang="nl-NL" smtClean="0"/>
              <a:pPr/>
              <a:t>19</a:t>
            </a:fld>
            <a:endParaRPr lang="nl-NL" dirty="0"/>
          </a:p>
        </p:txBody>
      </p:sp>
      <p:graphicFrame>
        <p:nvGraphicFramePr>
          <p:cNvPr id="5" name="Table 4">
            <a:extLst>
              <a:ext uri="{FF2B5EF4-FFF2-40B4-BE49-F238E27FC236}">
                <a16:creationId xmlns:a16="http://schemas.microsoft.com/office/drawing/2014/main" id="{78353AAE-8955-3140-A850-07EFAA152FD8}"/>
              </a:ext>
            </a:extLst>
          </p:cNvPr>
          <p:cNvGraphicFramePr>
            <a:graphicFrameLocks noGrp="1"/>
          </p:cNvGraphicFramePr>
          <p:nvPr>
            <p:extLst>
              <p:ext uri="{D42A27DB-BD31-4B8C-83A1-F6EECF244321}">
                <p14:modId xmlns:p14="http://schemas.microsoft.com/office/powerpoint/2010/main" val="3878296285"/>
              </p:ext>
            </p:extLst>
          </p:nvPr>
        </p:nvGraphicFramePr>
        <p:xfrm>
          <a:off x="468313" y="1196752"/>
          <a:ext cx="8229600" cy="47834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575559644"/>
                    </a:ext>
                  </a:extLst>
                </a:gridCol>
                <a:gridCol w="2057400">
                  <a:extLst>
                    <a:ext uri="{9D8B030D-6E8A-4147-A177-3AD203B41FA5}">
                      <a16:colId xmlns:a16="http://schemas.microsoft.com/office/drawing/2014/main" val="3700900683"/>
                    </a:ext>
                  </a:extLst>
                </a:gridCol>
                <a:gridCol w="2057400">
                  <a:extLst>
                    <a:ext uri="{9D8B030D-6E8A-4147-A177-3AD203B41FA5}">
                      <a16:colId xmlns:a16="http://schemas.microsoft.com/office/drawing/2014/main" val="923676412"/>
                    </a:ext>
                  </a:extLst>
                </a:gridCol>
                <a:gridCol w="2057400">
                  <a:extLst>
                    <a:ext uri="{9D8B030D-6E8A-4147-A177-3AD203B41FA5}">
                      <a16:colId xmlns:a16="http://schemas.microsoft.com/office/drawing/2014/main" val="2519059898"/>
                    </a:ext>
                  </a:extLst>
                </a:gridCol>
              </a:tblGrid>
              <a:tr h="792088">
                <a:tc>
                  <a:txBody>
                    <a:bodyPr/>
                    <a:lstStyle/>
                    <a:p>
                      <a:endParaRPr lang="nl-NL" dirty="0"/>
                    </a:p>
                  </a:txBody>
                  <a:tcPr/>
                </a:tc>
                <a:tc>
                  <a:txBody>
                    <a:bodyPr/>
                    <a:lstStyle/>
                    <a:p>
                      <a:r>
                        <a:rPr lang="nl-NL" sz="2400" dirty="0"/>
                        <a:t>FDA approved</a:t>
                      </a:r>
                    </a:p>
                  </a:txBody>
                  <a:tcPr/>
                </a:tc>
                <a:tc>
                  <a:txBody>
                    <a:bodyPr/>
                    <a:lstStyle/>
                    <a:p>
                      <a:r>
                        <a:rPr lang="nl-NL" sz="2400" dirty="0"/>
                        <a:t>EMA approved</a:t>
                      </a:r>
                    </a:p>
                  </a:txBody>
                  <a:tcPr/>
                </a:tc>
                <a:tc>
                  <a:txBody>
                    <a:bodyPr/>
                    <a:lstStyle/>
                    <a:p>
                      <a:r>
                        <a:rPr lang="nl-NL" sz="1600" dirty="0" err="1"/>
                        <a:t>Reimbursement</a:t>
                      </a:r>
                      <a:r>
                        <a:rPr lang="nl-NL" sz="1600" dirty="0"/>
                        <a:t> in NL</a:t>
                      </a:r>
                    </a:p>
                  </a:txBody>
                  <a:tcPr/>
                </a:tc>
                <a:extLst>
                  <a:ext uri="{0D108BD9-81ED-4DB2-BD59-A6C34878D82A}">
                    <a16:rowId xmlns:a16="http://schemas.microsoft.com/office/drawing/2014/main" val="2626191223"/>
                  </a:ext>
                </a:extLst>
              </a:tr>
              <a:tr h="792088">
                <a:tc>
                  <a:txBody>
                    <a:bodyPr/>
                    <a:lstStyle/>
                    <a:p>
                      <a:r>
                        <a:rPr lang="nl-NL" sz="2400" dirty="0" err="1"/>
                        <a:t>Prucalopride</a:t>
                      </a:r>
                      <a:endParaRPr lang="nl-NL" sz="2400" dirty="0"/>
                    </a:p>
                    <a:p>
                      <a:r>
                        <a:rPr lang="nl-NL" sz="1600" dirty="0"/>
                        <a:t>(5HT</a:t>
                      </a:r>
                      <a:r>
                        <a:rPr lang="nl-NL" sz="1600" baseline="-25000" dirty="0"/>
                        <a:t>4</a:t>
                      </a:r>
                      <a:r>
                        <a:rPr lang="nl-NL" sz="1600" dirty="0"/>
                        <a:t> agonist)</a:t>
                      </a:r>
                    </a:p>
                  </a:txBody>
                  <a:tcPr/>
                </a:tc>
                <a:tc>
                  <a:txBody>
                    <a:bodyPr/>
                    <a:lstStyle/>
                    <a:p>
                      <a:pPr algn="ctr"/>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2132980358"/>
                  </a:ext>
                </a:extLst>
              </a:tr>
              <a:tr h="792088">
                <a:tc>
                  <a:txBody>
                    <a:bodyPr/>
                    <a:lstStyle/>
                    <a:p>
                      <a:r>
                        <a:rPr lang="nl-NL" sz="2400" dirty="0" err="1"/>
                        <a:t>Lubiprostone</a:t>
                      </a:r>
                      <a:endParaRPr lang="nl-NL" sz="2400" dirty="0"/>
                    </a:p>
                    <a:p>
                      <a:r>
                        <a:rPr lang="nl-NL" sz="1200" dirty="0"/>
                        <a:t>(chloride </a:t>
                      </a:r>
                      <a:r>
                        <a:rPr lang="nl-NL" sz="1200" dirty="0" err="1"/>
                        <a:t>channel</a:t>
                      </a:r>
                      <a:r>
                        <a:rPr lang="nl-NL" sz="1200" dirty="0"/>
                        <a:t> activator)</a:t>
                      </a:r>
                    </a:p>
                  </a:txBody>
                  <a:tcPr/>
                </a:tc>
                <a:tc>
                  <a:txBody>
                    <a:bodyPr/>
                    <a:lstStyle/>
                    <a:p>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1993825992"/>
                  </a:ext>
                </a:extLst>
              </a:tr>
              <a:tr h="792088">
                <a:tc>
                  <a:txBody>
                    <a:bodyPr/>
                    <a:lstStyle/>
                    <a:p>
                      <a:r>
                        <a:rPr lang="nl-NL" sz="2400" dirty="0" err="1"/>
                        <a:t>Linaclotide</a:t>
                      </a:r>
                      <a:endParaRPr lang="nl-NL" sz="2400" dirty="0"/>
                    </a:p>
                    <a:p>
                      <a:r>
                        <a:rPr lang="nl-NL" sz="1600" dirty="0"/>
                        <a:t>(GC agonist)</a:t>
                      </a:r>
                    </a:p>
                  </a:txBody>
                  <a:tcPr/>
                </a:tc>
                <a:tc>
                  <a:txBody>
                    <a:bodyPr/>
                    <a:lstStyle/>
                    <a:p>
                      <a:pPr algn="ctr"/>
                      <a:endParaRPr lang="nl-NL" dirty="0"/>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3061177623"/>
                  </a:ext>
                </a:extLst>
              </a:tr>
              <a:tr h="792088">
                <a:tc>
                  <a:txBody>
                    <a:bodyPr/>
                    <a:lstStyle/>
                    <a:p>
                      <a:r>
                        <a:rPr lang="nl-NL" sz="2400" dirty="0" err="1"/>
                        <a:t>Plecanatide</a:t>
                      </a:r>
                      <a:endParaRPr lang="nl-NL" sz="2400" dirty="0"/>
                    </a:p>
                    <a:p>
                      <a:r>
                        <a:rPr lang="nl-NL" sz="1600" dirty="0"/>
                        <a:t>(GC agonist)</a:t>
                      </a:r>
                    </a:p>
                  </a:txBody>
                  <a:tcPr/>
                </a:tc>
                <a:tc>
                  <a:txBody>
                    <a:bodyPr/>
                    <a:lstStyle/>
                    <a:p>
                      <a:endParaRPr lang="nl-NL"/>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103777423"/>
                  </a:ext>
                </a:extLst>
              </a:tr>
              <a:tr h="792088">
                <a:tc>
                  <a:txBody>
                    <a:bodyPr/>
                    <a:lstStyle/>
                    <a:p>
                      <a:r>
                        <a:rPr lang="nl-NL" sz="2400" dirty="0" err="1"/>
                        <a:t>Tenapanor</a:t>
                      </a:r>
                      <a:endParaRPr lang="nl-NL" sz="2400" dirty="0"/>
                    </a:p>
                    <a:p>
                      <a:r>
                        <a:rPr lang="nl-NL" sz="1600" dirty="0"/>
                        <a:t>(NHE3 inhibitor)</a:t>
                      </a:r>
                    </a:p>
                  </a:txBody>
                  <a:tcPr/>
                </a:tc>
                <a:tc>
                  <a:txBody>
                    <a:bodyPr/>
                    <a:lstStyle/>
                    <a:p>
                      <a:pPr algn="ctr"/>
                      <a:endParaRPr lang="nl-NL" dirty="0"/>
                    </a:p>
                  </a:txBody>
                  <a:tcPr/>
                </a:tc>
                <a:tc>
                  <a:txBody>
                    <a:bodyPr/>
                    <a:lstStyle/>
                    <a:p>
                      <a:endParaRPr lang="nl-NL" dirty="0"/>
                    </a:p>
                  </a:txBody>
                  <a:tcPr/>
                </a:tc>
                <a:tc>
                  <a:txBody>
                    <a:bodyPr/>
                    <a:lstStyle/>
                    <a:p>
                      <a:endParaRPr lang="nl-NL" dirty="0"/>
                    </a:p>
                  </a:txBody>
                  <a:tcPr/>
                </a:tc>
                <a:extLst>
                  <a:ext uri="{0D108BD9-81ED-4DB2-BD59-A6C34878D82A}">
                    <a16:rowId xmlns:a16="http://schemas.microsoft.com/office/drawing/2014/main" val="3179459319"/>
                  </a:ext>
                </a:extLst>
              </a:tr>
            </a:tbl>
          </a:graphicData>
        </a:graphic>
      </p:graphicFrame>
      <p:pic>
        <p:nvPicPr>
          <p:cNvPr id="7" name="Graphic 6" descr="Checkmark">
            <a:extLst>
              <a:ext uri="{FF2B5EF4-FFF2-40B4-BE49-F238E27FC236}">
                <a16:creationId xmlns:a16="http://schemas.microsoft.com/office/drawing/2014/main" id="{13CBA303-EAA4-914D-AA2E-BF71D2DD8D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196016" y="3534400"/>
            <a:ext cx="720080" cy="720080"/>
          </a:xfrm>
          <a:prstGeom prst="rect">
            <a:avLst/>
          </a:prstGeom>
        </p:spPr>
      </p:pic>
      <p:pic>
        <p:nvPicPr>
          <p:cNvPr id="8" name="Graphic 7" descr="Checkmark">
            <a:extLst>
              <a:ext uri="{FF2B5EF4-FFF2-40B4-BE49-F238E27FC236}">
                <a16:creationId xmlns:a16="http://schemas.microsoft.com/office/drawing/2014/main" id="{841500B9-2FF9-9F48-9D11-C642FAD96E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03848" y="2780928"/>
            <a:ext cx="720080" cy="720080"/>
          </a:xfrm>
          <a:prstGeom prst="rect">
            <a:avLst/>
          </a:prstGeom>
        </p:spPr>
      </p:pic>
      <p:pic>
        <p:nvPicPr>
          <p:cNvPr id="10" name="Graphic 9" descr="Checkmark">
            <a:extLst>
              <a:ext uri="{FF2B5EF4-FFF2-40B4-BE49-F238E27FC236}">
                <a16:creationId xmlns:a16="http://schemas.microsoft.com/office/drawing/2014/main" id="{0CBB26D8-6F59-474A-93D2-43A4C3851D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20072" y="3573016"/>
            <a:ext cx="720080" cy="720080"/>
          </a:xfrm>
          <a:prstGeom prst="rect">
            <a:avLst/>
          </a:prstGeom>
        </p:spPr>
      </p:pic>
      <p:pic>
        <p:nvPicPr>
          <p:cNvPr id="11" name="Graphic 10" descr="Checkmark">
            <a:extLst>
              <a:ext uri="{FF2B5EF4-FFF2-40B4-BE49-F238E27FC236}">
                <a16:creationId xmlns:a16="http://schemas.microsoft.com/office/drawing/2014/main" id="{52EAC0E2-0573-264C-B172-15F08E7D67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380312" y="3573016"/>
            <a:ext cx="720080" cy="720080"/>
          </a:xfrm>
          <a:prstGeom prst="rect">
            <a:avLst/>
          </a:prstGeom>
        </p:spPr>
      </p:pic>
      <p:pic>
        <p:nvPicPr>
          <p:cNvPr id="12" name="Graphic 11" descr="Checkmark">
            <a:extLst>
              <a:ext uri="{FF2B5EF4-FFF2-40B4-BE49-F238E27FC236}">
                <a16:creationId xmlns:a16="http://schemas.microsoft.com/office/drawing/2014/main" id="{3F6814BB-B2C7-7042-9652-FD6308652F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08134" y="1959852"/>
            <a:ext cx="720080" cy="720080"/>
          </a:xfrm>
          <a:prstGeom prst="rect">
            <a:avLst/>
          </a:prstGeom>
        </p:spPr>
      </p:pic>
      <p:pic>
        <p:nvPicPr>
          <p:cNvPr id="15" name="Graphic 14" descr="Checkmark">
            <a:extLst>
              <a:ext uri="{FF2B5EF4-FFF2-40B4-BE49-F238E27FC236}">
                <a16:creationId xmlns:a16="http://schemas.microsoft.com/office/drawing/2014/main" id="{77E6DA7C-059F-3141-B61D-22DC689397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04240" y="4365104"/>
            <a:ext cx="720080" cy="720080"/>
          </a:xfrm>
          <a:prstGeom prst="rect">
            <a:avLst/>
          </a:prstGeom>
        </p:spPr>
      </p:pic>
      <p:pic>
        <p:nvPicPr>
          <p:cNvPr id="16" name="Graphic 15" descr="Checkmark">
            <a:extLst>
              <a:ext uri="{FF2B5EF4-FFF2-40B4-BE49-F238E27FC236}">
                <a16:creationId xmlns:a16="http://schemas.microsoft.com/office/drawing/2014/main" id="{3E0EE4ED-6BA0-BD43-AC2A-5FFEBD3D70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202093" y="2740212"/>
            <a:ext cx="720080" cy="720080"/>
          </a:xfrm>
          <a:prstGeom prst="rect">
            <a:avLst/>
          </a:prstGeom>
        </p:spPr>
      </p:pic>
      <p:cxnSp>
        <p:nvCxnSpPr>
          <p:cNvPr id="6" name="Straight Connector 5">
            <a:extLst>
              <a:ext uri="{FF2B5EF4-FFF2-40B4-BE49-F238E27FC236}">
                <a16:creationId xmlns:a16="http://schemas.microsoft.com/office/drawing/2014/main" id="{B71E54C0-5605-5F49-BAB9-8F95BE3626F1}"/>
              </a:ext>
            </a:extLst>
          </p:cNvPr>
          <p:cNvCxnSpPr/>
          <p:nvPr/>
        </p:nvCxnSpPr>
        <p:spPr>
          <a:xfrm>
            <a:off x="468313" y="2780928"/>
            <a:ext cx="82296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Graphic 12" descr="Checkmark">
            <a:extLst>
              <a:ext uri="{FF2B5EF4-FFF2-40B4-BE49-F238E27FC236}">
                <a16:creationId xmlns:a16="http://schemas.microsoft.com/office/drawing/2014/main" id="{431E33D9-AC53-124E-9574-344FFA942D0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15787" y="1999037"/>
            <a:ext cx="720080" cy="720080"/>
          </a:xfrm>
          <a:prstGeom prst="rect">
            <a:avLst/>
          </a:prstGeom>
        </p:spPr>
      </p:pic>
      <p:pic>
        <p:nvPicPr>
          <p:cNvPr id="14" name="Graphic 13" descr="Checkmark">
            <a:extLst>
              <a:ext uri="{FF2B5EF4-FFF2-40B4-BE49-F238E27FC236}">
                <a16:creationId xmlns:a16="http://schemas.microsoft.com/office/drawing/2014/main" id="{344B7FA3-1288-7E4D-8C80-22247D77C2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15787" y="5158100"/>
            <a:ext cx="720080" cy="720080"/>
          </a:xfrm>
          <a:prstGeom prst="rect">
            <a:avLst/>
          </a:prstGeom>
        </p:spPr>
      </p:pic>
    </p:spTree>
    <p:extLst>
      <p:ext uri="{BB962C8B-B14F-4D97-AF65-F5344CB8AC3E}">
        <p14:creationId xmlns:p14="http://schemas.microsoft.com/office/powerpoint/2010/main" val="91684756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67762" y="1196752"/>
            <a:ext cx="8229600" cy="5081811"/>
          </a:xfrm>
          <a:prstGeom prst="rect">
            <a:avLst/>
          </a:prstGeom>
        </p:spPr>
        <p:txBody>
          <a:bodyPr vert="horz" lIns="0" tIns="0" rIns="0" bIns="0" rtlCol="0">
            <a:normAutofit/>
          </a:bodyPr>
          <a:lstStyle>
            <a:lvl1pPr marL="0" indent="0" algn="l" defTabSz="914400" rtl="0" eaLnBrk="1" latinLnBrk="0" hangingPunct="1">
              <a:lnSpc>
                <a:spcPct val="95000"/>
              </a:lnSpc>
              <a:spcBef>
                <a:spcPts val="600"/>
              </a:spcBef>
              <a:buFont typeface="Arial" pitchFamily="34" charset="0"/>
              <a:buNone/>
              <a:defRPr sz="1600" b="1" kern="1200">
                <a:solidFill>
                  <a:schemeClr val="accent1"/>
                </a:solidFill>
                <a:latin typeface="+mn-lt"/>
                <a:ea typeface="+mn-ea"/>
                <a:cs typeface="+mn-cs"/>
              </a:defRPr>
            </a:lvl1pPr>
            <a:lvl2pPr marL="0" indent="0" algn="l" defTabSz="914400" rtl="0" eaLnBrk="1" latinLnBrk="0" hangingPunct="1">
              <a:lnSpc>
                <a:spcPct val="95000"/>
              </a:lnSpc>
              <a:spcBef>
                <a:spcPts val="800"/>
              </a:spcBef>
              <a:spcAft>
                <a:spcPts val="400"/>
              </a:spcAft>
              <a:buFont typeface="Arial" pitchFamily="34" charset="0"/>
              <a:buNone/>
              <a:defRPr sz="3200" kern="1200">
                <a:solidFill>
                  <a:schemeClr val="accent2"/>
                </a:solidFill>
                <a:latin typeface="+mn-lt"/>
                <a:ea typeface="+mn-ea"/>
                <a:cs typeface="+mn-cs"/>
              </a:defRPr>
            </a:lvl2pPr>
            <a:lvl3pPr marL="136525" indent="-136525" algn="l" defTabSz="914400" rtl="0" eaLnBrk="1" latinLnBrk="0" hangingPunct="1">
              <a:lnSpc>
                <a:spcPct val="95000"/>
              </a:lnSpc>
              <a:spcBef>
                <a:spcPts val="600"/>
              </a:spcBef>
              <a:buClr>
                <a:schemeClr val="accent1"/>
              </a:buClr>
              <a:buFont typeface="Arial" pitchFamily="34" charset="0"/>
              <a:buChar char="•"/>
              <a:defRPr sz="1600" kern="1200">
                <a:solidFill>
                  <a:schemeClr val="accent2"/>
                </a:solidFill>
                <a:latin typeface="+mn-lt"/>
                <a:ea typeface="+mn-ea"/>
                <a:cs typeface="+mn-cs"/>
              </a:defRPr>
            </a:lvl3pPr>
            <a:lvl4pPr marL="328613" indent="-182563" algn="l" defTabSz="914400" rtl="0" eaLnBrk="1" latinLnBrk="0" hangingPunct="1">
              <a:lnSpc>
                <a:spcPct val="95000"/>
              </a:lnSpc>
              <a:spcBef>
                <a:spcPts val="600"/>
              </a:spcBef>
              <a:buClr>
                <a:schemeClr val="accent1"/>
              </a:buClr>
              <a:buFont typeface="Arial" pitchFamily="34" charset="0"/>
              <a:buChar char="•"/>
              <a:defRPr sz="1600" kern="1200">
                <a:solidFill>
                  <a:schemeClr val="accent2"/>
                </a:solidFill>
                <a:latin typeface="+mn-lt"/>
                <a:ea typeface="+mn-ea"/>
                <a:cs typeface="+mn-cs"/>
              </a:defRPr>
            </a:lvl4pPr>
            <a:lvl5pPr marL="520700" indent="-192088" algn="l" defTabSz="914400" rtl="0" eaLnBrk="1" latinLnBrk="0" hangingPunct="1">
              <a:lnSpc>
                <a:spcPct val="95000"/>
              </a:lnSpc>
              <a:spcBef>
                <a:spcPts val="600"/>
              </a:spcBef>
              <a:buClr>
                <a:schemeClr val="accent1"/>
              </a:buClr>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00000"/>
              </a:lnSpc>
              <a:spcBef>
                <a:spcPts val="0"/>
              </a:spcBef>
            </a:pPr>
            <a:r>
              <a:rPr lang="en-GB" sz="2400" dirty="0"/>
              <a:t>Disclosure of C</a:t>
            </a:r>
            <a:r>
              <a:rPr lang="de-AT" sz="2400" dirty="0" err="1"/>
              <a:t>onflicts</a:t>
            </a:r>
            <a:r>
              <a:rPr lang="de-AT" sz="2400" dirty="0"/>
              <a:t> of Interest</a:t>
            </a:r>
            <a:endParaRPr lang="en-GB" sz="2400" dirty="0"/>
          </a:p>
          <a:p>
            <a:pPr algn="just">
              <a:lnSpc>
                <a:spcPct val="100000"/>
              </a:lnSpc>
              <a:spcBef>
                <a:spcPts val="0"/>
              </a:spcBef>
            </a:pPr>
            <a:endParaRPr lang="en-GB" sz="1000" b="0" dirty="0">
              <a:solidFill>
                <a:schemeClr val="accent2"/>
              </a:solidFill>
              <a:latin typeface="Arial" panose="020B0604020202020204" pitchFamily="34" charset="0"/>
              <a:cs typeface="Arial" panose="020B0604020202020204" pitchFamily="34" charset="0"/>
            </a:endParaRPr>
          </a:p>
          <a:p>
            <a:pPr algn="just">
              <a:lnSpc>
                <a:spcPct val="100000"/>
              </a:lnSpc>
              <a:spcBef>
                <a:spcPts val="0"/>
              </a:spcBef>
            </a:pPr>
            <a:r>
              <a:rPr lang="en-GB" sz="2000" b="0" dirty="0">
                <a:solidFill>
                  <a:schemeClr val="tx1"/>
                </a:solidFill>
                <a:latin typeface="Arial" panose="020B0604020202020204" pitchFamily="34" charset="0"/>
                <a:cs typeface="Arial" panose="020B0604020202020204" pitchFamily="34" charset="0"/>
              </a:rPr>
              <a:t>I herewith declare the following paid or unpaid consultancies, business interests or sources of honoraria payments in the period since October 1, 2015, and anything else which could potentially be viewed as a conflict of interest:</a:t>
            </a:r>
          </a:p>
          <a:p>
            <a:pPr algn="just">
              <a:lnSpc>
                <a:spcPct val="100000"/>
              </a:lnSpc>
              <a:spcBef>
                <a:spcPts val="0"/>
              </a:spcBef>
            </a:pPr>
            <a:endParaRPr lang="en-GB" sz="1000" b="0"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pPr>
            <a:r>
              <a:rPr lang="en-GB" sz="2200" dirty="0">
                <a:solidFill>
                  <a:schemeClr val="tx1"/>
                </a:solidFill>
                <a:latin typeface="Arial" panose="020B0604020202020204" pitchFamily="34" charset="0"/>
                <a:cs typeface="Arial" panose="020B0604020202020204" pitchFamily="34" charset="0"/>
              </a:rPr>
              <a:t>Name of the enterprise // Nature of the interest</a:t>
            </a:r>
          </a:p>
          <a:p>
            <a:pPr algn="just">
              <a:lnSpc>
                <a:spcPct val="100000"/>
              </a:lnSpc>
              <a:spcBef>
                <a:spcPts val="0"/>
              </a:spcBef>
            </a:pPr>
            <a:endParaRPr lang="en-GB" sz="2200" dirty="0">
              <a:solidFill>
                <a:schemeClr val="tx1"/>
              </a:solidFill>
              <a:latin typeface="Arial" panose="020B0604020202020204" pitchFamily="34" charset="0"/>
              <a:cs typeface="Arial" panose="020B0604020202020204" pitchFamily="34" charset="0"/>
            </a:endParaRPr>
          </a:p>
          <a:p>
            <a:r>
              <a:rPr lang="nl-NL" sz="2400" dirty="0"/>
              <a:t>Will </a:t>
            </a:r>
            <a:r>
              <a:rPr lang="nl-NL" sz="2400" dirty="0" err="1"/>
              <a:t>Pharma</a:t>
            </a:r>
            <a:r>
              <a:rPr lang="nl-NL" sz="2400" dirty="0"/>
              <a:t> BV: 	Research </a:t>
            </a:r>
            <a:r>
              <a:rPr lang="nl-NL" sz="2400"/>
              <a:t>funding</a:t>
            </a:r>
            <a:endParaRPr lang="nl-NL" sz="2400" dirty="0"/>
          </a:p>
          <a:p>
            <a:r>
              <a:rPr lang="nl-NL" sz="2400" dirty="0" err="1"/>
              <a:t>Grünenthal</a:t>
            </a:r>
            <a:r>
              <a:rPr lang="nl-NL" sz="2400" dirty="0"/>
              <a:t> GmbH: 	Research </a:t>
            </a:r>
            <a:r>
              <a:rPr lang="nl-NL" sz="2400" dirty="0" err="1"/>
              <a:t>funding</a:t>
            </a:r>
            <a:endParaRPr lang="nl-NL" sz="2400" dirty="0"/>
          </a:p>
          <a:p>
            <a:r>
              <a:rPr lang="nl-NL" sz="2400" dirty="0" err="1"/>
              <a:t>Allergan</a:t>
            </a:r>
            <a:r>
              <a:rPr lang="nl-NL" sz="2400" dirty="0"/>
              <a:t> </a:t>
            </a:r>
            <a:r>
              <a:rPr lang="nl-NL" sz="2400" dirty="0" err="1"/>
              <a:t>plc</a:t>
            </a:r>
            <a:r>
              <a:rPr lang="nl-NL" sz="2400" dirty="0"/>
              <a:t>: 		Research </a:t>
            </a:r>
            <a:r>
              <a:rPr lang="nl-NL" sz="2400" dirty="0" err="1"/>
              <a:t>funding</a:t>
            </a:r>
            <a:endParaRPr lang="nl-NL" sz="2400" dirty="0"/>
          </a:p>
          <a:p>
            <a:r>
              <a:rPr lang="nl-NL" sz="2400" dirty="0"/>
              <a:t>Bayer GmbH: 		</a:t>
            </a:r>
            <a:r>
              <a:rPr lang="nl-NL" sz="2400" dirty="0" err="1"/>
              <a:t>Advisory</a:t>
            </a:r>
            <a:r>
              <a:rPr lang="nl-NL" sz="2400" dirty="0"/>
              <a:t> Board</a:t>
            </a:r>
          </a:p>
          <a:p>
            <a:r>
              <a:rPr lang="nl-NL" sz="2400" dirty="0" err="1"/>
              <a:t>Biocodex</a:t>
            </a:r>
            <a:r>
              <a:rPr lang="nl-NL" sz="2400" dirty="0"/>
              <a:t> Benelux:	</a:t>
            </a:r>
            <a:r>
              <a:rPr lang="nl-NL" sz="2400" dirty="0" err="1"/>
              <a:t>Advisory</a:t>
            </a:r>
            <a:r>
              <a:rPr lang="nl-NL" sz="2400" dirty="0"/>
              <a:t> Board</a:t>
            </a:r>
          </a:p>
          <a:p>
            <a:pPr algn="just">
              <a:lnSpc>
                <a:spcPct val="100000"/>
              </a:lnSpc>
              <a:spcBef>
                <a:spcPts val="0"/>
              </a:spcBef>
            </a:pPr>
            <a:endParaRPr lang="en-GB"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20568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CAA666-9113-A842-960C-253F2CCA0BCD}"/>
              </a:ext>
            </a:extLst>
          </p:cNvPr>
          <p:cNvSpPr>
            <a:spLocks noGrp="1"/>
          </p:cNvSpPr>
          <p:nvPr>
            <p:ph type="sldNum" sz="quarter" idx="4"/>
          </p:nvPr>
        </p:nvSpPr>
        <p:spPr/>
        <p:txBody>
          <a:bodyPr/>
          <a:lstStyle/>
          <a:p>
            <a:fld id="{0F2B34C6-6653-473B-ACCB-9371572A61D6}" type="slidenum">
              <a:rPr lang="nl-NL" smtClean="0"/>
              <a:pPr/>
              <a:t>20</a:t>
            </a:fld>
            <a:endParaRPr lang="nl-NL" dirty="0"/>
          </a:p>
        </p:txBody>
      </p:sp>
      <p:pic>
        <p:nvPicPr>
          <p:cNvPr id="6" name="Picture 5">
            <a:extLst>
              <a:ext uri="{FF2B5EF4-FFF2-40B4-BE49-F238E27FC236}">
                <a16:creationId xmlns:a16="http://schemas.microsoft.com/office/drawing/2014/main" id="{0B3D4C65-4E69-024B-B3A4-9D32896B5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 y="260350"/>
            <a:ext cx="9004300" cy="6337300"/>
          </a:xfrm>
          <a:prstGeom prst="rect">
            <a:avLst/>
          </a:prstGeom>
        </p:spPr>
      </p:pic>
      <p:pic>
        <p:nvPicPr>
          <p:cNvPr id="9" name="Picture 8">
            <a:extLst>
              <a:ext uri="{FF2B5EF4-FFF2-40B4-BE49-F238E27FC236}">
                <a16:creationId xmlns:a16="http://schemas.microsoft.com/office/drawing/2014/main" id="{E1D41594-C9DA-9649-9468-5F75CB996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5" y="4505191"/>
            <a:ext cx="8775686" cy="1657758"/>
          </a:xfrm>
          <a:prstGeom prst="rect">
            <a:avLst/>
          </a:prstGeom>
        </p:spPr>
      </p:pic>
      <p:pic>
        <p:nvPicPr>
          <p:cNvPr id="11" name="Picture 10">
            <a:extLst>
              <a:ext uri="{FF2B5EF4-FFF2-40B4-BE49-F238E27FC236}">
                <a16:creationId xmlns:a16="http://schemas.microsoft.com/office/drawing/2014/main" id="{8763FD71-B6BD-7442-B553-FCE37DE5B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 y="1316081"/>
            <a:ext cx="8742221" cy="2133380"/>
          </a:xfrm>
          <a:prstGeom prst="rect">
            <a:avLst/>
          </a:prstGeom>
        </p:spPr>
      </p:pic>
    </p:spTree>
    <p:extLst>
      <p:ext uri="{BB962C8B-B14F-4D97-AF65-F5344CB8AC3E}">
        <p14:creationId xmlns:p14="http://schemas.microsoft.com/office/powerpoint/2010/main" val="397264916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839090-7CF8-7C4B-8F62-0571D5538025}"/>
              </a:ext>
            </a:extLst>
          </p:cNvPr>
          <p:cNvSpPr>
            <a:spLocks noGrp="1"/>
          </p:cNvSpPr>
          <p:nvPr>
            <p:ph type="sldNum" sz="quarter" idx="4"/>
          </p:nvPr>
        </p:nvSpPr>
        <p:spPr/>
        <p:txBody>
          <a:bodyPr/>
          <a:lstStyle/>
          <a:p>
            <a:fld id="{0F2B34C6-6653-473B-ACCB-9371572A61D6}" type="slidenum">
              <a:rPr lang="nl-NL" smtClean="0"/>
              <a:pPr/>
              <a:t>21</a:t>
            </a:fld>
            <a:endParaRPr lang="nl-NL" dirty="0"/>
          </a:p>
        </p:txBody>
      </p:sp>
      <p:pic>
        <p:nvPicPr>
          <p:cNvPr id="6" name="Picture 5" descr="A screenshot of a cell phone&#10;&#10;Description automatically generated">
            <a:extLst>
              <a:ext uri="{FF2B5EF4-FFF2-40B4-BE49-F238E27FC236}">
                <a16:creationId xmlns:a16="http://schemas.microsoft.com/office/drawing/2014/main" id="{134AFFDF-A4B1-FE41-A0D0-746385E00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332656"/>
            <a:ext cx="6324600" cy="4356100"/>
          </a:xfrm>
          <a:prstGeom prst="rect">
            <a:avLst/>
          </a:prstGeom>
        </p:spPr>
      </p:pic>
      <p:sp>
        <p:nvSpPr>
          <p:cNvPr id="7" name="TextBox 6">
            <a:extLst>
              <a:ext uri="{FF2B5EF4-FFF2-40B4-BE49-F238E27FC236}">
                <a16:creationId xmlns:a16="http://schemas.microsoft.com/office/drawing/2014/main" id="{C734C0D6-D4DA-444C-BD1D-5ECED7369B5E}"/>
              </a:ext>
            </a:extLst>
          </p:cNvPr>
          <p:cNvSpPr txBox="1"/>
          <p:nvPr/>
        </p:nvSpPr>
        <p:spPr>
          <a:xfrm>
            <a:off x="1409700" y="4941168"/>
            <a:ext cx="7200800" cy="1292662"/>
          </a:xfrm>
          <a:prstGeom prst="rect">
            <a:avLst/>
          </a:prstGeom>
          <a:noFill/>
        </p:spPr>
        <p:txBody>
          <a:bodyPr wrap="square" rtlCol="0">
            <a:spAutoFit/>
          </a:bodyPr>
          <a:lstStyle/>
          <a:p>
            <a:r>
              <a:rPr lang="en-US" dirty="0"/>
              <a:t>Efficacy of drugs in chronic idiopathic constipation:</a:t>
            </a:r>
          </a:p>
          <a:p>
            <a:r>
              <a:rPr lang="en-US" dirty="0"/>
              <a:t>a systematic review and network meta-analysis</a:t>
            </a:r>
          </a:p>
          <a:p>
            <a:r>
              <a:rPr lang="en-US" dirty="0"/>
              <a:t>Lancet Gastroenterology August 2019</a:t>
            </a:r>
          </a:p>
          <a:p>
            <a:endParaRPr lang="en-US" sz="2400" dirty="0"/>
          </a:p>
        </p:txBody>
      </p:sp>
      <p:cxnSp>
        <p:nvCxnSpPr>
          <p:cNvPr id="9" name="Straight Connector 8">
            <a:extLst>
              <a:ext uri="{FF2B5EF4-FFF2-40B4-BE49-F238E27FC236}">
                <a16:creationId xmlns:a16="http://schemas.microsoft.com/office/drawing/2014/main" id="{C67508C1-1F9E-BA40-930D-852C40EAD738}"/>
              </a:ext>
            </a:extLst>
          </p:cNvPr>
          <p:cNvCxnSpPr/>
          <p:nvPr/>
        </p:nvCxnSpPr>
        <p:spPr>
          <a:xfrm>
            <a:off x="1409700" y="1124744"/>
            <a:ext cx="17941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7265A2-663A-9B4D-B814-46771A422FED}"/>
              </a:ext>
            </a:extLst>
          </p:cNvPr>
          <p:cNvCxnSpPr/>
          <p:nvPr/>
        </p:nvCxnSpPr>
        <p:spPr>
          <a:xfrm>
            <a:off x="1403648" y="1484784"/>
            <a:ext cx="17941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12602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FFEF-7D65-9D41-A5F7-877B05779C86}"/>
              </a:ext>
            </a:extLst>
          </p:cNvPr>
          <p:cNvSpPr>
            <a:spLocks noGrp="1"/>
          </p:cNvSpPr>
          <p:nvPr>
            <p:ph type="title"/>
          </p:nvPr>
        </p:nvSpPr>
        <p:spPr>
          <a:xfrm>
            <a:off x="468313" y="260351"/>
            <a:ext cx="8229600" cy="720377"/>
          </a:xfrm>
        </p:spPr>
        <p:txBody>
          <a:bodyPr/>
          <a:lstStyle/>
          <a:p>
            <a:r>
              <a:rPr lang="en-US" dirty="0"/>
              <a:t>Side effects</a:t>
            </a:r>
          </a:p>
        </p:txBody>
      </p:sp>
      <p:sp>
        <p:nvSpPr>
          <p:cNvPr id="3" name="Slide Number Placeholder 2">
            <a:extLst>
              <a:ext uri="{FF2B5EF4-FFF2-40B4-BE49-F238E27FC236}">
                <a16:creationId xmlns:a16="http://schemas.microsoft.com/office/drawing/2014/main" id="{BBEDA25B-D683-D34D-B78A-D01790FAA321}"/>
              </a:ext>
            </a:extLst>
          </p:cNvPr>
          <p:cNvSpPr>
            <a:spLocks noGrp="1"/>
          </p:cNvSpPr>
          <p:nvPr>
            <p:ph type="sldNum" sz="quarter" idx="4"/>
          </p:nvPr>
        </p:nvSpPr>
        <p:spPr/>
        <p:txBody>
          <a:bodyPr/>
          <a:lstStyle/>
          <a:p>
            <a:fld id="{0F2B34C6-6653-473B-ACCB-9371572A61D6}" type="slidenum">
              <a:rPr lang="nl-NL" smtClean="0"/>
              <a:pPr/>
              <a:t>22</a:t>
            </a:fld>
            <a:endParaRPr lang="nl-NL" dirty="0"/>
          </a:p>
        </p:txBody>
      </p:sp>
      <p:pic>
        <p:nvPicPr>
          <p:cNvPr id="6" name="Picture 5" descr="A screenshot of a cell phone&#10;&#10;Description automatically generated">
            <a:extLst>
              <a:ext uri="{FF2B5EF4-FFF2-40B4-BE49-F238E27FC236}">
                <a16:creationId xmlns:a16="http://schemas.microsoft.com/office/drawing/2014/main" id="{D673C2F2-9629-7F47-B09C-3E33413A1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246" y="980728"/>
            <a:ext cx="6094203" cy="5693122"/>
          </a:xfrm>
          <a:prstGeom prst="rect">
            <a:avLst/>
          </a:prstGeom>
        </p:spPr>
      </p:pic>
      <p:cxnSp>
        <p:nvCxnSpPr>
          <p:cNvPr id="7" name="Straight Connector 6">
            <a:extLst>
              <a:ext uri="{FF2B5EF4-FFF2-40B4-BE49-F238E27FC236}">
                <a16:creationId xmlns:a16="http://schemas.microsoft.com/office/drawing/2014/main" id="{26D91063-BC60-2B44-A45F-6E6168B16C79}"/>
              </a:ext>
            </a:extLst>
          </p:cNvPr>
          <p:cNvCxnSpPr/>
          <p:nvPr/>
        </p:nvCxnSpPr>
        <p:spPr>
          <a:xfrm>
            <a:off x="2267744" y="3717032"/>
            <a:ext cx="17941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9E1ADD-D7A4-4A48-94E6-6BE05404775D}"/>
              </a:ext>
            </a:extLst>
          </p:cNvPr>
          <p:cNvCxnSpPr/>
          <p:nvPr/>
        </p:nvCxnSpPr>
        <p:spPr>
          <a:xfrm>
            <a:off x="2267744" y="2852936"/>
            <a:ext cx="179414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601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6C4F-E8F2-2243-841D-90EF774968DA}"/>
              </a:ext>
            </a:extLst>
          </p:cNvPr>
          <p:cNvSpPr>
            <a:spLocks noGrp="1"/>
          </p:cNvSpPr>
          <p:nvPr>
            <p:ph type="title"/>
          </p:nvPr>
        </p:nvSpPr>
        <p:spPr/>
        <p:txBody>
          <a:bodyPr/>
          <a:lstStyle/>
          <a:p>
            <a:pPr algn="ctr"/>
            <a:r>
              <a:rPr lang="en-US" dirty="0"/>
              <a:t>Prucalopride and gastroparesis</a:t>
            </a:r>
          </a:p>
        </p:txBody>
      </p:sp>
      <p:sp>
        <p:nvSpPr>
          <p:cNvPr id="3" name="Slide Number Placeholder 2">
            <a:extLst>
              <a:ext uri="{FF2B5EF4-FFF2-40B4-BE49-F238E27FC236}">
                <a16:creationId xmlns:a16="http://schemas.microsoft.com/office/drawing/2014/main" id="{C2B34440-A766-CD4B-8D2A-04526EDB7FD3}"/>
              </a:ext>
            </a:extLst>
          </p:cNvPr>
          <p:cNvSpPr>
            <a:spLocks noGrp="1"/>
          </p:cNvSpPr>
          <p:nvPr>
            <p:ph type="sldNum" sz="quarter" idx="4"/>
          </p:nvPr>
        </p:nvSpPr>
        <p:spPr/>
        <p:txBody>
          <a:bodyPr/>
          <a:lstStyle/>
          <a:p>
            <a:fld id="{0F2B34C6-6653-473B-ACCB-9371572A61D6}" type="slidenum">
              <a:rPr lang="nl-NL" smtClean="0"/>
              <a:pPr/>
              <a:t>23</a:t>
            </a:fld>
            <a:endParaRPr lang="nl-NL" dirty="0"/>
          </a:p>
        </p:txBody>
      </p:sp>
      <p:pic>
        <p:nvPicPr>
          <p:cNvPr id="6" name="Picture 5" descr="A picture containing sitting, table, parked, street&#10;&#10;Description automatically generated">
            <a:extLst>
              <a:ext uri="{FF2B5EF4-FFF2-40B4-BE49-F238E27FC236}">
                <a16:creationId xmlns:a16="http://schemas.microsoft.com/office/drawing/2014/main" id="{1A9B92FF-7A99-3A45-A101-826CCA1B8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60500"/>
            <a:ext cx="6248400" cy="3937000"/>
          </a:xfrm>
          <a:prstGeom prst="rect">
            <a:avLst/>
          </a:prstGeom>
        </p:spPr>
      </p:pic>
      <p:sp>
        <p:nvSpPr>
          <p:cNvPr id="7" name="TextBox 6">
            <a:extLst>
              <a:ext uri="{FF2B5EF4-FFF2-40B4-BE49-F238E27FC236}">
                <a16:creationId xmlns:a16="http://schemas.microsoft.com/office/drawing/2014/main" id="{B49F13FF-AC10-DE43-B829-A3BE9FD333AB}"/>
              </a:ext>
            </a:extLst>
          </p:cNvPr>
          <p:cNvSpPr txBox="1"/>
          <p:nvPr/>
        </p:nvSpPr>
        <p:spPr>
          <a:xfrm>
            <a:off x="3563888" y="5877272"/>
            <a:ext cx="5363616" cy="830997"/>
          </a:xfrm>
          <a:prstGeom prst="rect">
            <a:avLst/>
          </a:prstGeom>
          <a:noFill/>
        </p:spPr>
        <p:txBody>
          <a:bodyPr wrap="square" rtlCol="0">
            <a:spAutoFit/>
          </a:bodyPr>
          <a:lstStyle/>
          <a:p>
            <a:r>
              <a:rPr lang="en-US" sz="2400" dirty="0"/>
              <a:t>Carbone et al. Am J Gastroenterol 2019</a:t>
            </a:r>
          </a:p>
          <a:p>
            <a:r>
              <a:rPr lang="en-US" sz="2400" dirty="0"/>
              <a:t>N=34</a:t>
            </a:r>
          </a:p>
        </p:txBody>
      </p:sp>
    </p:spTree>
    <p:extLst>
      <p:ext uri="{BB962C8B-B14F-4D97-AF65-F5344CB8AC3E}">
        <p14:creationId xmlns:p14="http://schemas.microsoft.com/office/powerpoint/2010/main" val="84872257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34A26-4932-A34E-8FD0-0A881DB875CE}"/>
              </a:ext>
            </a:extLst>
          </p:cNvPr>
          <p:cNvSpPr>
            <a:spLocks noGrp="1"/>
          </p:cNvSpPr>
          <p:nvPr>
            <p:ph type="sldNum" sz="quarter" idx="11"/>
          </p:nvPr>
        </p:nvSpPr>
        <p:spPr/>
        <p:txBody>
          <a:bodyPr/>
          <a:lstStyle/>
          <a:p>
            <a:pPr>
              <a:defRPr/>
            </a:pPr>
            <a:fld id="{6A1313AF-A70B-9642-BA7C-67509FF3C351}" type="slidenum">
              <a:rPr lang="en-US" altLang="en-US" smtClean="0"/>
              <a:pPr>
                <a:defRPr/>
              </a:pPr>
              <a:t>24</a:t>
            </a:fld>
            <a:endParaRPr lang="en-US" altLang="en-US"/>
          </a:p>
        </p:txBody>
      </p:sp>
      <p:sp>
        <p:nvSpPr>
          <p:cNvPr id="5" name="TextBox 4">
            <a:extLst>
              <a:ext uri="{FF2B5EF4-FFF2-40B4-BE49-F238E27FC236}">
                <a16:creationId xmlns:a16="http://schemas.microsoft.com/office/drawing/2014/main" id="{AD1446E3-1706-DD49-B26B-9A4BC98BFABB}"/>
              </a:ext>
            </a:extLst>
          </p:cNvPr>
          <p:cNvSpPr txBox="1"/>
          <p:nvPr/>
        </p:nvSpPr>
        <p:spPr>
          <a:xfrm>
            <a:off x="2915816" y="188640"/>
            <a:ext cx="3528392" cy="461665"/>
          </a:xfrm>
          <a:prstGeom prst="rect">
            <a:avLst/>
          </a:prstGeom>
          <a:noFill/>
          <a:ln>
            <a:solidFill>
              <a:schemeClr val="tx2"/>
            </a:solidFill>
          </a:ln>
        </p:spPr>
        <p:txBody>
          <a:bodyPr wrap="square" rtlCol="0">
            <a:spAutoFit/>
          </a:bodyPr>
          <a:lstStyle/>
          <a:p>
            <a:r>
              <a:rPr lang="nl-NL" sz="2400" dirty="0" err="1"/>
              <a:t>Dietary</a:t>
            </a:r>
            <a:r>
              <a:rPr lang="nl-NL" sz="2400" dirty="0"/>
              <a:t>/lifestyle </a:t>
            </a:r>
            <a:r>
              <a:rPr lang="nl-NL" sz="2400" dirty="0" err="1"/>
              <a:t>advice</a:t>
            </a:r>
            <a:endParaRPr lang="nl-NL" sz="2400" dirty="0"/>
          </a:p>
        </p:txBody>
      </p:sp>
      <p:sp>
        <p:nvSpPr>
          <p:cNvPr id="6" name="TextBox 5">
            <a:extLst>
              <a:ext uri="{FF2B5EF4-FFF2-40B4-BE49-F238E27FC236}">
                <a16:creationId xmlns:a16="http://schemas.microsoft.com/office/drawing/2014/main" id="{B4F74DF8-06A7-2F49-BC8B-7A5D414A426E}"/>
              </a:ext>
            </a:extLst>
          </p:cNvPr>
          <p:cNvSpPr txBox="1"/>
          <p:nvPr/>
        </p:nvSpPr>
        <p:spPr>
          <a:xfrm>
            <a:off x="2771800" y="879103"/>
            <a:ext cx="3861012" cy="461665"/>
          </a:xfrm>
          <a:prstGeom prst="rect">
            <a:avLst/>
          </a:prstGeom>
          <a:noFill/>
          <a:ln>
            <a:solidFill>
              <a:schemeClr val="tx2"/>
            </a:solidFill>
          </a:ln>
        </p:spPr>
        <p:txBody>
          <a:bodyPr wrap="square" rtlCol="0">
            <a:spAutoFit/>
          </a:bodyPr>
          <a:lstStyle/>
          <a:p>
            <a:r>
              <a:rPr lang="nl-NL" sz="2400" dirty="0" err="1"/>
              <a:t>Laxatives</a:t>
            </a:r>
            <a:r>
              <a:rPr lang="nl-NL" sz="2400" dirty="0"/>
              <a:t> (PEG/bisacodyl)</a:t>
            </a:r>
          </a:p>
        </p:txBody>
      </p:sp>
      <p:sp>
        <p:nvSpPr>
          <p:cNvPr id="7" name="TextBox 6">
            <a:extLst>
              <a:ext uri="{FF2B5EF4-FFF2-40B4-BE49-F238E27FC236}">
                <a16:creationId xmlns:a16="http://schemas.microsoft.com/office/drawing/2014/main" id="{4744DC27-4045-8442-973B-F1AB8B063BC9}"/>
              </a:ext>
            </a:extLst>
          </p:cNvPr>
          <p:cNvSpPr txBox="1"/>
          <p:nvPr/>
        </p:nvSpPr>
        <p:spPr>
          <a:xfrm>
            <a:off x="1907704" y="1556792"/>
            <a:ext cx="5040560" cy="830997"/>
          </a:xfrm>
          <a:prstGeom prst="rect">
            <a:avLst/>
          </a:prstGeom>
          <a:noFill/>
          <a:ln>
            <a:solidFill>
              <a:schemeClr val="tx2"/>
            </a:solidFill>
          </a:ln>
        </p:spPr>
        <p:txBody>
          <a:bodyPr wrap="square" rtlCol="0">
            <a:spAutoFit/>
          </a:bodyPr>
          <a:lstStyle/>
          <a:p>
            <a:pPr algn="ctr"/>
            <a:r>
              <a:rPr lang="nl-NL" sz="2400" dirty="0" err="1"/>
              <a:t>Perform</a:t>
            </a:r>
            <a:r>
              <a:rPr lang="nl-NL" sz="2400" dirty="0"/>
              <a:t> </a:t>
            </a:r>
            <a:r>
              <a:rPr lang="nl-NL" sz="2400" dirty="0" err="1"/>
              <a:t>diagnostic</a:t>
            </a:r>
            <a:r>
              <a:rPr lang="nl-NL" sz="2400" dirty="0"/>
              <a:t> test </a:t>
            </a:r>
            <a:r>
              <a:rPr lang="nl-NL" sz="2400" dirty="0" err="1"/>
              <a:t>to</a:t>
            </a:r>
            <a:r>
              <a:rPr lang="nl-NL" sz="2400" dirty="0"/>
              <a:t> </a:t>
            </a:r>
            <a:r>
              <a:rPr lang="nl-NL" sz="2400" dirty="0" err="1"/>
              <a:t>ascertain</a:t>
            </a:r>
            <a:r>
              <a:rPr lang="nl-NL" sz="2400" dirty="0"/>
              <a:t> </a:t>
            </a:r>
            <a:r>
              <a:rPr lang="nl-NL" sz="2400" dirty="0" err="1"/>
              <a:t>pathomechanism</a:t>
            </a:r>
            <a:endParaRPr lang="nl-NL" sz="2400" dirty="0"/>
          </a:p>
        </p:txBody>
      </p:sp>
      <p:sp>
        <p:nvSpPr>
          <p:cNvPr id="8" name="TextBox 7">
            <a:extLst>
              <a:ext uri="{FF2B5EF4-FFF2-40B4-BE49-F238E27FC236}">
                <a16:creationId xmlns:a16="http://schemas.microsoft.com/office/drawing/2014/main" id="{C9BFCF73-94B2-764B-A68C-70867F786CF5}"/>
              </a:ext>
            </a:extLst>
          </p:cNvPr>
          <p:cNvSpPr txBox="1"/>
          <p:nvPr/>
        </p:nvSpPr>
        <p:spPr>
          <a:xfrm>
            <a:off x="323528" y="3645024"/>
            <a:ext cx="3528392" cy="830997"/>
          </a:xfrm>
          <a:prstGeom prst="rect">
            <a:avLst/>
          </a:prstGeom>
          <a:noFill/>
          <a:ln>
            <a:solidFill>
              <a:schemeClr val="tx2"/>
            </a:solidFill>
          </a:ln>
        </p:spPr>
        <p:txBody>
          <a:bodyPr wrap="square" rtlCol="0">
            <a:spAutoFit/>
          </a:bodyPr>
          <a:lstStyle/>
          <a:p>
            <a:r>
              <a:rPr lang="nl-NL" sz="2400" dirty="0" err="1"/>
              <a:t>Novel</a:t>
            </a:r>
            <a:r>
              <a:rPr lang="nl-NL" sz="2400" dirty="0"/>
              <a:t> drugs (</a:t>
            </a:r>
            <a:r>
              <a:rPr lang="nl-NL" sz="2400" dirty="0" err="1"/>
              <a:t>linaclotide</a:t>
            </a:r>
            <a:r>
              <a:rPr lang="nl-NL" sz="2400" dirty="0"/>
              <a:t>/</a:t>
            </a:r>
            <a:r>
              <a:rPr lang="nl-NL" sz="2400" dirty="0" err="1"/>
              <a:t>prucalopride</a:t>
            </a:r>
            <a:r>
              <a:rPr lang="nl-NL" sz="2400" dirty="0"/>
              <a:t>)</a:t>
            </a:r>
          </a:p>
        </p:txBody>
      </p:sp>
      <p:sp>
        <p:nvSpPr>
          <p:cNvPr id="9" name="TextBox 8">
            <a:extLst>
              <a:ext uri="{FF2B5EF4-FFF2-40B4-BE49-F238E27FC236}">
                <a16:creationId xmlns:a16="http://schemas.microsoft.com/office/drawing/2014/main" id="{9AAD23B4-7912-8B4F-8E5D-45116B6A3FC5}"/>
              </a:ext>
            </a:extLst>
          </p:cNvPr>
          <p:cNvSpPr txBox="1"/>
          <p:nvPr/>
        </p:nvSpPr>
        <p:spPr>
          <a:xfrm>
            <a:off x="1007604" y="2924944"/>
            <a:ext cx="2628292" cy="461665"/>
          </a:xfrm>
          <a:prstGeom prst="rect">
            <a:avLst/>
          </a:prstGeom>
          <a:noFill/>
          <a:ln>
            <a:solidFill>
              <a:schemeClr val="tx2"/>
            </a:solidFill>
          </a:ln>
        </p:spPr>
        <p:txBody>
          <a:bodyPr wrap="square" rtlCol="0">
            <a:spAutoFit/>
          </a:bodyPr>
          <a:lstStyle/>
          <a:p>
            <a:r>
              <a:rPr lang="nl-NL" sz="2400" dirty="0"/>
              <a:t>Slow colon transit</a:t>
            </a:r>
          </a:p>
        </p:txBody>
      </p:sp>
      <p:sp>
        <p:nvSpPr>
          <p:cNvPr id="10" name="TextBox 9">
            <a:extLst>
              <a:ext uri="{FF2B5EF4-FFF2-40B4-BE49-F238E27FC236}">
                <a16:creationId xmlns:a16="http://schemas.microsoft.com/office/drawing/2014/main" id="{221408DA-1C24-ED45-9030-C868CFF84D43}"/>
              </a:ext>
            </a:extLst>
          </p:cNvPr>
          <p:cNvSpPr txBox="1"/>
          <p:nvPr/>
        </p:nvSpPr>
        <p:spPr>
          <a:xfrm>
            <a:off x="4652592" y="2924944"/>
            <a:ext cx="4274912" cy="461665"/>
          </a:xfrm>
          <a:prstGeom prst="rect">
            <a:avLst/>
          </a:prstGeom>
          <a:noFill/>
          <a:ln>
            <a:solidFill>
              <a:schemeClr val="tx2"/>
            </a:solidFill>
          </a:ln>
        </p:spPr>
        <p:txBody>
          <a:bodyPr wrap="square" rtlCol="0">
            <a:spAutoFit/>
          </a:bodyPr>
          <a:lstStyle/>
          <a:p>
            <a:r>
              <a:rPr lang="nl-NL" sz="2400" dirty="0" err="1"/>
              <a:t>Rectal</a:t>
            </a:r>
            <a:r>
              <a:rPr lang="nl-NL" sz="2400" dirty="0"/>
              <a:t> </a:t>
            </a:r>
            <a:r>
              <a:rPr lang="nl-NL" sz="2400" dirty="0" err="1"/>
              <a:t>evacuatory</a:t>
            </a:r>
            <a:r>
              <a:rPr lang="nl-NL" sz="2400" dirty="0"/>
              <a:t> </a:t>
            </a:r>
            <a:r>
              <a:rPr lang="nl-NL" sz="2400" dirty="0" err="1"/>
              <a:t>dysfunction</a:t>
            </a:r>
            <a:endParaRPr lang="nl-NL" sz="2400" dirty="0"/>
          </a:p>
        </p:txBody>
      </p:sp>
      <p:sp>
        <p:nvSpPr>
          <p:cNvPr id="11" name="TextBox 10">
            <a:extLst>
              <a:ext uri="{FF2B5EF4-FFF2-40B4-BE49-F238E27FC236}">
                <a16:creationId xmlns:a16="http://schemas.microsoft.com/office/drawing/2014/main" id="{7ED6A173-888B-174E-B43E-71CF6D7593AC}"/>
              </a:ext>
            </a:extLst>
          </p:cNvPr>
          <p:cNvSpPr txBox="1"/>
          <p:nvPr/>
        </p:nvSpPr>
        <p:spPr>
          <a:xfrm>
            <a:off x="4652592" y="3801814"/>
            <a:ext cx="3960440" cy="830997"/>
          </a:xfrm>
          <a:prstGeom prst="rect">
            <a:avLst/>
          </a:prstGeom>
          <a:noFill/>
          <a:ln>
            <a:solidFill>
              <a:schemeClr val="tx2"/>
            </a:solidFill>
          </a:ln>
        </p:spPr>
        <p:txBody>
          <a:bodyPr wrap="square" rtlCol="0">
            <a:spAutoFit/>
          </a:bodyPr>
          <a:lstStyle/>
          <a:p>
            <a:pPr algn="ctr"/>
            <a:r>
              <a:rPr lang="nl-NL" sz="2400" dirty="0" err="1"/>
              <a:t>Pelvic</a:t>
            </a:r>
            <a:r>
              <a:rPr lang="nl-NL" sz="2400" dirty="0"/>
              <a:t> floor </a:t>
            </a:r>
            <a:r>
              <a:rPr lang="nl-NL" sz="2400" dirty="0" err="1"/>
              <a:t>physicotherapy</a:t>
            </a:r>
            <a:r>
              <a:rPr lang="nl-NL" sz="2400" dirty="0"/>
              <a:t>/</a:t>
            </a:r>
          </a:p>
          <a:p>
            <a:pPr algn="ctr"/>
            <a:r>
              <a:rPr lang="nl-NL" sz="2400" dirty="0"/>
              <a:t>biofeedback</a:t>
            </a:r>
          </a:p>
        </p:txBody>
      </p:sp>
      <p:sp>
        <p:nvSpPr>
          <p:cNvPr id="12" name="TextBox 11">
            <a:extLst>
              <a:ext uri="{FF2B5EF4-FFF2-40B4-BE49-F238E27FC236}">
                <a16:creationId xmlns:a16="http://schemas.microsoft.com/office/drawing/2014/main" id="{BA8BDD09-81C9-A74A-B953-628B7812B16A}"/>
              </a:ext>
            </a:extLst>
          </p:cNvPr>
          <p:cNvSpPr txBox="1"/>
          <p:nvPr/>
        </p:nvSpPr>
        <p:spPr>
          <a:xfrm>
            <a:off x="3320444" y="4959440"/>
            <a:ext cx="3123764" cy="458706"/>
          </a:xfrm>
          <a:prstGeom prst="rect">
            <a:avLst/>
          </a:prstGeom>
          <a:noFill/>
          <a:ln>
            <a:solidFill>
              <a:schemeClr val="tx2"/>
            </a:solidFill>
          </a:ln>
        </p:spPr>
        <p:txBody>
          <a:bodyPr wrap="square" rtlCol="0">
            <a:spAutoFit/>
          </a:bodyPr>
          <a:lstStyle/>
          <a:p>
            <a:r>
              <a:rPr lang="nl-NL" sz="2400" dirty="0" err="1"/>
              <a:t>Transanal</a:t>
            </a:r>
            <a:r>
              <a:rPr lang="nl-NL" sz="2400" dirty="0"/>
              <a:t> </a:t>
            </a:r>
            <a:r>
              <a:rPr lang="nl-NL" sz="2400" dirty="0" err="1"/>
              <a:t>irrigation</a:t>
            </a:r>
            <a:endParaRPr lang="nl-NL" sz="2400" dirty="0"/>
          </a:p>
        </p:txBody>
      </p:sp>
      <p:sp>
        <p:nvSpPr>
          <p:cNvPr id="13" name="TextBox 12">
            <a:extLst>
              <a:ext uri="{FF2B5EF4-FFF2-40B4-BE49-F238E27FC236}">
                <a16:creationId xmlns:a16="http://schemas.microsoft.com/office/drawing/2014/main" id="{035CF179-3297-D549-80BE-C104DEE0A843}"/>
              </a:ext>
            </a:extLst>
          </p:cNvPr>
          <p:cNvSpPr txBox="1"/>
          <p:nvPr/>
        </p:nvSpPr>
        <p:spPr>
          <a:xfrm>
            <a:off x="503548" y="5807350"/>
            <a:ext cx="3708412" cy="461665"/>
          </a:xfrm>
          <a:prstGeom prst="rect">
            <a:avLst/>
          </a:prstGeom>
          <a:noFill/>
          <a:ln>
            <a:solidFill>
              <a:schemeClr val="tx2"/>
            </a:solidFill>
          </a:ln>
        </p:spPr>
        <p:txBody>
          <a:bodyPr wrap="square" rtlCol="0">
            <a:spAutoFit/>
          </a:bodyPr>
          <a:lstStyle/>
          <a:p>
            <a:r>
              <a:rPr lang="nl-NL" sz="2400" dirty="0" err="1"/>
              <a:t>Sacral</a:t>
            </a:r>
            <a:r>
              <a:rPr lang="nl-NL" sz="2400" dirty="0"/>
              <a:t> </a:t>
            </a:r>
            <a:r>
              <a:rPr lang="nl-NL" sz="2400" dirty="0" err="1"/>
              <a:t>neuromodulation</a:t>
            </a:r>
            <a:endParaRPr lang="nl-NL" sz="2400" dirty="0"/>
          </a:p>
        </p:txBody>
      </p:sp>
      <p:sp>
        <p:nvSpPr>
          <p:cNvPr id="15" name="TextBox 14">
            <a:extLst>
              <a:ext uri="{FF2B5EF4-FFF2-40B4-BE49-F238E27FC236}">
                <a16:creationId xmlns:a16="http://schemas.microsoft.com/office/drawing/2014/main" id="{878673C8-6AAC-5841-8084-85BB2921B76E}"/>
              </a:ext>
            </a:extLst>
          </p:cNvPr>
          <p:cNvSpPr txBox="1"/>
          <p:nvPr/>
        </p:nvSpPr>
        <p:spPr>
          <a:xfrm>
            <a:off x="5436096" y="5782652"/>
            <a:ext cx="3176936" cy="830997"/>
          </a:xfrm>
          <a:prstGeom prst="rect">
            <a:avLst/>
          </a:prstGeom>
          <a:noFill/>
          <a:ln>
            <a:solidFill>
              <a:schemeClr val="tx2"/>
            </a:solidFill>
          </a:ln>
        </p:spPr>
        <p:txBody>
          <a:bodyPr wrap="square" rtlCol="0">
            <a:spAutoFit/>
          </a:bodyPr>
          <a:lstStyle/>
          <a:p>
            <a:r>
              <a:rPr lang="nl-NL" sz="2400" dirty="0" err="1"/>
              <a:t>Antegrade</a:t>
            </a:r>
            <a:r>
              <a:rPr lang="nl-NL" sz="2400" dirty="0"/>
              <a:t> </a:t>
            </a:r>
            <a:r>
              <a:rPr lang="nl-NL" sz="2400" dirty="0" err="1"/>
              <a:t>irrigation</a:t>
            </a:r>
            <a:r>
              <a:rPr lang="nl-NL" sz="2400" dirty="0"/>
              <a:t> (PEC/Malone/</a:t>
            </a:r>
            <a:r>
              <a:rPr lang="nl-NL" sz="2400" dirty="0" err="1"/>
              <a:t>Chait</a:t>
            </a:r>
            <a:r>
              <a:rPr lang="nl-NL" sz="2400" dirty="0"/>
              <a:t>)</a:t>
            </a:r>
          </a:p>
        </p:txBody>
      </p:sp>
      <p:cxnSp>
        <p:nvCxnSpPr>
          <p:cNvPr id="17" name="Straight Arrow Connector 16">
            <a:extLst>
              <a:ext uri="{FF2B5EF4-FFF2-40B4-BE49-F238E27FC236}">
                <a16:creationId xmlns:a16="http://schemas.microsoft.com/office/drawing/2014/main" id="{C22BA160-B8F2-A14E-8412-FB82A999EBAF}"/>
              </a:ext>
            </a:extLst>
          </p:cNvPr>
          <p:cNvCxnSpPr>
            <a:cxnSpLocks/>
          </p:cNvCxnSpPr>
          <p:nvPr/>
        </p:nvCxnSpPr>
        <p:spPr>
          <a:xfrm>
            <a:off x="4427984" y="650305"/>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46AD-099E-984B-8390-9950AE8D5235}"/>
              </a:ext>
            </a:extLst>
          </p:cNvPr>
          <p:cNvCxnSpPr>
            <a:cxnSpLocks/>
          </p:cNvCxnSpPr>
          <p:nvPr/>
        </p:nvCxnSpPr>
        <p:spPr>
          <a:xfrm>
            <a:off x="4427984" y="1327994"/>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B75899-340A-0D43-A5DF-F85C6F2E1AF3}"/>
              </a:ext>
            </a:extLst>
          </p:cNvPr>
          <p:cNvCxnSpPr>
            <a:cxnSpLocks/>
          </p:cNvCxnSpPr>
          <p:nvPr/>
        </p:nvCxnSpPr>
        <p:spPr>
          <a:xfrm flipH="1">
            <a:off x="2177734" y="2387789"/>
            <a:ext cx="2250250" cy="53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2B14535-855E-384D-8D9A-037D069405F8}"/>
              </a:ext>
            </a:extLst>
          </p:cNvPr>
          <p:cNvCxnSpPr>
            <a:cxnSpLocks/>
            <a:stCxn id="7" idx="2"/>
            <a:endCxn id="10" idx="0"/>
          </p:cNvCxnSpPr>
          <p:nvPr/>
        </p:nvCxnSpPr>
        <p:spPr>
          <a:xfrm>
            <a:off x="4427984" y="2387789"/>
            <a:ext cx="2362064" cy="5371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E90B11C-69AF-BE47-9041-32B4C4DC3585}"/>
              </a:ext>
            </a:extLst>
          </p:cNvPr>
          <p:cNvCxnSpPr>
            <a:cxnSpLocks/>
          </p:cNvCxnSpPr>
          <p:nvPr/>
        </p:nvCxnSpPr>
        <p:spPr>
          <a:xfrm>
            <a:off x="2177734" y="3386609"/>
            <a:ext cx="0" cy="258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DEFB901-4BCF-7B4C-9CD8-D27F7FBE08C4}"/>
              </a:ext>
            </a:extLst>
          </p:cNvPr>
          <p:cNvCxnSpPr>
            <a:cxnSpLocks/>
            <a:stCxn id="8" idx="2"/>
          </p:cNvCxnSpPr>
          <p:nvPr/>
        </p:nvCxnSpPr>
        <p:spPr>
          <a:xfrm>
            <a:off x="2087724" y="4476021"/>
            <a:ext cx="0" cy="130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515B0AE-1FD1-6D4F-BF1A-5B0DF6DF1885}"/>
              </a:ext>
            </a:extLst>
          </p:cNvPr>
          <p:cNvCxnSpPr>
            <a:cxnSpLocks/>
            <a:stCxn id="8" idx="2"/>
          </p:cNvCxnSpPr>
          <p:nvPr/>
        </p:nvCxnSpPr>
        <p:spPr>
          <a:xfrm>
            <a:off x="2087724" y="4476021"/>
            <a:ext cx="2564868" cy="4425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629E4E-163D-5546-BA7F-A9242CD120E1}"/>
              </a:ext>
            </a:extLst>
          </p:cNvPr>
          <p:cNvCxnSpPr>
            <a:cxnSpLocks/>
          </p:cNvCxnSpPr>
          <p:nvPr/>
        </p:nvCxnSpPr>
        <p:spPr>
          <a:xfrm>
            <a:off x="6632812" y="3386609"/>
            <a:ext cx="0" cy="415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B57D780-A35E-E740-B117-C932B9DF4C0C}"/>
              </a:ext>
            </a:extLst>
          </p:cNvPr>
          <p:cNvCxnSpPr>
            <a:cxnSpLocks/>
            <a:stCxn id="11" idx="2"/>
          </p:cNvCxnSpPr>
          <p:nvPr/>
        </p:nvCxnSpPr>
        <p:spPr>
          <a:xfrm flipH="1">
            <a:off x="4652592" y="4632811"/>
            <a:ext cx="1980220" cy="285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3C95C12-6A15-6149-BC7E-2C4BAC732DE3}"/>
              </a:ext>
            </a:extLst>
          </p:cNvPr>
          <p:cNvCxnSpPr>
            <a:cxnSpLocks/>
            <a:stCxn id="12" idx="2"/>
            <a:endCxn id="15" idx="0"/>
          </p:cNvCxnSpPr>
          <p:nvPr/>
        </p:nvCxnSpPr>
        <p:spPr>
          <a:xfrm>
            <a:off x="4882326" y="5418146"/>
            <a:ext cx="2142238" cy="364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6C06C0C-AA83-E745-9F87-271C88430205}"/>
              </a:ext>
            </a:extLst>
          </p:cNvPr>
          <p:cNvCxnSpPr>
            <a:cxnSpLocks/>
          </p:cNvCxnSpPr>
          <p:nvPr/>
        </p:nvCxnSpPr>
        <p:spPr>
          <a:xfrm flipH="1">
            <a:off x="2177734" y="5418146"/>
            <a:ext cx="2467384" cy="364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55B292-6655-6042-AF93-0591A2F5AEC5}"/>
              </a:ext>
            </a:extLst>
          </p:cNvPr>
          <p:cNvCxnSpPr>
            <a:cxnSpLocks/>
          </p:cNvCxnSpPr>
          <p:nvPr/>
        </p:nvCxnSpPr>
        <p:spPr>
          <a:xfrm>
            <a:off x="0" y="141277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49A2C-C2ED-9443-9146-C6606FF3D7F6}"/>
              </a:ext>
            </a:extLst>
          </p:cNvPr>
          <p:cNvSpPr txBox="1"/>
          <p:nvPr/>
        </p:nvSpPr>
        <p:spPr>
          <a:xfrm>
            <a:off x="0" y="1059682"/>
            <a:ext cx="1224136" cy="369332"/>
          </a:xfrm>
          <a:prstGeom prst="rect">
            <a:avLst/>
          </a:prstGeom>
          <a:noFill/>
        </p:spPr>
        <p:txBody>
          <a:bodyPr wrap="square" rtlCol="0">
            <a:spAutoFit/>
          </a:bodyPr>
          <a:lstStyle/>
          <a:p>
            <a:r>
              <a:rPr lang="nl-NL" dirty="0" err="1"/>
              <a:t>referral</a:t>
            </a:r>
            <a:endParaRPr lang="nl-NL" dirty="0"/>
          </a:p>
        </p:txBody>
      </p:sp>
    </p:spTree>
    <p:extLst>
      <p:ext uri="{BB962C8B-B14F-4D97-AF65-F5344CB8AC3E}">
        <p14:creationId xmlns:p14="http://schemas.microsoft.com/office/powerpoint/2010/main" val="3443771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2AC447-61D2-BC4D-9868-CFFB759E72D1}"/>
              </a:ext>
            </a:extLst>
          </p:cNvPr>
          <p:cNvPicPr>
            <a:picLocks noChangeAspect="1"/>
          </p:cNvPicPr>
          <p:nvPr/>
        </p:nvPicPr>
        <p:blipFill>
          <a:blip r:embed="rId2"/>
          <a:stretch>
            <a:fillRect/>
          </a:stretch>
        </p:blipFill>
        <p:spPr>
          <a:xfrm>
            <a:off x="2911376" y="3807341"/>
            <a:ext cx="4795729" cy="2699995"/>
          </a:xfrm>
          <a:prstGeom prst="rect">
            <a:avLst/>
          </a:prstGeom>
        </p:spPr>
      </p:pic>
      <p:sp>
        <p:nvSpPr>
          <p:cNvPr id="2" name="Title 1">
            <a:extLst>
              <a:ext uri="{FF2B5EF4-FFF2-40B4-BE49-F238E27FC236}">
                <a16:creationId xmlns:a16="http://schemas.microsoft.com/office/drawing/2014/main" id="{FFF4BE4B-9FB0-724B-B450-69127744D794}"/>
              </a:ext>
            </a:extLst>
          </p:cNvPr>
          <p:cNvSpPr>
            <a:spLocks noGrp="1"/>
          </p:cNvSpPr>
          <p:nvPr>
            <p:ph type="title"/>
          </p:nvPr>
        </p:nvSpPr>
        <p:spPr>
          <a:xfrm>
            <a:off x="468313" y="260648"/>
            <a:ext cx="8229600" cy="534162"/>
          </a:xfrm>
        </p:spPr>
        <p:txBody>
          <a:bodyPr/>
          <a:lstStyle/>
          <a:p>
            <a:r>
              <a:rPr lang="en-US" dirty="0" err="1"/>
              <a:t>Transanal</a:t>
            </a:r>
            <a:r>
              <a:rPr lang="en-US" dirty="0"/>
              <a:t> irrigation</a:t>
            </a:r>
          </a:p>
        </p:txBody>
      </p:sp>
      <p:sp>
        <p:nvSpPr>
          <p:cNvPr id="4" name="Slide Number Placeholder 3">
            <a:extLst>
              <a:ext uri="{FF2B5EF4-FFF2-40B4-BE49-F238E27FC236}">
                <a16:creationId xmlns:a16="http://schemas.microsoft.com/office/drawing/2014/main" id="{CBAF33CA-69C2-D042-89B5-C449BC32C087}"/>
              </a:ext>
            </a:extLst>
          </p:cNvPr>
          <p:cNvSpPr>
            <a:spLocks noGrp="1"/>
          </p:cNvSpPr>
          <p:nvPr>
            <p:ph type="sldNum" sz="quarter" idx="11"/>
          </p:nvPr>
        </p:nvSpPr>
        <p:spPr/>
        <p:txBody>
          <a:bodyPr/>
          <a:lstStyle/>
          <a:p>
            <a:pPr>
              <a:defRPr/>
            </a:pPr>
            <a:fld id="{6A1313AF-A70B-9642-BA7C-67509FF3C351}" type="slidenum">
              <a:rPr lang="en-US" altLang="en-US" smtClean="0"/>
              <a:pPr>
                <a:defRPr/>
              </a:pPr>
              <a:t>25</a:t>
            </a:fld>
            <a:endParaRPr lang="en-US" altLang="en-US"/>
          </a:p>
        </p:txBody>
      </p:sp>
      <p:pic>
        <p:nvPicPr>
          <p:cNvPr id="5" name="Picture 4">
            <a:extLst>
              <a:ext uri="{FF2B5EF4-FFF2-40B4-BE49-F238E27FC236}">
                <a16:creationId xmlns:a16="http://schemas.microsoft.com/office/drawing/2014/main" id="{FFA23C00-E301-694F-AE00-3B4470EAB925}"/>
              </a:ext>
            </a:extLst>
          </p:cNvPr>
          <p:cNvPicPr>
            <a:picLocks noChangeAspect="1"/>
          </p:cNvPicPr>
          <p:nvPr/>
        </p:nvPicPr>
        <p:blipFill>
          <a:blip r:embed="rId3"/>
          <a:stretch>
            <a:fillRect/>
          </a:stretch>
        </p:blipFill>
        <p:spPr>
          <a:xfrm>
            <a:off x="611560" y="982432"/>
            <a:ext cx="3175000" cy="2552700"/>
          </a:xfrm>
          <a:prstGeom prst="rect">
            <a:avLst/>
          </a:prstGeom>
        </p:spPr>
      </p:pic>
      <p:sp>
        <p:nvSpPr>
          <p:cNvPr id="6" name="TextBox 5">
            <a:extLst>
              <a:ext uri="{FF2B5EF4-FFF2-40B4-BE49-F238E27FC236}">
                <a16:creationId xmlns:a16="http://schemas.microsoft.com/office/drawing/2014/main" id="{911C803E-AEA8-5643-8081-45C023563FD9}"/>
              </a:ext>
            </a:extLst>
          </p:cNvPr>
          <p:cNvSpPr txBox="1"/>
          <p:nvPr/>
        </p:nvSpPr>
        <p:spPr>
          <a:xfrm>
            <a:off x="1187624" y="4149080"/>
            <a:ext cx="1728192" cy="461665"/>
          </a:xfrm>
          <a:prstGeom prst="rect">
            <a:avLst/>
          </a:prstGeom>
          <a:noFill/>
        </p:spPr>
        <p:txBody>
          <a:bodyPr wrap="square" rtlCol="0">
            <a:spAutoFit/>
          </a:bodyPr>
          <a:lstStyle/>
          <a:p>
            <a:r>
              <a:rPr lang="en-US" sz="2400" dirty="0" err="1"/>
              <a:t>Peristeen</a:t>
            </a:r>
            <a:endParaRPr lang="en-US" sz="2400" dirty="0"/>
          </a:p>
        </p:txBody>
      </p:sp>
      <p:sp>
        <p:nvSpPr>
          <p:cNvPr id="8" name="TextBox 7">
            <a:extLst>
              <a:ext uri="{FF2B5EF4-FFF2-40B4-BE49-F238E27FC236}">
                <a16:creationId xmlns:a16="http://schemas.microsoft.com/office/drawing/2014/main" id="{A90360C9-C786-9345-B3A8-45B70DEFDC8C}"/>
              </a:ext>
            </a:extLst>
          </p:cNvPr>
          <p:cNvSpPr txBox="1"/>
          <p:nvPr/>
        </p:nvSpPr>
        <p:spPr>
          <a:xfrm>
            <a:off x="5722583" y="2849243"/>
            <a:ext cx="2598934" cy="461665"/>
          </a:xfrm>
          <a:prstGeom prst="rect">
            <a:avLst/>
          </a:prstGeom>
          <a:noFill/>
        </p:spPr>
        <p:txBody>
          <a:bodyPr wrap="square" rtlCol="0">
            <a:spAutoFit/>
          </a:bodyPr>
          <a:lstStyle/>
          <a:p>
            <a:r>
              <a:rPr lang="en-US" sz="2400" dirty="0" err="1"/>
              <a:t>Navina</a:t>
            </a:r>
            <a:r>
              <a:rPr lang="en-US" sz="2400" dirty="0"/>
              <a:t> Classic</a:t>
            </a:r>
          </a:p>
        </p:txBody>
      </p:sp>
      <p:sp>
        <p:nvSpPr>
          <p:cNvPr id="10" name="TextBox 9">
            <a:extLst>
              <a:ext uri="{FF2B5EF4-FFF2-40B4-BE49-F238E27FC236}">
                <a16:creationId xmlns:a16="http://schemas.microsoft.com/office/drawing/2014/main" id="{277E1007-5113-D541-86FD-3228D00474D6}"/>
              </a:ext>
            </a:extLst>
          </p:cNvPr>
          <p:cNvSpPr txBox="1"/>
          <p:nvPr/>
        </p:nvSpPr>
        <p:spPr>
          <a:xfrm>
            <a:off x="5836180" y="6135687"/>
            <a:ext cx="2474714" cy="461665"/>
          </a:xfrm>
          <a:prstGeom prst="rect">
            <a:avLst/>
          </a:prstGeom>
          <a:noFill/>
        </p:spPr>
        <p:txBody>
          <a:bodyPr wrap="square" rtlCol="0">
            <a:spAutoFit/>
          </a:bodyPr>
          <a:lstStyle/>
          <a:p>
            <a:r>
              <a:rPr lang="en-US" sz="2400" dirty="0" err="1"/>
              <a:t>Navina</a:t>
            </a:r>
            <a:r>
              <a:rPr lang="en-US" sz="2400" dirty="0"/>
              <a:t> Smart</a:t>
            </a:r>
          </a:p>
        </p:txBody>
      </p:sp>
      <p:pic>
        <p:nvPicPr>
          <p:cNvPr id="12" name="Picture 11">
            <a:extLst>
              <a:ext uri="{FF2B5EF4-FFF2-40B4-BE49-F238E27FC236}">
                <a16:creationId xmlns:a16="http://schemas.microsoft.com/office/drawing/2014/main" id="{D431F795-B616-3745-9A9C-B074EB81FE25}"/>
              </a:ext>
            </a:extLst>
          </p:cNvPr>
          <p:cNvPicPr>
            <a:picLocks noChangeAspect="1"/>
          </p:cNvPicPr>
          <p:nvPr/>
        </p:nvPicPr>
        <p:blipFill>
          <a:blip r:embed="rId4"/>
          <a:stretch>
            <a:fillRect/>
          </a:stretch>
        </p:blipFill>
        <p:spPr>
          <a:xfrm>
            <a:off x="4540780" y="146140"/>
            <a:ext cx="4572000" cy="2574036"/>
          </a:xfrm>
          <a:prstGeom prst="rect">
            <a:avLst/>
          </a:prstGeom>
        </p:spPr>
      </p:pic>
    </p:spTree>
    <p:extLst>
      <p:ext uri="{BB962C8B-B14F-4D97-AF65-F5344CB8AC3E}">
        <p14:creationId xmlns:p14="http://schemas.microsoft.com/office/powerpoint/2010/main" val="3299949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E53B-8D4A-884F-93B6-EF97E098A047}"/>
              </a:ext>
            </a:extLst>
          </p:cNvPr>
          <p:cNvSpPr>
            <a:spLocks noGrp="1"/>
          </p:cNvSpPr>
          <p:nvPr>
            <p:ph type="title"/>
          </p:nvPr>
        </p:nvSpPr>
        <p:spPr/>
        <p:txBody>
          <a:bodyPr/>
          <a:lstStyle/>
          <a:p>
            <a:r>
              <a:rPr lang="nl-NL" dirty="0" err="1"/>
              <a:t>Non-invasive</a:t>
            </a:r>
            <a:r>
              <a:rPr lang="nl-NL" dirty="0"/>
              <a:t> </a:t>
            </a:r>
            <a:r>
              <a:rPr lang="nl-NL" dirty="0" err="1"/>
              <a:t>and</a:t>
            </a:r>
            <a:r>
              <a:rPr lang="nl-NL" dirty="0"/>
              <a:t> </a:t>
            </a:r>
            <a:r>
              <a:rPr lang="nl-NL" dirty="0" err="1"/>
              <a:t>minimally</a:t>
            </a:r>
            <a:r>
              <a:rPr lang="nl-NL" dirty="0"/>
              <a:t> </a:t>
            </a:r>
            <a:r>
              <a:rPr lang="nl-NL" dirty="0" err="1"/>
              <a:t>invasive</a:t>
            </a:r>
            <a:r>
              <a:rPr lang="nl-NL" dirty="0"/>
              <a:t> </a:t>
            </a:r>
            <a:r>
              <a:rPr lang="nl-NL" dirty="0" err="1"/>
              <a:t>therapies</a:t>
            </a:r>
            <a:endParaRPr lang="nl-NL" dirty="0"/>
          </a:p>
        </p:txBody>
      </p:sp>
      <p:sp>
        <p:nvSpPr>
          <p:cNvPr id="3" name="Content Placeholder 2">
            <a:extLst>
              <a:ext uri="{FF2B5EF4-FFF2-40B4-BE49-F238E27FC236}">
                <a16:creationId xmlns:a16="http://schemas.microsoft.com/office/drawing/2014/main" id="{9C952451-8590-E345-90AB-580ED2412124}"/>
              </a:ext>
            </a:extLst>
          </p:cNvPr>
          <p:cNvSpPr>
            <a:spLocks noGrp="1"/>
          </p:cNvSpPr>
          <p:nvPr>
            <p:ph idx="1"/>
          </p:nvPr>
        </p:nvSpPr>
        <p:spPr/>
        <p:txBody>
          <a:bodyPr/>
          <a:lstStyle/>
          <a:p>
            <a:r>
              <a:rPr lang="nl-NL" dirty="0" err="1"/>
              <a:t>Transanal</a:t>
            </a:r>
            <a:r>
              <a:rPr lang="nl-NL" dirty="0"/>
              <a:t> </a:t>
            </a:r>
            <a:r>
              <a:rPr lang="nl-NL" dirty="0" err="1"/>
              <a:t>irrigation</a:t>
            </a:r>
            <a:r>
              <a:rPr lang="nl-NL" dirty="0"/>
              <a:t>: ca. 50% response </a:t>
            </a:r>
            <a:r>
              <a:rPr lang="nl-NL" sz="2000" dirty="0"/>
              <a:t>(</a:t>
            </a:r>
            <a:r>
              <a:rPr lang="nl-NL" sz="2000" dirty="0" err="1"/>
              <a:t>Bennett</a:t>
            </a:r>
            <a:r>
              <a:rPr lang="nl-NL" sz="2000" dirty="0"/>
              <a:t> et al. BMC </a:t>
            </a:r>
            <a:r>
              <a:rPr lang="nl-NL" sz="2000" dirty="0" err="1"/>
              <a:t>Gastro</a:t>
            </a:r>
            <a:r>
              <a:rPr lang="nl-NL" sz="2000" dirty="0"/>
              <a:t> 2015)</a:t>
            </a:r>
            <a:endParaRPr lang="nl-NL" dirty="0"/>
          </a:p>
          <a:p>
            <a:r>
              <a:rPr lang="nl-NL" dirty="0" err="1"/>
              <a:t>Antegrade</a:t>
            </a:r>
            <a:r>
              <a:rPr lang="nl-NL" dirty="0"/>
              <a:t> </a:t>
            </a:r>
            <a:r>
              <a:rPr lang="nl-NL" dirty="0" err="1"/>
              <a:t>irrigation</a:t>
            </a:r>
            <a:r>
              <a:rPr lang="nl-NL" dirty="0"/>
              <a:t>: Malone/PEC/</a:t>
            </a:r>
            <a:r>
              <a:rPr lang="nl-NL" dirty="0" err="1"/>
              <a:t>Chait</a:t>
            </a:r>
            <a:r>
              <a:rPr lang="nl-NL" dirty="0"/>
              <a:t> </a:t>
            </a:r>
            <a:r>
              <a:rPr lang="nl-NL" sz="2000" dirty="0"/>
              <a:t>(50% response, </a:t>
            </a:r>
            <a:r>
              <a:rPr lang="nl-NL" sz="2000" dirty="0" err="1"/>
              <a:t>Stijbos</a:t>
            </a:r>
            <a:r>
              <a:rPr lang="nl-NL" sz="2000" dirty="0"/>
              <a:t> et al. NGM 2017, </a:t>
            </a:r>
            <a:r>
              <a:rPr lang="nl-NL" sz="2000" dirty="0" err="1"/>
              <a:t>Sturkenboom</a:t>
            </a:r>
            <a:r>
              <a:rPr lang="nl-NL" sz="2000" dirty="0"/>
              <a:t> et al. Int J </a:t>
            </a:r>
            <a:r>
              <a:rPr lang="nl-NL" sz="2000" dirty="0" err="1"/>
              <a:t>Colorectal</a:t>
            </a:r>
            <a:r>
              <a:rPr lang="nl-NL" sz="2000" dirty="0"/>
              <a:t> Dis 2018)</a:t>
            </a:r>
          </a:p>
          <a:p>
            <a:r>
              <a:rPr lang="nl-NL" dirty="0" err="1"/>
              <a:t>Percutaneous</a:t>
            </a:r>
            <a:r>
              <a:rPr lang="nl-NL" dirty="0"/>
              <a:t> </a:t>
            </a:r>
            <a:r>
              <a:rPr lang="nl-NL" dirty="0" err="1"/>
              <a:t>tibial</a:t>
            </a:r>
            <a:r>
              <a:rPr lang="nl-NL" dirty="0"/>
              <a:t> </a:t>
            </a:r>
            <a:r>
              <a:rPr lang="nl-NL" dirty="0" err="1"/>
              <a:t>nerve</a:t>
            </a:r>
            <a:r>
              <a:rPr lang="nl-NL" dirty="0"/>
              <a:t> </a:t>
            </a:r>
            <a:r>
              <a:rPr lang="nl-NL" dirty="0" err="1"/>
              <a:t>stimulation</a:t>
            </a:r>
            <a:r>
              <a:rPr lang="nl-NL" dirty="0"/>
              <a:t>: no effect </a:t>
            </a:r>
            <a:r>
              <a:rPr lang="nl-NL" sz="2000" dirty="0"/>
              <a:t>(</a:t>
            </a:r>
            <a:r>
              <a:rPr lang="nl-NL" sz="2000" dirty="0" err="1"/>
              <a:t>Kumar</a:t>
            </a:r>
            <a:r>
              <a:rPr lang="nl-NL" sz="2000" dirty="0"/>
              <a:t> et al. </a:t>
            </a:r>
            <a:r>
              <a:rPr lang="nl-NL" sz="2000" dirty="0" err="1"/>
              <a:t>Colorectal</a:t>
            </a:r>
            <a:r>
              <a:rPr lang="nl-NL" sz="2000" dirty="0"/>
              <a:t> Dis 2017)</a:t>
            </a:r>
            <a:endParaRPr lang="nl-NL" dirty="0"/>
          </a:p>
          <a:p>
            <a:r>
              <a:rPr lang="nl-NL" dirty="0" err="1"/>
              <a:t>Sacral</a:t>
            </a:r>
            <a:r>
              <a:rPr lang="nl-NL" dirty="0"/>
              <a:t> </a:t>
            </a:r>
            <a:r>
              <a:rPr lang="nl-NL" dirty="0" err="1"/>
              <a:t>neuromodulation</a:t>
            </a:r>
            <a:r>
              <a:rPr lang="nl-NL" dirty="0"/>
              <a:t> – trial in </a:t>
            </a:r>
            <a:r>
              <a:rPr lang="nl-NL" dirty="0" err="1"/>
              <a:t>the</a:t>
            </a:r>
            <a:r>
              <a:rPr lang="nl-NL" dirty="0"/>
              <a:t> Netherlands </a:t>
            </a:r>
            <a:r>
              <a:rPr lang="nl-NL" dirty="0" err="1"/>
              <a:t>currently</a:t>
            </a:r>
            <a:r>
              <a:rPr lang="nl-NL" dirty="0"/>
              <a:t> </a:t>
            </a:r>
            <a:r>
              <a:rPr lang="nl-NL" dirty="0" err="1"/>
              <a:t>ongoing</a:t>
            </a:r>
            <a:r>
              <a:rPr lang="nl-NL" dirty="0"/>
              <a:t> </a:t>
            </a:r>
            <a:r>
              <a:rPr lang="nl-NL" sz="2000" dirty="0"/>
              <a:t>(S. Breukink Maastricht, C. Baeten Gouda)</a:t>
            </a:r>
            <a:endParaRPr lang="nl-NL" dirty="0"/>
          </a:p>
        </p:txBody>
      </p:sp>
      <p:sp>
        <p:nvSpPr>
          <p:cNvPr id="4" name="Slide Number Placeholder 3">
            <a:extLst>
              <a:ext uri="{FF2B5EF4-FFF2-40B4-BE49-F238E27FC236}">
                <a16:creationId xmlns:a16="http://schemas.microsoft.com/office/drawing/2014/main" id="{8D00827C-83D7-AB43-8578-07A4A25F15D3}"/>
              </a:ext>
            </a:extLst>
          </p:cNvPr>
          <p:cNvSpPr>
            <a:spLocks noGrp="1"/>
          </p:cNvSpPr>
          <p:nvPr>
            <p:ph type="sldNum" sz="quarter" idx="11"/>
          </p:nvPr>
        </p:nvSpPr>
        <p:spPr/>
        <p:txBody>
          <a:bodyPr/>
          <a:lstStyle/>
          <a:p>
            <a:pPr>
              <a:defRPr/>
            </a:pPr>
            <a:fld id="{6A1313AF-A70B-9642-BA7C-67509FF3C351}" type="slidenum">
              <a:rPr lang="en-US" altLang="en-US" smtClean="0"/>
              <a:pPr>
                <a:defRPr/>
              </a:pPr>
              <a:t>26</a:t>
            </a:fld>
            <a:endParaRPr lang="en-US" altLang="en-US"/>
          </a:p>
        </p:txBody>
      </p:sp>
      <p:pic>
        <p:nvPicPr>
          <p:cNvPr id="5" name="Picture 2">
            <a:extLst>
              <a:ext uri="{FF2B5EF4-FFF2-40B4-BE49-F238E27FC236}">
                <a16:creationId xmlns:a16="http://schemas.microsoft.com/office/drawing/2014/main" id="{506FD954-8BC1-214B-B029-5E3FE656B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 t="2966" r="1492" b="2636"/>
          <a:stretch/>
        </p:blipFill>
        <p:spPr bwMode="auto">
          <a:xfrm>
            <a:off x="6300191" y="5064624"/>
            <a:ext cx="2808847" cy="17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955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5700-DD6F-5A48-BE65-AEE843EB969A}"/>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A074D0EE-0200-864A-B3C0-E5ECBD5BC325}"/>
              </a:ext>
            </a:extLst>
          </p:cNvPr>
          <p:cNvSpPr>
            <a:spLocks noGrp="1"/>
          </p:cNvSpPr>
          <p:nvPr>
            <p:ph idx="1"/>
          </p:nvPr>
        </p:nvSpPr>
        <p:spPr/>
        <p:txBody>
          <a:bodyPr/>
          <a:lstStyle/>
          <a:p>
            <a:r>
              <a:rPr lang="en-US" dirty="0"/>
              <a:t>Simple diagnostic approach to ascertain pathophysiological background</a:t>
            </a:r>
          </a:p>
          <a:p>
            <a:r>
              <a:rPr lang="en-US" dirty="0"/>
              <a:t>Use diagnostic tools for purposes of patient education</a:t>
            </a:r>
          </a:p>
          <a:p>
            <a:r>
              <a:rPr lang="en-US" dirty="0"/>
              <a:t>Educate patients on different treatment options</a:t>
            </a:r>
          </a:p>
          <a:p>
            <a:r>
              <a:rPr lang="en-US" dirty="0"/>
              <a:t>Avoid invasive/irreversible surgical interventions and always make decision for surgery in MDT</a:t>
            </a:r>
          </a:p>
        </p:txBody>
      </p:sp>
      <p:sp>
        <p:nvSpPr>
          <p:cNvPr id="4" name="Slide Number Placeholder 3">
            <a:extLst>
              <a:ext uri="{FF2B5EF4-FFF2-40B4-BE49-F238E27FC236}">
                <a16:creationId xmlns:a16="http://schemas.microsoft.com/office/drawing/2014/main" id="{B71E7516-3596-2A4B-BC8A-DC86E678AE62}"/>
              </a:ext>
            </a:extLst>
          </p:cNvPr>
          <p:cNvSpPr>
            <a:spLocks noGrp="1"/>
          </p:cNvSpPr>
          <p:nvPr>
            <p:ph type="sldNum" sz="quarter" idx="11"/>
          </p:nvPr>
        </p:nvSpPr>
        <p:spPr/>
        <p:txBody>
          <a:bodyPr/>
          <a:lstStyle/>
          <a:p>
            <a:pPr>
              <a:defRPr/>
            </a:pPr>
            <a:fld id="{6A1313AF-A70B-9642-BA7C-67509FF3C351}" type="slidenum">
              <a:rPr lang="en-US" altLang="en-US" smtClean="0"/>
              <a:pPr>
                <a:defRPr/>
              </a:pPr>
              <a:t>27</a:t>
            </a:fld>
            <a:endParaRPr lang="en-US" altLang="en-US"/>
          </a:p>
        </p:txBody>
      </p:sp>
    </p:spTree>
    <p:extLst>
      <p:ext uri="{BB962C8B-B14F-4D97-AF65-F5344CB8AC3E}">
        <p14:creationId xmlns:p14="http://schemas.microsoft.com/office/powerpoint/2010/main" val="2527393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E9D80-78F2-3B4C-9178-26D9988AFCAF}"/>
              </a:ext>
            </a:extLst>
          </p:cNvPr>
          <p:cNvSpPr>
            <a:spLocks noGrp="1"/>
          </p:cNvSpPr>
          <p:nvPr>
            <p:ph type="title"/>
          </p:nvPr>
        </p:nvSpPr>
        <p:spPr/>
        <p:txBody>
          <a:bodyPr/>
          <a:lstStyle/>
          <a:p>
            <a:r>
              <a:rPr lang="nl-NL" dirty="0" err="1"/>
              <a:t>Questions</a:t>
            </a:r>
            <a:r>
              <a:rPr lang="nl-NL" dirty="0"/>
              <a:t>?</a:t>
            </a:r>
          </a:p>
        </p:txBody>
      </p:sp>
      <p:sp>
        <p:nvSpPr>
          <p:cNvPr id="3" name="Content Placeholder 2">
            <a:extLst>
              <a:ext uri="{FF2B5EF4-FFF2-40B4-BE49-F238E27FC236}">
                <a16:creationId xmlns:a16="http://schemas.microsoft.com/office/drawing/2014/main" id="{EE738444-DA7A-1546-982F-A0F6161A9573}"/>
              </a:ext>
            </a:extLst>
          </p:cNvPr>
          <p:cNvSpPr>
            <a:spLocks noGrp="1"/>
          </p:cNvSpPr>
          <p:nvPr>
            <p:ph idx="1"/>
          </p:nvPr>
        </p:nvSpPr>
        <p:spPr/>
        <p:txBody>
          <a:bodyPr/>
          <a:lstStyle/>
          <a:p>
            <a:r>
              <a:rPr lang="nl-NL" dirty="0" err="1"/>
              <a:t>d.keszthelyi@mumc.nl</a:t>
            </a:r>
            <a:endParaRPr lang="nl-NL" dirty="0"/>
          </a:p>
        </p:txBody>
      </p:sp>
      <p:sp>
        <p:nvSpPr>
          <p:cNvPr id="4" name="Slide Number Placeholder 3">
            <a:extLst>
              <a:ext uri="{FF2B5EF4-FFF2-40B4-BE49-F238E27FC236}">
                <a16:creationId xmlns:a16="http://schemas.microsoft.com/office/drawing/2014/main" id="{6F2B7223-0C8A-464D-8F24-7E4A48F800BF}"/>
              </a:ext>
            </a:extLst>
          </p:cNvPr>
          <p:cNvSpPr>
            <a:spLocks noGrp="1"/>
          </p:cNvSpPr>
          <p:nvPr>
            <p:ph type="sldNum" sz="quarter" idx="11"/>
          </p:nvPr>
        </p:nvSpPr>
        <p:spPr/>
        <p:txBody>
          <a:bodyPr/>
          <a:lstStyle/>
          <a:p>
            <a:pPr>
              <a:defRPr/>
            </a:pPr>
            <a:fld id="{6A1313AF-A70B-9642-BA7C-67509FF3C351}" type="slidenum">
              <a:rPr lang="en-US" altLang="en-US" smtClean="0"/>
              <a:pPr>
                <a:defRPr/>
              </a:pPr>
              <a:t>28</a:t>
            </a:fld>
            <a:endParaRPr lang="en-US" altLang="en-US"/>
          </a:p>
        </p:txBody>
      </p:sp>
    </p:spTree>
    <p:extLst>
      <p:ext uri="{BB962C8B-B14F-4D97-AF65-F5344CB8AC3E}">
        <p14:creationId xmlns:p14="http://schemas.microsoft.com/office/powerpoint/2010/main" val="202613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44FC-04C9-E040-A031-2BA9C9CDBC50}"/>
              </a:ext>
            </a:extLst>
          </p:cNvPr>
          <p:cNvSpPr>
            <a:spLocks noGrp="1"/>
          </p:cNvSpPr>
          <p:nvPr>
            <p:ph type="title"/>
          </p:nvPr>
        </p:nvSpPr>
        <p:spPr/>
        <p:txBody>
          <a:bodyPr/>
          <a:lstStyle/>
          <a:p>
            <a:endParaRPr lang="nl-NL"/>
          </a:p>
        </p:txBody>
      </p:sp>
      <p:sp>
        <p:nvSpPr>
          <p:cNvPr id="3" name="Slide Number Placeholder 2">
            <a:extLst>
              <a:ext uri="{FF2B5EF4-FFF2-40B4-BE49-F238E27FC236}">
                <a16:creationId xmlns:a16="http://schemas.microsoft.com/office/drawing/2014/main" id="{237AE1A2-5083-B649-9A22-AAD5AC680103}"/>
              </a:ext>
            </a:extLst>
          </p:cNvPr>
          <p:cNvSpPr>
            <a:spLocks noGrp="1"/>
          </p:cNvSpPr>
          <p:nvPr>
            <p:ph type="sldNum" sz="quarter" idx="4"/>
          </p:nvPr>
        </p:nvSpPr>
        <p:spPr/>
        <p:txBody>
          <a:bodyPr/>
          <a:lstStyle/>
          <a:p>
            <a:fld id="{0F2B34C6-6653-473B-ACCB-9371572A61D6}" type="slidenum">
              <a:rPr lang="nl-NL" smtClean="0"/>
              <a:pPr/>
              <a:t>29</a:t>
            </a:fld>
            <a:endParaRPr lang="nl-NL" dirty="0"/>
          </a:p>
        </p:txBody>
      </p:sp>
      <p:sp>
        <p:nvSpPr>
          <p:cNvPr id="4" name="Text Placeholder 3">
            <a:extLst>
              <a:ext uri="{FF2B5EF4-FFF2-40B4-BE49-F238E27FC236}">
                <a16:creationId xmlns:a16="http://schemas.microsoft.com/office/drawing/2014/main" id="{88ABC066-A14D-3F47-B73E-99AD338CDE23}"/>
              </a:ext>
            </a:extLst>
          </p:cNvPr>
          <p:cNvSpPr>
            <a:spLocks noGrp="1"/>
          </p:cNvSpPr>
          <p:nvPr>
            <p:ph type="body" sz="quarter" idx="10"/>
          </p:nvPr>
        </p:nvSpPr>
        <p:spPr/>
        <p:txBody>
          <a:bodyPr/>
          <a:lstStyle/>
          <a:p>
            <a:endParaRPr lang="nl-NL"/>
          </a:p>
        </p:txBody>
      </p:sp>
      <p:pic>
        <p:nvPicPr>
          <p:cNvPr id="5" name="Picture 5" descr="Screen shot 2015-11-01 at 4.09.58 PM.png">
            <a:extLst>
              <a:ext uri="{FF2B5EF4-FFF2-40B4-BE49-F238E27FC236}">
                <a16:creationId xmlns:a16="http://schemas.microsoft.com/office/drawing/2014/main" id="{51B40A51-1F89-6249-8E37-72EA8BCB8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9" y="260351"/>
            <a:ext cx="8640763"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5-11-01 at 4.08.23 PM.png">
            <a:extLst>
              <a:ext uri="{FF2B5EF4-FFF2-40B4-BE49-F238E27FC236}">
                <a16:creationId xmlns:a16="http://schemas.microsoft.com/office/drawing/2014/main" id="{12B280BE-84BF-2F40-898F-407673CDF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416301"/>
            <a:ext cx="5364164" cy="33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3177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E2C7-B9E9-3B4F-92DB-26452D43DE98}"/>
              </a:ext>
            </a:extLst>
          </p:cNvPr>
          <p:cNvSpPr>
            <a:spLocks noGrp="1"/>
          </p:cNvSpPr>
          <p:nvPr>
            <p:ph type="title"/>
          </p:nvPr>
        </p:nvSpPr>
        <p:spPr/>
        <p:txBody>
          <a:bodyPr/>
          <a:lstStyle/>
          <a:p>
            <a:r>
              <a:rPr lang="en-US" dirty="0"/>
              <a:t>De </a:t>
            </a:r>
            <a:r>
              <a:rPr lang="en-US" dirty="0" err="1"/>
              <a:t>typische</a:t>
            </a:r>
            <a:r>
              <a:rPr lang="en-US" dirty="0"/>
              <a:t> </a:t>
            </a:r>
            <a:r>
              <a:rPr lang="en-US" dirty="0" err="1"/>
              <a:t>verwijzing</a:t>
            </a:r>
            <a:endParaRPr lang="en-US" dirty="0"/>
          </a:p>
        </p:txBody>
      </p:sp>
      <p:sp>
        <p:nvSpPr>
          <p:cNvPr id="3" name="Content Placeholder 2">
            <a:extLst>
              <a:ext uri="{FF2B5EF4-FFF2-40B4-BE49-F238E27FC236}">
                <a16:creationId xmlns:a16="http://schemas.microsoft.com/office/drawing/2014/main" id="{2BC60E99-965C-BD46-B593-8592ABD3E72C}"/>
              </a:ext>
            </a:extLst>
          </p:cNvPr>
          <p:cNvSpPr>
            <a:spLocks noGrp="1"/>
          </p:cNvSpPr>
          <p:nvPr>
            <p:ph idx="1"/>
          </p:nvPr>
        </p:nvSpPr>
        <p:spPr/>
        <p:txBody>
          <a:bodyPr/>
          <a:lstStyle/>
          <a:p>
            <a:r>
              <a:rPr lang="en-US" dirty="0"/>
              <a:t>30-jarige </a:t>
            </a:r>
            <a:r>
              <a:rPr lang="en-US" dirty="0" err="1"/>
              <a:t>patiente</a:t>
            </a:r>
            <a:r>
              <a:rPr lang="en-US" dirty="0"/>
              <a:t> met </a:t>
            </a:r>
            <a:r>
              <a:rPr lang="en-US" dirty="0" err="1"/>
              <a:t>chronische</a:t>
            </a:r>
            <a:r>
              <a:rPr lang="en-US" dirty="0"/>
              <a:t> </a:t>
            </a:r>
            <a:r>
              <a:rPr lang="en-US" dirty="0" err="1"/>
              <a:t>obstipatieklachten</a:t>
            </a:r>
            <a:r>
              <a:rPr lang="en-US" dirty="0"/>
              <a:t>. </a:t>
            </a:r>
            <a:r>
              <a:rPr lang="en-US" dirty="0" err="1"/>
              <a:t>Laxantia</a:t>
            </a:r>
            <a:r>
              <a:rPr lang="en-US" dirty="0"/>
              <a:t> </a:t>
            </a:r>
            <a:r>
              <a:rPr lang="en-US" dirty="0" err="1"/>
              <a:t>en</a:t>
            </a:r>
            <a:r>
              <a:rPr lang="en-US" dirty="0"/>
              <a:t> </a:t>
            </a:r>
            <a:r>
              <a:rPr lang="en-US" dirty="0" err="1"/>
              <a:t>dieetmaatregelen</a:t>
            </a:r>
            <a:r>
              <a:rPr lang="en-US" dirty="0"/>
              <a:t> </a:t>
            </a:r>
            <a:r>
              <a:rPr lang="en-US" dirty="0" err="1"/>
              <a:t>helpen</a:t>
            </a:r>
            <a:r>
              <a:rPr lang="en-US" dirty="0"/>
              <a:t> </a:t>
            </a:r>
            <a:r>
              <a:rPr lang="en-US" dirty="0" err="1"/>
              <a:t>onvoldoende</a:t>
            </a:r>
            <a:r>
              <a:rPr lang="en-US" dirty="0"/>
              <a:t>. </a:t>
            </a:r>
          </a:p>
          <a:p>
            <a:endParaRPr lang="en-US" dirty="0"/>
          </a:p>
          <a:p>
            <a:r>
              <a:rPr lang="en-US" dirty="0" err="1"/>
              <a:t>Graag</a:t>
            </a:r>
            <a:r>
              <a:rPr lang="en-US" dirty="0"/>
              <a:t> </a:t>
            </a:r>
            <a:r>
              <a:rPr lang="en-US" dirty="0" err="1"/>
              <a:t>uw</a:t>
            </a:r>
            <a:r>
              <a:rPr lang="en-US" dirty="0"/>
              <a:t> </a:t>
            </a:r>
            <a:r>
              <a:rPr lang="en-US" dirty="0" err="1"/>
              <a:t>visie</a:t>
            </a:r>
            <a:r>
              <a:rPr lang="en-US" dirty="0"/>
              <a:t>.</a:t>
            </a:r>
          </a:p>
        </p:txBody>
      </p:sp>
      <p:sp>
        <p:nvSpPr>
          <p:cNvPr id="4" name="Slide Number Placeholder 3">
            <a:extLst>
              <a:ext uri="{FF2B5EF4-FFF2-40B4-BE49-F238E27FC236}">
                <a16:creationId xmlns:a16="http://schemas.microsoft.com/office/drawing/2014/main" id="{E176EA3E-2980-5945-9EF2-915E411CF3BB}"/>
              </a:ext>
            </a:extLst>
          </p:cNvPr>
          <p:cNvSpPr>
            <a:spLocks noGrp="1"/>
          </p:cNvSpPr>
          <p:nvPr>
            <p:ph type="sldNum" sz="quarter" idx="11"/>
          </p:nvPr>
        </p:nvSpPr>
        <p:spPr/>
        <p:txBody>
          <a:bodyPr/>
          <a:lstStyle/>
          <a:p>
            <a:pPr>
              <a:defRPr/>
            </a:pPr>
            <a:fld id="{6A1313AF-A70B-9642-BA7C-67509FF3C351}" type="slidenum">
              <a:rPr lang="en-US" altLang="en-US" smtClean="0"/>
              <a:pPr>
                <a:defRPr/>
              </a:pPr>
              <a:t>3</a:t>
            </a:fld>
            <a:endParaRPr lang="en-US" altLang="en-US"/>
          </a:p>
        </p:txBody>
      </p:sp>
    </p:spTree>
    <p:extLst>
      <p:ext uri="{BB962C8B-B14F-4D97-AF65-F5344CB8AC3E}">
        <p14:creationId xmlns:p14="http://schemas.microsoft.com/office/powerpoint/2010/main" val="8465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4">
            <a:extLst>
              <a:ext uri="{FF2B5EF4-FFF2-40B4-BE49-F238E27FC236}">
                <a16:creationId xmlns:a16="http://schemas.microsoft.com/office/drawing/2014/main" id="{C92D2861-D4CA-8C4A-9962-08AFF1B12A2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62">
              <a:lnSpc>
                <a:spcPct val="95000"/>
              </a:lnSpc>
              <a:spcAft>
                <a:spcPct val="40000"/>
              </a:spcAft>
              <a:defRPr sz="2328">
                <a:solidFill>
                  <a:schemeClr val="tx1"/>
                </a:solidFill>
                <a:latin typeface="Arial" panose="020B0604020202020204" pitchFamily="34" charset="0"/>
                <a:ea typeface="ＭＳ Ｐゴシック" panose="020B0600070205080204" pitchFamily="34" charset="-128"/>
              </a:defRPr>
            </a:lvl1pPr>
            <a:lvl2pPr marL="786190" indent="-302381"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2pPr>
            <a:lvl3pPr marL="1209523"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3pPr>
            <a:lvl4pPr marL="1693332" indent="-241905"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4pPr>
            <a:lvl5pPr marL="2177141"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5pPr>
            <a:lvl6pPr marL="2660950"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6pPr>
            <a:lvl7pPr marL="3144759"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7pPr>
            <a:lvl8pPr marL="3628568"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8pPr>
            <a:lvl9pPr marL="4112377"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9pPr>
          </a:lstStyle>
          <a:p>
            <a:pPr>
              <a:lnSpc>
                <a:spcPct val="100000"/>
              </a:lnSpc>
              <a:spcAft>
                <a:spcPct val="0"/>
              </a:spcAft>
            </a:pPr>
            <a:fld id="{27A900B5-BAA8-D242-8DC6-25ACEB072CCC}" type="slidenum">
              <a:rPr lang="en-US" altLang="en-US" sz="1270">
                <a:solidFill>
                  <a:schemeClr val="bg1"/>
                </a:solidFill>
              </a:rPr>
              <a:pPr>
                <a:lnSpc>
                  <a:spcPct val="100000"/>
                </a:lnSpc>
                <a:spcAft>
                  <a:spcPct val="0"/>
                </a:spcAft>
              </a:pPr>
              <a:t>30</a:t>
            </a:fld>
            <a:endParaRPr lang="en-US" altLang="en-US" sz="1270">
              <a:solidFill>
                <a:schemeClr val="bg1"/>
              </a:solidFill>
            </a:endParaRPr>
          </a:p>
        </p:txBody>
      </p:sp>
      <p:pic>
        <p:nvPicPr>
          <p:cNvPr id="58370" name="Picture 5" descr="Screen shot 2015-10-19 at 9.51.37 PM.png">
            <a:extLst>
              <a:ext uri="{FF2B5EF4-FFF2-40B4-BE49-F238E27FC236}">
                <a16:creationId xmlns:a16="http://schemas.microsoft.com/office/drawing/2014/main" id="{CC9C4059-EF67-F840-8B9D-212899214A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947" y="211"/>
            <a:ext cx="4829873" cy="68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6">
            <a:extLst>
              <a:ext uri="{FF2B5EF4-FFF2-40B4-BE49-F238E27FC236}">
                <a16:creationId xmlns:a16="http://schemas.microsoft.com/office/drawing/2014/main" id="{C334CEC6-A500-D545-BBD8-8DAB9D63B0A8}"/>
              </a:ext>
            </a:extLst>
          </p:cNvPr>
          <p:cNvSpPr txBox="1">
            <a:spLocks noChangeArrowheads="1"/>
          </p:cNvSpPr>
          <p:nvPr/>
        </p:nvSpPr>
        <p:spPr bwMode="auto">
          <a:xfrm>
            <a:off x="7314528" y="5562545"/>
            <a:ext cx="1372525" cy="92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Aft>
                <a:spcPct val="40000"/>
              </a:spcAft>
              <a:defRPr sz="2200">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Aft>
                <a:spcPct val="40000"/>
              </a:spcAft>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Aft>
                <a:spcPct val="40000"/>
              </a:spcAft>
              <a:buChar char="–"/>
              <a:defRPr sz="22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Aft>
                <a:spcPct val="0"/>
              </a:spcAft>
            </a:pPr>
            <a:r>
              <a:rPr lang="en-US" altLang="en-US" sz="1799"/>
              <a:t>Layer and Stanghellini AP&amp;T 2014</a:t>
            </a:r>
          </a:p>
        </p:txBody>
      </p:sp>
    </p:spTree>
    <p:extLst>
      <p:ext uri="{BB962C8B-B14F-4D97-AF65-F5344CB8AC3E}">
        <p14:creationId xmlns:p14="http://schemas.microsoft.com/office/powerpoint/2010/main" val="2039416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4">
            <a:extLst>
              <a:ext uri="{FF2B5EF4-FFF2-40B4-BE49-F238E27FC236}">
                <a16:creationId xmlns:a16="http://schemas.microsoft.com/office/drawing/2014/main" id="{DD456C8F-E57C-964E-B704-3FAE7DB0901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62">
              <a:lnSpc>
                <a:spcPct val="95000"/>
              </a:lnSpc>
              <a:spcAft>
                <a:spcPct val="40000"/>
              </a:spcAft>
              <a:defRPr sz="2328">
                <a:solidFill>
                  <a:schemeClr val="tx1"/>
                </a:solidFill>
                <a:latin typeface="Arial" panose="020B0604020202020204" pitchFamily="34" charset="0"/>
                <a:ea typeface="ＭＳ Ｐゴシック" panose="020B0600070205080204" pitchFamily="34" charset="-128"/>
              </a:defRPr>
            </a:lvl1pPr>
            <a:lvl2pPr marL="786190" indent="-302381"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2pPr>
            <a:lvl3pPr marL="1209523"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3pPr>
            <a:lvl4pPr marL="1693332" indent="-241905"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4pPr>
            <a:lvl5pPr marL="2177141"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5pPr>
            <a:lvl6pPr marL="2660950"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6pPr>
            <a:lvl7pPr marL="3144759"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7pPr>
            <a:lvl8pPr marL="3628568"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8pPr>
            <a:lvl9pPr marL="4112377"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9pPr>
          </a:lstStyle>
          <a:p>
            <a:pPr>
              <a:lnSpc>
                <a:spcPct val="100000"/>
              </a:lnSpc>
              <a:spcAft>
                <a:spcPct val="0"/>
              </a:spcAft>
            </a:pPr>
            <a:fld id="{FE62F4BB-22A1-564D-A131-079B33CBADAD}" type="slidenum">
              <a:rPr lang="en-US" altLang="en-US" sz="1270">
                <a:solidFill>
                  <a:schemeClr val="bg1"/>
                </a:solidFill>
              </a:rPr>
              <a:pPr>
                <a:lnSpc>
                  <a:spcPct val="100000"/>
                </a:lnSpc>
                <a:spcAft>
                  <a:spcPct val="0"/>
                </a:spcAft>
              </a:pPr>
              <a:t>31</a:t>
            </a:fld>
            <a:endParaRPr lang="en-US" altLang="en-US" sz="1270">
              <a:solidFill>
                <a:schemeClr val="bg1"/>
              </a:solidFill>
            </a:endParaRPr>
          </a:p>
        </p:txBody>
      </p:sp>
      <p:pic>
        <p:nvPicPr>
          <p:cNvPr id="61442" name="Picture 5" descr="Screen shot 2015-10-19 at 10.11.04 PM.png">
            <a:extLst>
              <a:ext uri="{FF2B5EF4-FFF2-40B4-BE49-F238E27FC236}">
                <a16:creationId xmlns:a16="http://schemas.microsoft.com/office/drawing/2014/main" id="{58739D22-58FD-784B-AE01-06516E84AA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59" y="211"/>
            <a:ext cx="9009604" cy="68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6">
            <a:extLst>
              <a:ext uri="{FF2B5EF4-FFF2-40B4-BE49-F238E27FC236}">
                <a16:creationId xmlns:a16="http://schemas.microsoft.com/office/drawing/2014/main" id="{6A71F71A-1EE1-1247-8F4F-D44EDC5DA094}"/>
              </a:ext>
            </a:extLst>
          </p:cNvPr>
          <p:cNvSpPr txBox="1">
            <a:spLocks noChangeArrowheads="1"/>
          </p:cNvSpPr>
          <p:nvPr/>
        </p:nvSpPr>
        <p:spPr bwMode="auto">
          <a:xfrm>
            <a:off x="456948" y="30450"/>
            <a:ext cx="3353192" cy="28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Aft>
                <a:spcPct val="40000"/>
              </a:spcAft>
              <a:defRPr sz="2200">
                <a:solidFill>
                  <a:schemeClr val="tx1"/>
                </a:solidFill>
                <a:latin typeface="Arial" panose="020B0604020202020204" pitchFamily="34" charset="0"/>
                <a:ea typeface="ＭＳ Ｐゴシック" panose="020B0600070205080204" pitchFamily="34" charset="-128"/>
              </a:defRPr>
            </a:lvl1pPr>
            <a:lvl2pPr marL="742950" indent="-285750">
              <a:lnSpc>
                <a:spcPct val="95000"/>
              </a:lnSpc>
              <a:spcAft>
                <a:spcPct val="40000"/>
              </a:spcAft>
              <a:buChar char="•"/>
              <a:defRPr sz="2200">
                <a:solidFill>
                  <a:schemeClr val="tx1"/>
                </a:solidFill>
                <a:latin typeface="Arial" panose="020B0604020202020204" pitchFamily="34" charset="0"/>
                <a:ea typeface="ＭＳ Ｐゴシック" panose="020B0600070205080204" pitchFamily="34" charset="-128"/>
              </a:defRPr>
            </a:lvl2pPr>
            <a:lvl3pPr marL="1143000" indent="-228600">
              <a:lnSpc>
                <a:spcPct val="95000"/>
              </a:lnSpc>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lnSpc>
                <a:spcPct val="95000"/>
              </a:lnSpc>
              <a:spcAft>
                <a:spcPct val="40000"/>
              </a:spcAft>
              <a:buChar char="–"/>
              <a:defRPr sz="2200">
                <a:solidFill>
                  <a:schemeClr val="tx1"/>
                </a:solidFill>
                <a:latin typeface="Arial" panose="020B0604020202020204" pitchFamily="34" charset="0"/>
                <a:ea typeface="ＭＳ Ｐゴシック" panose="020B0600070205080204" pitchFamily="34" charset="-128"/>
              </a:defRPr>
            </a:lvl4pPr>
            <a:lvl5pPr marL="2057400" indent="-228600">
              <a:lnSpc>
                <a:spcPct val="95000"/>
              </a:lnSpc>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5000"/>
              </a:lnSpc>
              <a:spcBef>
                <a:spcPct val="0"/>
              </a:spcBef>
              <a:spcAft>
                <a:spcPct val="40000"/>
              </a:spcAft>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Aft>
                <a:spcPct val="0"/>
              </a:spcAft>
            </a:pPr>
            <a:r>
              <a:rPr lang="en-US" altLang="en-US" sz="1270"/>
              <a:t>Guttmand and Finley 2009</a:t>
            </a:r>
          </a:p>
        </p:txBody>
      </p:sp>
    </p:spTree>
    <p:extLst>
      <p:ext uri="{BB962C8B-B14F-4D97-AF65-F5344CB8AC3E}">
        <p14:creationId xmlns:p14="http://schemas.microsoft.com/office/powerpoint/2010/main" val="2601728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4">
            <a:extLst>
              <a:ext uri="{FF2B5EF4-FFF2-40B4-BE49-F238E27FC236}">
                <a16:creationId xmlns:a16="http://schemas.microsoft.com/office/drawing/2014/main" id="{69B087B3-69D3-7442-9B69-5951C3C1F88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62">
              <a:lnSpc>
                <a:spcPct val="95000"/>
              </a:lnSpc>
              <a:spcAft>
                <a:spcPct val="40000"/>
              </a:spcAft>
              <a:defRPr sz="2328">
                <a:solidFill>
                  <a:schemeClr val="tx1"/>
                </a:solidFill>
                <a:latin typeface="Arial" panose="020B0604020202020204" pitchFamily="34" charset="0"/>
                <a:ea typeface="ＭＳ Ｐゴシック" panose="020B0600070205080204" pitchFamily="34" charset="-128"/>
              </a:defRPr>
            </a:lvl1pPr>
            <a:lvl2pPr marL="786190" indent="-302381"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2pPr>
            <a:lvl3pPr marL="1209523"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3pPr>
            <a:lvl4pPr marL="1693332" indent="-241905"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4pPr>
            <a:lvl5pPr marL="2177141"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5pPr>
            <a:lvl6pPr marL="2660950"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6pPr>
            <a:lvl7pPr marL="3144759"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7pPr>
            <a:lvl8pPr marL="3628568"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8pPr>
            <a:lvl9pPr marL="4112377"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9pPr>
          </a:lstStyle>
          <a:p>
            <a:pPr>
              <a:lnSpc>
                <a:spcPct val="100000"/>
              </a:lnSpc>
              <a:spcAft>
                <a:spcPct val="0"/>
              </a:spcAft>
            </a:pPr>
            <a:fld id="{EB00F05A-B1B4-8B41-9AB5-62E58EAC2612}" type="slidenum">
              <a:rPr lang="en-US" altLang="en-US" sz="1270">
                <a:solidFill>
                  <a:schemeClr val="bg1"/>
                </a:solidFill>
              </a:rPr>
              <a:pPr>
                <a:lnSpc>
                  <a:spcPct val="100000"/>
                </a:lnSpc>
                <a:spcAft>
                  <a:spcPct val="0"/>
                </a:spcAft>
              </a:pPr>
              <a:t>32</a:t>
            </a:fld>
            <a:endParaRPr lang="en-US" altLang="en-US" sz="1270">
              <a:solidFill>
                <a:schemeClr val="bg1"/>
              </a:solidFill>
            </a:endParaRPr>
          </a:p>
        </p:txBody>
      </p:sp>
      <p:pic>
        <p:nvPicPr>
          <p:cNvPr id="57346" name="Picture 5" descr="Screen shot 2015-11-01 at 4.12.29 PM.png">
            <a:extLst>
              <a:ext uri="{FF2B5EF4-FFF2-40B4-BE49-F238E27FC236}">
                <a16:creationId xmlns:a16="http://schemas.microsoft.com/office/drawing/2014/main" id="{63C9BC21-466C-9D42-8DA4-5893972E0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965" y="860348"/>
            <a:ext cx="6451031" cy="513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5FD733E-BEEE-7A46-B4CB-2C635151824C}"/>
              </a:ext>
            </a:extLst>
          </p:cNvPr>
          <p:cNvSpPr/>
          <p:nvPr/>
        </p:nvSpPr>
        <p:spPr bwMode="auto">
          <a:xfrm>
            <a:off x="4952511" y="3276125"/>
            <a:ext cx="2592172" cy="381351"/>
          </a:xfrm>
          <a:prstGeom prst="rect">
            <a:avLst/>
          </a:prstGeom>
          <a:noFill/>
          <a:ln w="38100" cmpd="sng">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defTabSz="913862">
              <a:defRPr/>
            </a:pPr>
            <a:endParaRPr lang="en-US" sz="2540">
              <a:solidFill>
                <a:srgbClr val="000000"/>
              </a:solidFill>
            </a:endParaRPr>
          </a:p>
        </p:txBody>
      </p:sp>
    </p:spTree>
    <p:extLst>
      <p:ext uri="{BB962C8B-B14F-4D97-AF65-F5344CB8AC3E}">
        <p14:creationId xmlns:p14="http://schemas.microsoft.com/office/powerpoint/2010/main" val="95443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FEC0-940D-5249-9643-5DE1DEFB0939}"/>
              </a:ext>
            </a:extLst>
          </p:cNvPr>
          <p:cNvSpPr>
            <a:spLocks noGrp="1"/>
          </p:cNvSpPr>
          <p:nvPr>
            <p:ph type="title"/>
          </p:nvPr>
        </p:nvSpPr>
        <p:spPr/>
        <p:txBody>
          <a:bodyPr/>
          <a:lstStyle/>
          <a:p>
            <a:r>
              <a:rPr lang="nl-NL" dirty="0"/>
              <a:t>Real life data </a:t>
            </a:r>
            <a:r>
              <a:rPr lang="nl-NL" dirty="0" err="1"/>
              <a:t>linaclotide</a:t>
            </a:r>
            <a:r>
              <a:rPr lang="nl-NL" dirty="0"/>
              <a:t> in IBS-C </a:t>
            </a:r>
            <a:r>
              <a:rPr lang="nl-NL" sz="2000" dirty="0"/>
              <a:t>(NGM 2018)</a:t>
            </a:r>
            <a:endParaRPr lang="nl-NL" dirty="0"/>
          </a:p>
        </p:txBody>
      </p:sp>
      <p:sp>
        <p:nvSpPr>
          <p:cNvPr id="3" name="Content Placeholder 2">
            <a:extLst>
              <a:ext uri="{FF2B5EF4-FFF2-40B4-BE49-F238E27FC236}">
                <a16:creationId xmlns:a16="http://schemas.microsoft.com/office/drawing/2014/main" id="{36CB384B-5210-0345-B7E8-B267D144878A}"/>
              </a:ext>
            </a:extLst>
          </p:cNvPr>
          <p:cNvSpPr>
            <a:spLocks noGrp="1"/>
          </p:cNvSpPr>
          <p:nvPr>
            <p:ph idx="1"/>
          </p:nvPr>
        </p:nvSpPr>
        <p:spPr/>
        <p:txBody>
          <a:bodyPr/>
          <a:lstStyle/>
          <a:p>
            <a:r>
              <a:rPr lang="nl-NL" dirty="0"/>
              <a:t>108 </a:t>
            </a:r>
            <a:r>
              <a:rPr lang="nl-NL" dirty="0" err="1"/>
              <a:t>patients</a:t>
            </a:r>
            <a:endParaRPr lang="nl-NL" dirty="0"/>
          </a:p>
          <a:p>
            <a:r>
              <a:rPr lang="nl-NL" dirty="0"/>
              <a:t>45% </a:t>
            </a:r>
            <a:r>
              <a:rPr lang="nl-NL" dirty="0" err="1"/>
              <a:t>clinical</a:t>
            </a:r>
            <a:r>
              <a:rPr lang="nl-NL" dirty="0"/>
              <a:t> response </a:t>
            </a:r>
            <a:r>
              <a:rPr lang="nl-NL" dirty="0" err="1"/>
              <a:t>rate</a:t>
            </a:r>
            <a:r>
              <a:rPr lang="nl-NL" dirty="0"/>
              <a:t> in IBS-C </a:t>
            </a:r>
            <a:r>
              <a:rPr lang="nl-NL" dirty="0" err="1"/>
              <a:t>patients</a:t>
            </a:r>
            <a:endParaRPr lang="nl-NL" dirty="0"/>
          </a:p>
          <a:p>
            <a:r>
              <a:rPr lang="nl-NL" dirty="0"/>
              <a:t>40% </a:t>
            </a:r>
            <a:r>
              <a:rPr lang="nl-NL" dirty="0" err="1"/>
              <a:t>reported</a:t>
            </a:r>
            <a:r>
              <a:rPr lang="nl-NL" dirty="0"/>
              <a:t> </a:t>
            </a:r>
            <a:r>
              <a:rPr lang="nl-NL" dirty="0" err="1"/>
              <a:t>having</a:t>
            </a:r>
            <a:r>
              <a:rPr lang="nl-NL" dirty="0"/>
              <a:t> adverse events (26% </a:t>
            </a:r>
            <a:r>
              <a:rPr lang="nl-NL" dirty="0" err="1"/>
              <a:t>diarrhea</a:t>
            </a:r>
            <a:r>
              <a:rPr lang="nl-NL" dirty="0"/>
              <a:t>)</a:t>
            </a:r>
          </a:p>
          <a:p>
            <a:r>
              <a:rPr lang="nl-NL" dirty="0"/>
              <a:t>43% </a:t>
            </a:r>
            <a:r>
              <a:rPr lang="nl-NL" dirty="0" err="1"/>
              <a:t>discontinued</a:t>
            </a:r>
            <a:r>
              <a:rPr lang="nl-NL" dirty="0"/>
              <a:t> treatment </a:t>
            </a:r>
            <a:r>
              <a:rPr lang="nl-NL" dirty="0" err="1"/>
              <a:t>after</a:t>
            </a:r>
            <a:r>
              <a:rPr lang="nl-NL" dirty="0"/>
              <a:t> 4 weeks</a:t>
            </a:r>
          </a:p>
        </p:txBody>
      </p:sp>
      <p:sp>
        <p:nvSpPr>
          <p:cNvPr id="4" name="Slide Number Placeholder 3">
            <a:extLst>
              <a:ext uri="{FF2B5EF4-FFF2-40B4-BE49-F238E27FC236}">
                <a16:creationId xmlns:a16="http://schemas.microsoft.com/office/drawing/2014/main" id="{B19BBBCD-4B98-3C4B-98F3-0C9237700B46}"/>
              </a:ext>
            </a:extLst>
          </p:cNvPr>
          <p:cNvSpPr>
            <a:spLocks noGrp="1"/>
          </p:cNvSpPr>
          <p:nvPr>
            <p:ph type="sldNum" sz="quarter" idx="11"/>
          </p:nvPr>
        </p:nvSpPr>
        <p:spPr/>
        <p:txBody>
          <a:bodyPr/>
          <a:lstStyle/>
          <a:p>
            <a:pPr>
              <a:defRPr/>
            </a:pPr>
            <a:fld id="{6A1313AF-A70B-9642-BA7C-67509FF3C351}" type="slidenum">
              <a:rPr lang="en-US" altLang="en-US" smtClean="0"/>
              <a:pPr>
                <a:defRPr/>
              </a:pPr>
              <a:t>33</a:t>
            </a:fld>
            <a:endParaRPr lang="en-US" altLang="en-US"/>
          </a:p>
        </p:txBody>
      </p:sp>
    </p:spTree>
    <p:extLst>
      <p:ext uri="{BB962C8B-B14F-4D97-AF65-F5344CB8AC3E}">
        <p14:creationId xmlns:p14="http://schemas.microsoft.com/office/powerpoint/2010/main" val="326553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4">
            <a:extLst>
              <a:ext uri="{FF2B5EF4-FFF2-40B4-BE49-F238E27FC236}">
                <a16:creationId xmlns:a16="http://schemas.microsoft.com/office/drawing/2014/main" id="{AB3656EA-749B-0146-9966-C6E837404DB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62">
              <a:lnSpc>
                <a:spcPct val="95000"/>
              </a:lnSpc>
              <a:spcAft>
                <a:spcPct val="40000"/>
              </a:spcAft>
              <a:defRPr sz="2328">
                <a:solidFill>
                  <a:schemeClr val="tx1"/>
                </a:solidFill>
                <a:latin typeface="Arial" panose="020B0604020202020204" pitchFamily="34" charset="0"/>
                <a:ea typeface="ＭＳ Ｐゴシック" panose="020B0600070205080204" pitchFamily="34" charset="-128"/>
              </a:defRPr>
            </a:lvl1pPr>
            <a:lvl2pPr marL="786190" indent="-302381"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2pPr>
            <a:lvl3pPr marL="1209523"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3pPr>
            <a:lvl4pPr marL="1693332" indent="-241905" defTabSz="913862">
              <a:lnSpc>
                <a:spcPct val="95000"/>
              </a:lnSpc>
              <a:spcAft>
                <a:spcPct val="40000"/>
              </a:spcAft>
              <a:buChar char="–"/>
              <a:defRPr sz="2328">
                <a:solidFill>
                  <a:schemeClr val="tx1"/>
                </a:solidFill>
                <a:latin typeface="Arial" panose="020B0604020202020204" pitchFamily="34" charset="0"/>
                <a:ea typeface="ＭＳ Ｐゴシック" panose="020B0600070205080204" pitchFamily="34" charset="-128"/>
              </a:defRPr>
            </a:lvl4pPr>
            <a:lvl5pPr marL="2177141" indent="-241905" defTabSz="913862">
              <a:lnSpc>
                <a:spcPct val="95000"/>
              </a:lnSpc>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5pPr>
            <a:lvl6pPr marL="2660950"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6pPr>
            <a:lvl7pPr marL="3144759"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7pPr>
            <a:lvl8pPr marL="3628568"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8pPr>
            <a:lvl9pPr marL="4112377" indent="-241905" defTabSz="913862" eaLnBrk="0" fontAlgn="base" hangingPunct="0">
              <a:lnSpc>
                <a:spcPct val="95000"/>
              </a:lnSpc>
              <a:spcBef>
                <a:spcPct val="0"/>
              </a:spcBef>
              <a:spcAft>
                <a:spcPct val="40000"/>
              </a:spcAft>
              <a:buFont typeface="Arial" panose="020B0604020202020204" pitchFamily="34" charset="0"/>
              <a:buChar char="–"/>
              <a:defRPr sz="2328">
                <a:solidFill>
                  <a:schemeClr val="tx1"/>
                </a:solidFill>
                <a:latin typeface="Arial" panose="020B0604020202020204" pitchFamily="34" charset="0"/>
                <a:ea typeface="ＭＳ Ｐゴシック" panose="020B0600070205080204" pitchFamily="34" charset="-128"/>
              </a:defRPr>
            </a:lvl9pPr>
          </a:lstStyle>
          <a:p>
            <a:pPr>
              <a:lnSpc>
                <a:spcPct val="100000"/>
              </a:lnSpc>
              <a:spcAft>
                <a:spcPct val="0"/>
              </a:spcAft>
            </a:pPr>
            <a:fld id="{C42991FD-35FC-2147-9724-F95459A9FBCE}" type="slidenum">
              <a:rPr lang="en-US" altLang="en-US" sz="1270">
                <a:solidFill>
                  <a:schemeClr val="bg1"/>
                </a:solidFill>
              </a:rPr>
              <a:pPr>
                <a:lnSpc>
                  <a:spcPct val="100000"/>
                </a:lnSpc>
                <a:spcAft>
                  <a:spcPct val="0"/>
                </a:spcAft>
              </a:pPr>
              <a:t>34</a:t>
            </a:fld>
            <a:endParaRPr lang="en-US" altLang="en-US" sz="1270">
              <a:solidFill>
                <a:schemeClr val="bg1"/>
              </a:solidFill>
            </a:endParaRPr>
          </a:p>
        </p:txBody>
      </p:sp>
      <p:pic>
        <p:nvPicPr>
          <p:cNvPr id="60418" name="Picture 5" descr="Screen shot 2015-10-19 at 9.58.12 PM.png">
            <a:extLst>
              <a:ext uri="{FF2B5EF4-FFF2-40B4-BE49-F238E27FC236}">
                <a16:creationId xmlns:a16="http://schemas.microsoft.com/office/drawing/2014/main" id="{57859421-76AC-244F-89ED-B97956DED3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424814"/>
            <a:ext cx="9144001" cy="400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90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AA55-E4B5-C641-93DF-08A5F0100252}"/>
              </a:ext>
            </a:extLst>
          </p:cNvPr>
          <p:cNvSpPr>
            <a:spLocks noGrp="1"/>
          </p:cNvSpPr>
          <p:nvPr>
            <p:ph type="title"/>
          </p:nvPr>
        </p:nvSpPr>
        <p:spPr/>
        <p:txBody>
          <a:bodyPr/>
          <a:lstStyle/>
          <a:p>
            <a:r>
              <a:rPr lang="nl-NL" dirty="0" err="1"/>
              <a:t>Plecanatide</a:t>
            </a:r>
            <a:r>
              <a:rPr lang="nl-NL" dirty="0"/>
              <a:t> in IBS-C (</a:t>
            </a:r>
            <a:r>
              <a:rPr lang="nl-NL" dirty="0" err="1"/>
              <a:t>phase</a:t>
            </a:r>
            <a:r>
              <a:rPr lang="nl-NL" dirty="0"/>
              <a:t> 3) </a:t>
            </a:r>
          </a:p>
        </p:txBody>
      </p:sp>
      <p:sp>
        <p:nvSpPr>
          <p:cNvPr id="4" name="Slide Number Placeholder 3">
            <a:extLst>
              <a:ext uri="{FF2B5EF4-FFF2-40B4-BE49-F238E27FC236}">
                <a16:creationId xmlns:a16="http://schemas.microsoft.com/office/drawing/2014/main" id="{65F6AAA6-A72A-5E4D-9B1D-4A7B1DB81FB9}"/>
              </a:ext>
            </a:extLst>
          </p:cNvPr>
          <p:cNvSpPr>
            <a:spLocks noGrp="1"/>
          </p:cNvSpPr>
          <p:nvPr>
            <p:ph type="sldNum" sz="quarter" idx="11"/>
          </p:nvPr>
        </p:nvSpPr>
        <p:spPr/>
        <p:txBody>
          <a:bodyPr/>
          <a:lstStyle/>
          <a:p>
            <a:pPr>
              <a:defRPr/>
            </a:pPr>
            <a:fld id="{6A1313AF-A70B-9642-BA7C-67509FF3C351}" type="slidenum">
              <a:rPr lang="en-US" altLang="en-US" smtClean="0"/>
              <a:pPr>
                <a:defRPr/>
              </a:pPr>
              <a:t>35</a:t>
            </a:fld>
            <a:endParaRPr lang="en-US" altLang="en-US"/>
          </a:p>
        </p:txBody>
      </p:sp>
      <p:pic>
        <p:nvPicPr>
          <p:cNvPr id="6" name="Picture 5">
            <a:extLst>
              <a:ext uri="{FF2B5EF4-FFF2-40B4-BE49-F238E27FC236}">
                <a16:creationId xmlns:a16="http://schemas.microsoft.com/office/drawing/2014/main" id="{BA8AF7D5-7A8D-0841-A554-91FFAA2BC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73912"/>
            <a:ext cx="6244282" cy="4880975"/>
          </a:xfrm>
          <a:prstGeom prst="rect">
            <a:avLst/>
          </a:prstGeom>
        </p:spPr>
      </p:pic>
      <p:sp>
        <p:nvSpPr>
          <p:cNvPr id="7" name="TextBox 6">
            <a:extLst>
              <a:ext uri="{FF2B5EF4-FFF2-40B4-BE49-F238E27FC236}">
                <a16:creationId xmlns:a16="http://schemas.microsoft.com/office/drawing/2014/main" id="{35D32403-B07D-E847-92A2-B64B89103218}"/>
              </a:ext>
            </a:extLst>
          </p:cNvPr>
          <p:cNvSpPr txBox="1"/>
          <p:nvPr/>
        </p:nvSpPr>
        <p:spPr>
          <a:xfrm>
            <a:off x="4355976" y="6254887"/>
            <a:ext cx="3960440" cy="461665"/>
          </a:xfrm>
          <a:prstGeom prst="rect">
            <a:avLst/>
          </a:prstGeom>
          <a:noFill/>
        </p:spPr>
        <p:txBody>
          <a:bodyPr wrap="square" rtlCol="0">
            <a:spAutoFit/>
          </a:bodyPr>
          <a:lstStyle/>
          <a:p>
            <a:r>
              <a:rPr lang="nl-NL" sz="2400" dirty="0" err="1"/>
              <a:t>Brenner</a:t>
            </a:r>
            <a:r>
              <a:rPr lang="nl-NL" sz="2400" dirty="0"/>
              <a:t> et al. AJG 2018</a:t>
            </a:r>
          </a:p>
        </p:txBody>
      </p:sp>
    </p:spTree>
    <p:extLst>
      <p:ext uri="{BB962C8B-B14F-4D97-AF65-F5344CB8AC3E}">
        <p14:creationId xmlns:p14="http://schemas.microsoft.com/office/powerpoint/2010/main" val="3347239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BB20-6C97-2444-9E7B-FCEA104D7D00}"/>
              </a:ext>
            </a:extLst>
          </p:cNvPr>
          <p:cNvSpPr>
            <a:spLocks noGrp="1"/>
          </p:cNvSpPr>
          <p:nvPr>
            <p:ph type="title"/>
          </p:nvPr>
        </p:nvSpPr>
        <p:spPr/>
        <p:txBody>
          <a:bodyPr/>
          <a:lstStyle/>
          <a:p>
            <a:endParaRPr lang="nl-NL"/>
          </a:p>
        </p:txBody>
      </p:sp>
      <p:sp>
        <p:nvSpPr>
          <p:cNvPr id="4" name="Slide Number Placeholder 3">
            <a:extLst>
              <a:ext uri="{FF2B5EF4-FFF2-40B4-BE49-F238E27FC236}">
                <a16:creationId xmlns:a16="http://schemas.microsoft.com/office/drawing/2014/main" id="{69C8D05A-4E14-AD4E-97BF-A9A8ACE809F2}"/>
              </a:ext>
            </a:extLst>
          </p:cNvPr>
          <p:cNvSpPr>
            <a:spLocks noGrp="1"/>
          </p:cNvSpPr>
          <p:nvPr>
            <p:ph type="sldNum" sz="quarter" idx="11"/>
          </p:nvPr>
        </p:nvSpPr>
        <p:spPr/>
        <p:txBody>
          <a:bodyPr/>
          <a:lstStyle/>
          <a:p>
            <a:pPr>
              <a:defRPr/>
            </a:pPr>
            <a:fld id="{6A1313AF-A70B-9642-BA7C-67509FF3C351}" type="slidenum">
              <a:rPr lang="en-US" altLang="en-US" smtClean="0"/>
              <a:pPr>
                <a:defRPr/>
              </a:pPr>
              <a:t>36</a:t>
            </a:fld>
            <a:endParaRPr lang="en-US" altLang="en-US"/>
          </a:p>
        </p:txBody>
      </p:sp>
      <p:pic>
        <p:nvPicPr>
          <p:cNvPr id="6" name="Picture 5">
            <a:extLst>
              <a:ext uri="{FF2B5EF4-FFF2-40B4-BE49-F238E27FC236}">
                <a16:creationId xmlns:a16="http://schemas.microsoft.com/office/drawing/2014/main" id="{300145AB-6285-E543-B656-33C30CD28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692696"/>
            <a:ext cx="7040782" cy="5040560"/>
          </a:xfrm>
          <a:prstGeom prst="rect">
            <a:avLst/>
          </a:prstGeom>
        </p:spPr>
      </p:pic>
      <p:sp>
        <p:nvSpPr>
          <p:cNvPr id="5" name="Rectangle 4">
            <a:extLst>
              <a:ext uri="{FF2B5EF4-FFF2-40B4-BE49-F238E27FC236}">
                <a16:creationId xmlns:a16="http://schemas.microsoft.com/office/drawing/2014/main" id="{5CC2FABE-8531-694B-AF6E-3D99BAF1538D}"/>
              </a:ext>
            </a:extLst>
          </p:cNvPr>
          <p:cNvSpPr/>
          <p:nvPr/>
        </p:nvSpPr>
        <p:spPr>
          <a:xfrm>
            <a:off x="3203848" y="2564904"/>
            <a:ext cx="4752528"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23518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CA8D-DCC1-1242-9A83-3C607692FBC5}"/>
              </a:ext>
            </a:extLst>
          </p:cNvPr>
          <p:cNvSpPr>
            <a:spLocks noGrp="1"/>
          </p:cNvSpPr>
          <p:nvPr>
            <p:ph type="title"/>
          </p:nvPr>
        </p:nvSpPr>
        <p:spPr/>
        <p:txBody>
          <a:bodyPr/>
          <a:lstStyle/>
          <a:p>
            <a:r>
              <a:rPr lang="nl-NL" dirty="0" err="1"/>
              <a:t>Linaclotide</a:t>
            </a:r>
            <a:r>
              <a:rPr lang="nl-NL" dirty="0"/>
              <a:t> vs. </a:t>
            </a:r>
            <a:r>
              <a:rPr lang="nl-NL" dirty="0" err="1"/>
              <a:t>plecanatide</a:t>
            </a:r>
            <a:endParaRPr lang="nl-NL" dirty="0"/>
          </a:p>
        </p:txBody>
      </p:sp>
      <p:sp>
        <p:nvSpPr>
          <p:cNvPr id="3" name="Slide Number Placeholder 2">
            <a:extLst>
              <a:ext uri="{FF2B5EF4-FFF2-40B4-BE49-F238E27FC236}">
                <a16:creationId xmlns:a16="http://schemas.microsoft.com/office/drawing/2014/main" id="{67DE252A-1843-FF46-98F6-4421F2D84BE3}"/>
              </a:ext>
            </a:extLst>
          </p:cNvPr>
          <p:cNvSpPr>
            <a:spLocks noGrp="1"/>
          </p:cNvSpPr>
          <p:nvPr>
            <p:ph type="sldNum" sz="quarter" idx="4"/>
          </p:nvPr>
        </p:nvSpPr>
        <p:spPr/>
        <p:txBody>
          <a:bodyPr/>
          <a:lstStyle/>
          <a:p>
            <a:fld id="{0F2B34C6-6653-473B-ACCB-9371572A61D6}" type="slidenum">
              <a:rPr lang="nl-NL" smtClean="0"/>
              <a:pPr/>
              <a:t>37</a:t>
            </a:fld>
            <a:endParaRPr lang="nl-NL" dirty="0"/>
          </a:p>
        </p:txBody>
      </p:sp>
      <p:sp>
        <p:nvSpPr>
          <p:cNvPr id="4" name="Text Placeholder 3">
            <a:extLst>
              <a:ext uri="{FF2B5EF4-FFF2-40B4-BE49-F238E27FC236}">
                <a16:creationId xmlns:a16="http://schemas.microsoft.com/office/drawing/2014/main" id="{F9B7BB6F-ABFA-4B43-934E-3324ACA1C47E}"/>
              </a:ext>
            </a:extLst>
          </p:cNvPr>
          <p:cNvSpPr>
            <a:spLocks noGrp="1"/>
          </p:cNvSpPr>
          <p:nvPr>
            <p:ph type="body" sz="quarter" idx="10"/>
          </p:nvPr>
        </p:nvSpPr>
        <p:spPr/>
        <p:txBody>
          <a:bodyPr>
            <a:normAutofit lnSpcReduction="10000"/>
          </a:bodyPr>
          <a:lstStyle/>
          <a:p>
            <a:r>
              <a:rPr lang="en-US" dirty="0"/>
              <a:t>Shah et al. Am J Gastroenterol 2018 </a:t>
            </a:r>
          </a:p>
          <a:p>
            <a:r>
              <a:rPr lang="en-US" dirty="0"/>
              <a:t>Meta-regression analysis</a:t>
            </a:r>
          </a:p>
          <a:p>
            <a:endParaRPr lang="en-US" dirty="0"/>
          </a:p>
          <a:p>
            <a:pPr marL="457200" indent="-457200">
              <a:buAutoNum type="arabicPeriod"/>
            </a:pPr>
            <a:r>
              <a:rPr lang="en-US" dirty="0"/>
              <a:t>No differences in efficacy were observed between linaclotide and </a:t>
            </a:r>
            <a:r>
              <a:rPr lang="en-US" dirty="0" err="1"/>
              <a:t>plecanatide</a:t>
            </a:r>
            <a:r>
              <a:rPr lang="en-US" dirty="0"/>
              <a:t>. </a:t>
            </a:r>
          </a:p>
          <a:p>
            <a:pPr marL="457200" indent="-457200">
              <a:buAutoNum type="arabicPeriod"/>
            </a:pPr>
            <a:r>
              <a:rPr lang="en-US" dirty="0"/>
              <a:t>Odds ratios for diarrhea as an adverse event also overlap in linaclotide and </a:t>
            </a:r>
            <a:r>
              <a:rPr lang="en-US" dirty="0" err="1"/>
              <a:t>plecanatide</a:t>
            </a:r>
            <a:r>
              <a:rPr lang="en-US" dirty="0"/>
              <a:t> RCTs for both CIC and IBS-C. </a:t>
            </a:r>
          </a:p>
          <a:p>
            <a:pPr marL="457200" indent="-457200">
              <a:buAutoNum type="arabicPeriod"/>
            </a:pPr>
            <a:r>
              <a:rPr lang="en-US" dirty="0"/>
              <a:t>Differences are due to definitions of diarrhea used in these trials. </a:t>
            </a:r>
          </a:p>
          <a:p>
            <a:endParaRPr lang="nl-NL" dirty="0"/>
          </a:p>
        </p:txBody>
      </p:sp>
    </p:spTree>
    <p:extLst>
      <p:ext uri="{BB962C8B-B14F-4D97-AF65-F5344CB8AC3E}">
        <p14:creationId xmlns:p14="http://schemas.microsoft.com/office/powerpoint/2010/main" val="21277777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E83A-5F38-E742-8867-5969266FE1DE}"/>
              </a:ext>
            </a:extLst>
          </p:cNvPr>
          <p:cNvSpPr>
            <a:spLocks noGrp="1"/>
          </p:cNvSpPr>
          <p:nvPr>
            <p:ph type="title"/>
          </p:nvPr>
        </p:nvSpPr>
        <p:spPr/>
        <p:txBody>
          <a:bodyPr/>
          <a:lstStyle/>
          <a:p>
            <a:r>
              <a:rPr lang="nl-NL" dirty="0"/>
              <a:t>Black et al. </a:t>
            </a:r>
            <a:r>
              <a:rPr lang="nl-NL" dirty="0" err="1"/>
              <a:t>Gastroenterol</a:t>
            </a:r>
            <a:r>
              <a:rPr lang="nl-NL" dirty="0"/>
              <a:t> 2018</a:t>
            </a:r>
          </a:p>
        </p:txBody>
      </p:sp>
      <p:pic>
        <p:nvPicPr>
          <p:cNvPr id="6" name="Content Placeholder 5">
            <a:extLst>
              <a:ext uri="{FF2B5EF4-FFF2-40B4-BE49-F238E27FC236}">
                <a16:creationId xmlns:a16="http://schemas.microsoft.com/office/drawing/2014/main" id="{C06938CF-55D2-3240-A427-32DA2310B0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231" y="1772816"/>
            <a:ext cx="7999225" cy="3816424"/>
          </a:xfrm>
        </p:spPr>
      </p:pic>
      <p:sp>
        <p:nvSpPr>
          <p:cNvPr id="4" name="Slide Number Placeholder 3">
            <a:extLst>
              <a:ext uri="{FF2B5EF4-FFF2-40B4-BE49-F238E27FC236}">
                <a16:creationId xmlns:a16="http://schemas.microsoft.com/office/drawing/2014/main" id="{492F3A9E-5729-F24A-A013-840B58EFC2EF}"/>
              </a:ext>
            </a:extLst>
          </p:cNvPr>
          <p:cNvSpPr>
            <a:spLocks noGrp="1"/>
          </p:cNvSpPr>
          <p:nvPr>
            <p:ph type="sldNum" sz="quarter" idx="11"/>
          </p:nvPr>
        </p:nvSpPr>
        <p:spPr/>
        <p:txBody>
          <a:bodyPr/>
          <a:lstStyle/>
          <a:p>
            <a:pPr>
              <a:defRPr/>
            </a:pPr>
            <a:fld id="{6A1313AF-A70B-9642-BA7C-67509FF3C351}" type="slidenum">
              <a:rPr lang="en-US" altLang="en-US" smtClean="0"/>
              <a:pPr>
                <a:defRPr/>
              </a:pPr>
              <a:t>38</a:t>
            </a:fld>
            <a:endParaRPr lang="en-US" altLang="en-US"/>
          </a:p>
        </p:txBody>
      </p:sp>
      <p:sp>
        <p:nvSpPr>
          <p:cNvPr id="7" name="TextBox 6">
            <a:extLst>
              <a:ext uri="{FF2B5EF4-FFF2-40B4-BE49-F238E27FC236}">
                <a16:creationId xmlns:a16="http://schemas.microsoft.com/office/drawing/2014/main" id="{AFE59881-943B-8F4F-8807-DADDDCD75022}"/>
              </a:ext>
            </a:extLst>
          </p:cNvPr>
          <p:cNvSpPr txBox="1"/>
          <p:nvPr/>
        </p:nvSpPr>
        <p:spPr>
          <a:xfrm>
            <a:off x="899592" y="5445224"/>
            <a:ext cx="8244408" cy="461665"/>
          </a:xfrm>
          <a:prstGeom prst="rect">
            <a:avLst/>
          </a:prstGeom>
          <a:noFill/>
        </p:spPr>
        <p:txBody>
          <a:bodyPr wrap="square" rtlCol="0">
            <a:spAutoFit/>
          </a:bodyPr>
          <a:lstStyle/>
          <a:p>
            <a:r>
              <a:rPr lang="nl-NL" sz="2400" dirty="0"/>
              <a:t>15 trials </a:t>
            </a:r>
            <a:r>
              <a:rPr lang="nl-NL" sz="2400" dirty="0" err="1"/>
              <a:t>with</a:t>
            </a:r>
            <a:r>
              <a:rPr lang="nl-NL" sz="2400" dirty="0"/>
              <a:t> </a:t>
            </a:r>
            <a:r>
              <a:rPr lang="nl-NL" sz="2400" dirty="0" err="1"/>
              <a:t>secretagogues</a:t>
            </a:r>
            <a:r>
              <a:rPr lang="nl-NL" sz="2400" dirty="0"/>
              <a:t> 8462 </a:t>
            </a:r>
            <a:r>
              <a:rPr lang="nl-NL" sz="2400" dirty="0" err="1"/>
              <a:t>patients</a:t>
            </a:r>
            <a:endParaRPr lang="nl-NL" sz="2400" dirty="0"/>
          </a:p>
        </p:txBody>
      </p:sp>
    </p:spTree>
    <p:extLst>
      <p:ext uri="{BB962C8B-B14F-4D97-AF65-F5344CB8AC3E}">
        <p14:creationId xmlns:p14="http://schemas.microsoft.com/office/powerpoint/2010/main" val="2734476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C29D-7D4C-AA41-8016-6BD63EE98A0F}"/>
              </a:ext>
            </a:extLst>
          </p:cNvPr>
          <p:cNvSpPr>
            <a:spLocks noGrp="1"/>
          </p:cNvSpPr>
          <p:nvPr>
            <p:ph type="title"/>
          </p:nvPr>
        </p:nvSpPr>
        <p:spPr/>
        <p:txBody>
          <a:bodyPr/>
          <a:lstStyle/>
          <a:p>
            <a:r>
              <a:rPr lang="nl-NL" dirty="0"/>
              <a:t>First treatment steps</a:t>
            </a:r>
          </a:p>
        </p:txBody>
      </p:sp>
      <p:sp>
        <p:nvSpPr>
          <p:cNvPr id="3" name="Slide Number Placeholder 2">
            <a:extLst>
              <a:ext uri="{FF2B5EF4-FFF2-40B4-BE49-F238E27FC236}">
                <a16:creationId xmlns:a16="http://schemas.microsoft.com/office/drawing/2014/main" id="{F7F0DDDF-BE3A-1D45-BAFA-6158CB4B53A5}"/>
              </a:ext>
            </a:extLst>
          </p:cNvPr>
          <p:cNvSpPr>
            <a:spLocks noGrp="1"/>
          </p:cNvSpPr>
          <p:nvPr>
            <p:ph type="sldNum" sz="quarter" idx="4"/>
          </p:nvPr>
        </p:nvSpPr>
        <p:spPr/>
        <p:txBody>
          <a:bodyPr/>
          <a:lstStyle/>
          <a:p>
            <a:fld id="{0F2B34C6-6653-473B-ACCB-9371572A61D6}" type="slidenum">
              <a:rPr lang="nl-NL" smtClean="0"/>
              <a:pPr/>
              <a:t>39</a:t>
            </a:fld>
            <a:endParaRPr lang="nl-NL" dirty="0"/>
          </a:p>
        </p:txBody>
      </p:sp>
      <p:sp>
        <p:nvSpPr>
          <p:cNvPr id="4" name="Text Placeholder 3">
            <a:extLst>
              <a:ext uri="{FF2B5EF4-FFF2-40B4-BE49-F238E27FC236}">
                <a16:creationId xmlns:a16="http://schemas.microsoft.com/office/drawing/2014/main" id="{7D4C276E-DE72-0C49-A38D-FF70D3B16528}"/>
              </a:ext>
            </a:extLst>
          </p:cNvPr>
          <p:cNvSpPr>
            <a:spLocks noGrp="1"/>
          </p:cNvSpPr>
          <p:nvPr>
            <p:ph type="body" sz="quarter" idx="10"/>
          </p:nvPr>
        </p:nvSpPr>
        <p:spPr/>
        <p:txBody>
          <a:bodyPr>
            <a:normAutofit/>
          </a:bodyPr>
          <a:lstStyle/>
          <a:p>
            <a:r>
              <a:rPr lang="nl-NL" dirty="0"/>
              <a:t>1. </a:t>
            </a:r>
            <a:r>
              <a:rPr lang="nl-NL" dirty="0" err="1"/>
              <a:t>Dietary</a:t>
            </a:r>
            <a:r>
              <a:rPr lang="nl-NL" dirty="0"/>
              <a:t> </a:t>
            </a:r>
            <a:r>
              <a:rPr lang="nl-NL" dirty="0" err="1"/>
              <a:t>and</a:t>
            </a:r>
            <a:r>
              <a:rPr lang="nl-NL" dirty="0"/>
              <a:t> lifestyle </a:t>
            </a:r>
            <a:r>
              <a:rPr lang="nl-NL" dirty="0" err="1"/>
              <a:t>modification</a:t>
            </a:r>
            <a:r>
              <a:rPr lang="nl-NL" dirty="0"/>
              <a:t>:</a:t>
            </a:r>
          </a:p>
          <a:p>
            <a:pPr marL="342900" indent="-342900">
              <a:buFontTx/>
              <a:buChar char="-"/>
            </a:pPr>
            <a:r>
              <a:rPr lang="nl-NL" dirty="0"/>
              <a:t>Moderate </a:t>
            </a:r>
            <a:r>
              <a:rPr lang="nl-NL" dirty="0" err="1"/>
              <a:t>physical</a:t>
            </a:r>
            <a:r>
              <a:rPr lang="nl-NL" dirty="0"/>
              <a:t> </a:t>
            </a:r>
            <a:r>
              <a:rPr lang="nl-NL" dirty="0" err="1"/>
              <a:t>activity</a:t>
            </a:r>
            <a:r>
              <a:rPr lang="nl-NL" dirty="0"/>
              <a:t> </a:t>
            </a:r>
            <a:r>
              <a:rPr lang="nl-NL" dirty="0" err="1"/>
              <a:t>and</a:t>
            </a:r>
            <a:r>
              <a:rPr lang="nl-NL" dirty="0"/>
              <a:t> </a:t>
            </a:r>
            <a:r>
              <a:rPr lang="nl-NL" dirty="0" err="1"/>
              <a:t>increasing</a:t>
            </a:r>
            <a:r>
              <a:rPr lang="nl-NL" dirty="0"/>
              <a:t> </a:t>
            </a:r>
            <a:r>
              <a:rPr lang="nl-NL" dirty="0" err="1"/>
              <a:t>fibre</a:t>
            </a:r>
            <a:r>
              <a:rPr lang="nl-NL" dirty="0"/>
              <a:t> intake is </a:t>
            </a:r>
            <a:r>
              <a:rPr lang="nl-NL" dirty="0" err="1"/>
              <a:t>associated</a:t>
            </a:r>
            <a:r>
              <a:rPr lang="nl-NL" dirty="0"/>
              <a:t> </a:t>
            </a:r>
            <a:r>
              <a:rPr lang="nl-NL" dirty="0" err="1"/>
              <a:t>with</a:t>
            </a:r>
            <a:r>
              <a:rPr lang="nl-NL" dirty="0"/>
              <a:t> </a:t>
            </a:r>
            <a:r>
              <a:rPr lang="nl-NL" dirty="0" err="1"/>
              <a:t>reduction</a:t>
            </a:r>
            <a:r>
              <a:rPr lang="nl-NL" dirty="0"/>
              <a:t> in </a:t>
            </a:r>
            <a:r>
              <a:rPr lang="nl-NL" dirty="0" err="1"/>
              <a:t>the</a:t>
            </a:r>
            <a:r>
              <a:rPr lang="nl-NL" dirty="0"/>
              <a:t> </a:t>
            </a:r>
            <a:r>
              <a:rPr lang="nl-NL" dirty="0" err="1"/>
              <a:t>occurance</a:t>
            </a:r>
            <a:r>
              <a:rPr lang="nl-NL" dirty="0"/>
              <a:t> of </a:t>
            </a:r>
            <a:r>
              <a:rPr lang="nl-NL" dirty="0" err="1"/>
              <a:t>constipation</a:t>
            </a:r>
            <a:r>
              <a:rPr lang="nl-NL" dirty="0"/>
              <a:t> </a:t>
            </a:r>
            <a:r>
              <a:rPr lang="nl-NL" sz="1800" dirty="0"/>
              <a:t>(</a:t>
            </a:r>
            <a:r>
              <a:rPr lang="nl-NL" sz="1800" dirty="0" err="1"/>
              <a:t>Dukas</a:t>
            </a:r>
            <a:r>
              <a:rPr lang="nl-NL" sz="1800" dirty="0"/>
              <a:t> et al. Am J </a:t>
            </a:r>
            <a:r>
              <a:rPr lang="nl-NL" sz="1800" dirty="0" err="1"/>
              <a:t>Gastroenterol</a:t>
            </a:r>
            <a:r>
              <a:rPr lang="nl-NL" sz="1800" dirty="0"/>
              <a:t> 2003)</a:t>
            </a:r>
          </a:p>
          <a:p>
            <a:r>
              <a:rPr lang="nl-NL" sz="1800" dirty="0"/>
              <a:t>- </a:t>
            </a:r>
            <a:r>
              <a:rPr lang="nl-NL" dirty="0" err="1"/>
              <a:t>Fibre</a:t>
            </a:r>
            <a:r>
              <a:rPr lang="nl-NL" dirty="0"/>
              <a:t> intake: </a:t>
            </a:r>
            <a:r>
              <a:rPr lang="nl-NL" dirty="0" err="1"/>
              <a:t>ideally</a:t>
            </a:r>
            <a:r>
              <a:rPr lang="nl-NL" dirty="0"/>
              <a:t> 30 g/</a:t>
            </a:r>
            <a:r>
              <a:rPr lang="nl-NL" dirty="0" err="1"/>
              <a:t>day</a:t>
            </a:r>
            <a:r>
              <a:rPr lang="nl-NL" dirty="0"/>
              <a:t>, </a:t>
            </a:r>
            <a:r>
              <a:rPr lang="nl-NL" dirty="0" err="1"/>
              <a:t>potentially</a:t>
            </a:r>
            <a:r>
              <a:rPr lang="nl-NL" dirty="0"/>
              <a:t> </a:t>
            </a:r>
            <a:r>
              <a:rPr lang="nl-NL" dirty="0" err="1"/>
              <a:t>increases</a:t>
            </a:r>
            <a:r>
              <a:rPr lang="nl-NL" dirty="0"/>
              <a:t> </a:t>
            </a:r>
            <a:r>
              <a:rPr lang="nl-NL" dirty="0" err="1"/>
              <a:t>bloating</a:t>
            </a:r>
            <a:endParaRPr lang="nl-NL" dirty="0"/>
          </a:p>
          <a:p>
            <a:endParaRPr lang="nl-NL" dirty="0"/>
          </a:p>
          <a:p>
            <a:r>
              <a:rPr lang="nl-NL" dirty="0"/>
              <a:t>2. </a:t>
            </a:r>
            <a:r>
              <a:rPr lang="nl-NL" dirty="0" err="1"/>
              <a:t>Toileting</a:t>
            </a:r>
            <a:r>
              <a:rPr lang="nl-NL" dirty="0"/>
              <a:t> </a:t>
            </a:r>
            <a:r>
              <a:rPr lang="nl-NL" dirty="0" err="1"/>
              <a:t>techniques</a:t>
            </a:r>
            <a:endParaRPr lang="nl-NL" dirty="0"/>
          </a:p>
        </p:txBody>
      </p:sp>
      <p:pic>
        <p:nvPicPr>
          <p:cNvPr id="8" name="Picture 7">
            <a:extLst>
              <a:ext uri="{FF2B5EF4-FFF2-40B4-BE49-F238E27FC236}">
                <a16:creationId xmlns:a16="http://schemas.microsoft.com/office/drawing/2014/main" id="{93B32901-2CAB-FE49-A9BB-600052EEE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574" y="3505447"/>
            <a:ext cx="3530600" cy="3378200"/>
          </a:xfrm>
          <a:prstGeom prst="rect">
            <a:avLst/>
          </a:prstGeom>
        </p:spPr>
      </p:pic>
    </p:spTree>
    <p:extLst>
      <p:ext uri="{BB962C8B-B14F-4D97-AF65-F5344CB8AC3E}">
        <p14:creationId xmlns:p14="http://schemas.microsoft.com/office/powerpoint/2010/main" val="13171913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5B0FF8-B38B-A04A-BB9F-3FF37BB47506}"/>
              </a:ext>
            </a:extLst>
          </p:cNvPr>
          <p:cNvSpPr>
            <a:spLocks noGrp="1"/>
          </p:cNvSpPr>
          <p:nvPr>
            <p:ph type="sldNum" sz="quarter" idx="11"/>
          </p:nvPr>
        </p:nvSpPr>
        <p:spPr/>
        <p:txBody>
          <a:bodyPr/>
          <a:lstStyle/>
          <a:p>
            <a:pPr>
              <a:defRPr/>
            </a:pPr>
            <a:fld id="{6A1313AF-A70B-9642-BA7C-67509FF3C351}" type="slidenum">
              <a:rPr lang="en-US" altLang="en-US" smtClean="0"/>
              <a:pPr>
                <a:defRPr/>
              </a:pPr>
              <a:t>4</a:t>
            </a:fld>
            <a:endParaRPr lang="en-US" altLang="en-US"/>
          </a:p>
        </p:txBody>
      </p:sp>
      <p:pic>
        <p:nvPicPr>
          <p:cNvPr id="5" name="Picture 4">
            <a:extLst>
              <a:ext uri="{FF2B5EF4-FFF2-40B4-BE49-F238E27FC236}">
                <a16:creationId xmlns:a16="http://schemas.microsoft.com/office/drawing/2014/main" id="{DBE8CC8C-E977-B144-A1AB-9272CBD5E25C}"/>
              </a:ext>
            </a:extLst>
          </p:cNvPr>
          <p:cNvPicPr>
            <a:picLocks noChangeAspect="1"/>
          </p:cNvPicPr>
          <p:nvPr/>
        </p:nvPicPr>
        <p:blipFill>
          <a:blip r:embed="rId3"/>
          <a:stretch>
            <a:fillRect/>
          </a:stretch>
        </p:blipFill>
        <p:spPr>
          <a:xfrm>
            <a:off x="2020850" y="207851"/>
            <a:ext cx="5102300" cy="6442298"/>
          </a:xfrm>
          <a:prstGeom prst="rect">
            <a:avLst/>
          </a:prstGeom>
        </p:spPr>
      </p:pic>
    </p:spTree>
    <p:extLst>
      <p:ext uri="{BB962C8B-B14F-4D97-AF65-F5344CB8AC3E}">
        <p14:creationId xmlns:p14="http://schemas.microsoft.com/office/powerpoint/2010/main" val="1967622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1C43-39F5-3349-ADC6-33CFA923496D}"/>
              </a:ext>
            </a:extLst>
          </p:cNvPr>
          <p:cNvSpPr>
            <a:spLocks noGrp="1"/>
          </p:cNvSpPr>
          <p:nvPr>
            <p:ph type="title"/>
          </p:nvPr>
        </p:nvSpPr>
        <p:spPr/>
        <p:txBody>
          <a:bodyPr/>
          <a:lstStyle/>
          <a:p>
            <a:r>
              <a:rPr lang="nl-NL" dirty="0"/>
              <a:t>Second line </a:t>
            </a:r>
            <a:r>
              <a:rPr lang="nl-NL" dirty="0" err="1"/>
              <a:t>therapy</a:t>
            </a:r>
            <a:r>
              <a:rPr lang="nl-NL" dirty="0"/>
              <a:t>: </a:t>
            </a:r>
            <a:r>
              <a:rPr lang="nl-NL" dirty="0" err="1"/>
              <a:t>Laxatives</a:t>
            </a:r>
            <a:endParaRPr lang="nl-NL" dirty="0"/>
          </a:p>
        </p:txBody>
      </p:sp>
      <p:sp>
        <p:nvSpPr>
          <p:cNvPr id="3" name="Slide Number Placeholder 2">
            <a:extLst>
              <a:ext uri="{FF2B5EF4-FFF2-40B4-BE49-F238E27FC236}">
                <a16:creationId xmlns:a16="http://schemas.microsoft.com/office/drawing/2014/main" id="{860030A6-463C-8945-8089-09F0D5A31739}"/>
              </a:ext>
            </a:extLst>
          </p:cNvPr>
          <p:cNvSpPr>
            <a:spLocks noGrp="1"/>
          </p:cNvSpPr>
          <p:nvPr>
            <p:ph type="sldNum" sz="quarter" idx="4"/>
          </p:nvPr>
        </p:nvSpPr>
        <p:spPr/>
        <p:txBody>
          <a:bodyPr/>
          <a:lstStyle/>
          <a:p>
            <a:fld id="{0F2B34C6-6653-473B-ACCB-9371572A61D6}" type="slidenum">
              <a:rPr lang="nl-NL" smtClean="0"/>
              <a:pPr/>
              <a:t>40</a:t>
            </a:fld>
            <a:endParaRPr lang="nl-NL" dirty="0"/>
          </a:p>
        </p:txBody>
      </p:sp>
      <p:graphicFrame>
        <p:nvGraphicFramePr>
          <p:cNvPr id="5" name="Table 4">
            <a:extLst>
              <a:ext uri="{FF2B5EF4-FFF2-40B4-BE49-F238E27FC236}">
                <a16:creationId xmlns:a16="http://schemas.microsoft.com/office/drawing/2014/main" id="{8C0A47C2-8A5F-CC43-87FC-8DCC989BAAA3}"/>
              </a:ext>
            </a:extLst>
          </p:cNvPr>
          <p:cNvGraphicFramePr>
            <a:graphicFrameLocks noGrp="1"/>
          </p:cNvGraphicFramePr>
          <p:nvPr>
            <p:extLst>
              <p:ext uri="{D42A27DB-BD31-4B8C-83A1-F6EECF244321}">
                <p14:modId xmlns:p14="http://schemas.microsoft.com/office/powerpoint/2010/main" val="2164224715"/>
              </p:ext>
            </p:extLst>
          </p:nvPr>
        </p:nvGraphicFramePr>
        <p:xfrm>
          <a:off x="611560" y="1772816"/>
          <a:ext cx="8315943" cy="4108286"/>
        </p:xfrm>
        <a:graphic>
          <a:graphicData uri="http://schemas.openxmlformats.org/drawingml/2006/table">
            <a:tbl>
              <a:tblPr firstRow="1" bandRow="1">
                <a:tableStyleId>{9D7B26C5-4107-4FEC-AEDC-1716B250A1EF}</a:tableStyleId>
              </a:tblPr>
              <a:tblGrid>
                <a:gridCol w="2376264">
                  <a:extLst>
                    <a:ext uri="{9D8B030D-6E8A-4147-A177-3AD203B41FA5}">
                      <a16:colId xmlns:a16="http://schemas.microsoft.com/office/drawing/2014/main" val="3453514464"/>
                    </a:ext>
                  </a:extLst>
                </a:gridCol>
                <a:gridCol w="3727778">
                  <a:extLst>
                    <a:ext uri="{9D8B030D-6E8A-4147-A177-3AD203B41FA5}">
                      <a16:colId xmlns:a16="http://schemas.microsoft.com/office/drawing/2014/main" val="4001822373"/>
                    </a:ext>
                  </a:extLst>
                </a:gridCol>
                <a:gridCol w="2211901">
                  <a:extLst>
                    <a:ext uri="{9D8B030D-6E8A-4147-A177-3AD203B41FA5}">
                      <a16:colId xmlns:a16="http://schemas.microsoft.com/office/drawing/2014/main" val="2534429471"/>
                    </a:ext>
                  </a:extLst>
                </a:gridCol>
              </a:tblGrid>
              <a:tr h="1562845">
                <a:tc>
                  <a:txBody>
                    <a:bodyPr/>
                    <a:lstStyle/>
                    <a:p>
                      <a:r>
                        <a:rPr lang="nl-NL" sz="2400" dirty="0" err="1"/>
                        <a:t>Bulking</a:t>
                      </a:r>
                      <a:r>
                        <a:rPr lang="nl-NL" sz="2400" dirty="0"/>
                        <a:t> </a:t>
                      </a:r>
                      <a:r>
                        <a:rPr lang="nl-NL" sz="2400" dirty="0" err="1"/>
                        <a:t>agents</a:t>
                      </a:r>
                      <a:endParaRPr lang="nl-NL" sz="2400" dirty="0"/>
                    </a:p>
                  </a:txBody>
                  <a:tcPr/>
                </a:tc>
                <a:tc>
                  <a:txBody>
                    <a:bodyPr/>
                    <a:lstStyle/>
                    <a:p>
                      <a:r>
                        <a:rPr lang="nl-NL" sz="2400" dirty="0" err="1"/>
                        <a:t>Osmotic</a:t>
                      </a:r>
                      <a:r>
                        <a:rPr lang="nl-NL" sz="2400" dirty="0"/>
                        <a:t> </a:t>
                      </a:r>
                      <a:r>
                        <a:rPr lang="nl-NL" sz="2400" dirty="0" err="1"/>
                        <a:t>laxatives</a:t>
                      </a:r>
                      <a:endParaRPr lang="nl-NL" sz="2400" dirty="0"/>
                    </a:p>
                  </a:txBody>
                  <a:tcPr/>
                </a:tc>
                <a:tc>
                  <a:txBody>
                    <a:bodyPr/>
                    <a:lstStyle/>
                    <a:p>
                      <a:r>
                        <a:rPr lang="nl-NL" sz="2400" dirty="0" err="1"/>
                        <a:t>Mucosal</a:t>
                      </a:r>
                      <a:r>
                        <a:rPr lang="nl-NL" sz="2400" dirty="0"/>
                        <a:t> </a:t>
                      </a:r>
                      <a:r>
                        <a:rPr lang="nl-NL" sz="2400" dirty="0" err="1"/>
                        <a:t>stimulants</a:t>
                      </a:r>
                      <a:endParaRPr lang="nl-NL" sz="2400" dirty="0"/>
                    </a:p>
                  </a:txBody>
                  <a:tcPr/>
                </a:tc>
                <a:extLst>
                  <a:ext uri="{0D108BD9-81ED-4DB2-BD59-A6C34878D82A}">
                    <a16:rowId xmlns:a16="http://schemas.microsoft.com/office/drawing/2014/main" val="1588335267"/>
                  </a:ext>
                </a:extLst>
              </a:tr>
              <a:tr h="1234801">
                <a:tc>
                  <a:txBody>
                    <a:bodyPr/>
                    <a:lstStyle/>
                    <a:p>
                      <a:r>
                        <a:rPr lang="nl-NL" sz="2400" dirty="0" err="1"/>
                        <a:t>Psyllium</a:t>
                      </a:r>
                      <a:endParaRPr lang="nl-NL" sz="2400" dirty="0"/>
                    </a:p>
                  </a:txBody>
                  <a:tcPr/>
                </a:tc>
                <a:tc>
                  <a:txBody>
                    <a:bodyPr/>
                    <a:lstStyle/>
                    <a:p>
                      <a:r>
                        <a:rPr lang="nl-NL" sz="2400" dirty="0"/>
                        <a:t>PEG</a:t>
                      </a:r>
                    </a:p>
                    <a:p>
                      <a:r>
                        <a:rPr lang="nl-NL" sz="2400" dirty="0"/>
                        <a:t>Lactulose/</a:t>
                      </a:r>
                      <a:r>
                        <a:rPr lang="nl-NL" sz="2400" dirty="0" err="1"/>
                        <a:t>lactitol</a:t>
                      </a:r>
                      <a:r>
                        <a:rPr lang="nl-NL" sz="2400" dirty="0"/>
                        <a:t>/sorbitol</a:t>
                      </a:r>
                    </a:p>
                    <a:p>
                      <a:r>
                        <a:rPr lang="nl-NL" sz="2400" dirty="0"/>
                        <a:t>Magnesium</a:t>
                      </a:r>
                    </a:p>
                  </a:txBody>
                  <a:tcPr/>
                </a:tc>
                <a:tc>
                  <a:txBody>
                    <a:bodyPr/>
                    <a:lstStyle/>
                    <a:p>
                      <a:r>
                        <a:rPr lang="nl-NL" sz="2400" dirty="0"/>
                        <a:t>Bisacodyl</a:t>
                      </a:r>
                    </a:p>
                    <a:p>
                      <a:r>
                        <a:rPr lang="nl-NL" sz="2400" dirty="0"/>
                        <a:t>Senna</a:t>
                      </a:r>
                    </a:p>
                  </a:txBody>
                  <a:tcPr/>
                </a:tc>
                <a:extLst>
                  <a:ext uri="{0D108BD9-81ED-4DB2-BD59-A6C34878D82A}">
                    <a16:rowId xmlns:a16="http://schemas.microsoft.com/office/drawing/2014/main" val="2042352015"/>
                  </a:ext>
                </a:extLst>
              </a:tr>
              <a:tr h="1234801">
                <a:tc>
                  <a:txBody>
                    <a:bodyPr/>
                    <a:lstStyle/>
                    <a:p>
                      <a:r>
                        <a:rPr lang="nl-NL" sz="2000" dirty="0"/>
                        <a:t>Safe </a:t>
                      </a:r>
                      <a:r>
                        <a:rPr lang="nl-NL" sz="2000" dirty="0" err="1"/>
                        <a:t>and</a:t>
                      </a:r>
                      <a:r>
                        <a:rPr lang="nl-NL" sz="2000" dirty="0"/>
                        <a:t> well </a:t>
                      </a:r>
                      <a:r>
                        <a:rPr lang="nl-NL" sz="2000" dirty="0" err="1"/>
                        <a:t>tolerated</a:t>
                      </a:r>
                      <a:endParaRPr lang="nl-NL" sz="2000" dirty="0"/>
                    </a:p>
                    <a:p>
                      <a:r>
                        <a:rPr lang="nl-NL" sz="2000" dirty="0" err="1"/>
                        <a:t>Increases</a:t>
                      </a:r>
                      <a:r>
                        <a:rPr lang="nl-NL" sz="2000" dirty="0"/>
                        <a:t> </a:t>
                      </a:r>
                      <a:r>
                        <a:rPr lang="nl-NL" sz="2000" dirty="0" err="1"/>
                        <a:t>intestinal</a:t>
                      </a:r>
                      <a:r>
                        <a:rPr lang="nl-NL" sz="2000" dirty="0"/>
                        <a:t> water content</a:t>
                      </a:r>
                    </a:p>
                  </a:txBody>
                  <a:tcPr/>
                </a:tc>
                <a:tc>
                  <a:txBody>
                    <a:bodyPr/>
                    <a:lstStyle/>
                    <a:p>
                      <a:r>
                        <a:rPr lang="nl-NL" sz="2000" dirty="0"/>
                        <a:t>Non-</a:t>
                      </a:r>
                      <a:r>
                        <a:rPr lang="nl-NL" sz="2000" dirty="0" err="1"/>
                        <a:t>absorbable</a:t>
                      </a:r>
                      <a:r>
                        <a:rPr lang="nl-NL" sz="2000" dirty="0"/>
                        <a:t> </a:t>
                      </a:r>
                      <a:r>
                        <a:rPr lang="nl-NL" sz="2000" dirty="0" err="1"/>
                        <a:t>carbohydrates</a:t>
                      </a:r>
                      <a:r>
                        <a:rPr lang="nl-NL" sz="2000" dirty="0"/>
                        <a:t> </a:t>
                      </a:r>
                      <a:r>
                        <a:rPr lang="nl-NL" sz="2000" dirty="0" err="1"/>
                        <a:t>can</a:t>
                      </a:r>
                      <a:r>
                        <a:rPr lang="nl-NL" sz="2000" dirty="0"/>
                        <a:t> </a:t>
                      </a:r>
                      <a:r>
                        <a:rPr lang="nl-NL" sz="2000" dirty="0" err="1"/>
                        <a:t>cause</a:t>
                      </a:r>
                      <a:r>
                        <a:rPr lang="nl-NL" sz="2000" dirty="0"/>
                        <a:t> </a:t>
                      </a:r>
                      <a:r>
                        <a:rPr lang="nl-NL" sz="2000" dirty="0" err="1"/>
                        <a:t>bloating</a:t>
                      </a:r>
                      <a:endParaRPr lang="nl-NL" sz="2000" dirty="0"/>
                    </a:p>
                  </a:txBody>
                  <a:tcPr/>
                </a:tc>
                <a:tc>
                  <a:txBody>
                    <a:bodyPr/>
                    <a:lstStyle/>
                    <a:p>
                      <a:r>
                        <a:rPr lang="nl-NL" sz="2000" dirty="0" err="1"/>
                        <a:t>Abdominal</a:t>
                      </a:r>
                      <a:r>
                        <a:rPr lang="nl-NL" sz="2000" dirty="0"/>
                        <a:t> </a:t>
                      </a:r>
                      <a:r>
                        <a:rPr lang="nl-NL" sz="2000" dirty="0" err="1"/>
                        <a:t>cramps</a:t>
                      </a:r>
                      <a:endParaRPr lang="nl-NL" sz="2000" dirty="0"/>
                    </a:p>
                  </a:txBody>
                  <a:tcPr/>
                </a:tc>
                <a:extLst>
                  <a:ext uri="{0D108BD9-81ED-4DB2-BD59-A6C34878D82A}">
                    <a16:rowId xmlns:a16="http://schemas.microsoft.com/office/drawing/2014/main" val="2008943961"/>
                  </a:ext>
                </a:extLst>
              </a:tr>
            </a:tbl>
          </a:graphicData>
        </a:graphic>
      </p:graphicFrame>
    </p:spTree>
    <p:extLst>
      <p:ext uri="{BB962C8B-B14F-4D97-AF65-F5344CB8AC3E}">
        <p14:creationId xmlns:p14="http://schemas.microsoft.com/office/powerpoint/2010/main" val="346492663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4B79-9137-C84A-A493-3DCE4B3BA8E2}"/>
              </a:ext>
            </a:extLst>
          </p:cNvPr>
          <p:cNvSpPr>
            <a:spLocks noGrp="1"/>
          </p:cNvSpPr>
          <p:nvPr>
            <p:ph type="title"/>
          </p:nvPr>
        </p:nvSpPr>
        <p:spPr>
          <a:xfrm>
            <a:off x="468313" y="260351"/>
            <a:ext cx="8229600" cy="612007"/>
          </a:xfrm>
        </p:spPr>
        <p:txBody>
          <a:bodyPr/>
          <a:lstStyle/>
          <a:p>
            <a:r>
              <a:rPr lang="nl-NL" dirty="0" err="1"/>
              <a:t>Tenapanor</a:t>
            </a:r>
            <a:r>
              <a:rPr lang="nl-NL" dirty="0"/>
              <a:t>: NH3 </a:t>
            </a:r>
            <a:r>
              <a:rPr lang="nl-NL" dirty="0" err="1"/>
              <a:t>channel</a:t>
            </a:r>
            <a:r>
              <a:rPr lang="nl-NL" dirty="0"/>
              <a:t> </a:t>
            </a:r>
            <a:r>
              <a:rPr lang="nl-NL" dirty="0" err="1"/>
              <a:t>blocker</a:t>
            </a:r>
            <a:endParaRPr lang="nl-NL" dirty="0"/>
          </a:p>
        </p:txBody>
      </p:sp>
      <p:sp>
        <p:nvSpPr>
          <p:cNvPr id="4" name="Slide Number Placeholder 3">
            <a:extLst>
              <a:ext uri="{FF2B5EF4-FFF2-40B4-BE49-F238E27FC236}">
                <a16:creationId xmlns:a16="http://schemas.microsoft.com/office/drawing/2014/main" id="{3AD8FA73-02CC-E149-BA3F-D13C20136E85}"/>
              </a:ext>
            </a:extLst>
          </p:cNvPr>
          <p:cNvSpPr>
            <a:spLocks noGrp="1"/>
          </p:cNvSpPr>
          <p:nvPr>
            <p:ph type="sldNum" sz="quarter" idx="4"/>
          </p:nvPr>
        </p:nvSpPr>
        <p:spPr/>
        <p:txBody>
          <a:bodyPr/>
          <a:lstStyle/>
          <a:p>
            <a:pPr>
              <a:defRPr/>
            </a:pPr>
            <a:fld id="{6A1313AF-A70B-9642-BA7C-67509FF3C351}" type="slidenum">
              <a:rPr lang="en-US" altLang="en-US" smtClean="0"/>
              <a:pPr>
                <a:defRPr/>
              </a:pPr>
              <a:t>41</a:t>
            </a:fld>
            <a:endParaRPr lang="en-US" altLang="en-US"/>
          </a:p>
        </p:txBody>
      </p:sp>
      <p:sp>
        <p:nvSpPr>
          <p:cNvPr id="3" name="Text Placeholder 2">
            <a:extLst>
              <a:ext uri="{FF2B5EF4-FFF2-40B4-BE49-F238E27FC236}">
                <a16:creationId xmlns:a16="http://schemas.microsoft.com/office/drawing/2014/main" id="{CB4D6CF7-F1FD-584E-BF97-40ECB0574236}"/>
              </a:ext>
            </a:extLst>
          </p:cNvPr>
          <p:cNvSpPr>
            <a:spLocks noGrp="1"/>
          </p:cNvSpPr>
          <p:nvPr>
            <p:ph type="body" sz="quarter" idx="10"/>
          </p:nvPr>
        </p:nvSpPr>
        <p:spPr/>
        <p:txBody>
          <a:bodyPr/>
          <a:lstStyle/>
          <a:p>
            <a:endParaRPr lang="nl-NL"/>
          </a:p>
        </p:txBody>
      </p:sp>
      <p:pic>
        <p:nvPicPr>
          <p:cNvPr id="6" name="Picture 5">
            <a:extLst>
              <a:ext uri="{FF2B5EF4-FFF2-40B4-BE49-F238E27FC236}">
                <a16:creationId xmlns:a16="http://schemas.microsoft.com/office/drawing/2014/main" id="{4D1B1811-75A9-FA46-B047-C6AECD46B9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046655"/>
            <a:ext cx="9144000" cy="4764690"/>
          </a:xfrm>
          <a:prstGeom prst="rect">
            <a:avLst/>
          </a:prstGeom>
        </p:spPr>
      </p:pic>
    </p:spTree>
    <p:extLst>
      <p:ext uri="{BB962C8B-B14F-4D97-AF65-F5344CB8AC3E}">
        <p14:creationId xmlns:p14="http://schemas.microsoft.com/office/powerpoint/2010/main" val="329987010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07900A9-695C-874A-A529-E4F0DE497D71}"/>
              </a:ext>
            </a:extLst>
          </p:cNvPr>
          <p:cNvSpPr>
            <a:spLocks noGrp="1"/>
          </p:cNvSpPr>
          <p:nvPr>
            <p:ph type="title"/>
          </p:nvPr>
        </p:nvSpPr>
        <p:spPr/>
        <p:txBody>
          <a:bodyPr/>
          <a:lstStyle/>
          <a:p>
            <a:pPr algn="ctr"/>
            <a:r>
              <a:rPr lang="nl-NL" dirty="0" err="1"/>
              <a:t>Tenapanor</a:t>
            </a:r>
            <a:r>
              <a:rPr lang="nl-NL" dirty="0"/>
              <a:t> </a:t>
            </a:r>
            <a:r>
              <a:rPr lang="nl-NL" dirty="0" err="1"/>
              <a:t>to</a:t>
            </a:r>
            <a:r>
              <a:rPr lang="nl-NL" dirty="0"/>
              <a:t> </a:t>
            </a:r>
            <a:r>
              <a:rPr lang="nl-NL" dirty="0" err="1"/>
              <a:t>decrease</a:t>
            </a:r>
            <a:r>
              <a:rPr lang="nl-NL" dirty="0"/>
              <a:t> serum </a:t>
            </a:r>
            <a:r>
              <a:rPr lang="nl-NL" dirty="0" err="1"/>
              <a:t>phosphate</a:t>
            </a:r>
            <a:r>
              <a:rPr lang="nl-NL" dirty="0"/>
              <a:t> in </a:t>
            </a:r>
            <a:r>
              <a:rPr lang="nl-NL" dirty="0" err="1"/>
              <a:t>hemodialysis</a:t>
            </a:r>
            <a:endParaRPr lang="nl-NL" dirty="0"/>
          </a:p>
        </p:txBody>
      </p:sp>
      <p:sp>
        <p:nvSpPr>
          <p:cNvPr id="4" name="Slide Number Placeholder 3">
            <a:extLst>
              <a:ext uri="{FF2B5EF4-FFF2-40B4-BE49-F238E27FC236}">
                <a16:creationId xmlns:a16="http://schemas.microsoft.com/office/drawing/2014/main" id="{ED1DE106-A26D-3140-B8EC-D817552BEB31}"/>
              </a:ext>
            </a:extLst>
          </p:cNvPr>
          <p:cNvSpPr>
            <a:spLocks noGrp="1"/>
          </p:cNvSpPr>
          <p:nvPr>
            <p:ph type="sldNum" sz="quarter" idx="4"/>
          </p:nvPr>
        </p:nvSpPr>
        <p:spPr/>
        <p:txBody>
          <a:bodyPr/>
          <a:lstStyle/>
          <a:p>
            <a:pPr>
              <a:defRPr/>
            </a:pPr>
            <a:fld id="{6A1313AF-A70B-9642-BA7C-67509FF3C351}" type="slidenum">
              <a:rPr lang="en-US" altLang="en-US" smtClean="0"/>
              <a:pPr>
                <a:defRPr/>
              </a:pPr>
              <a:t>42</a:t>
            </a:fld>
            <a:endParaRPr lang="en-US" altLang="en-US"/>
          </a:p>
        </p:txBody>
      </p:sp>
      <p:sp>
        <p:nvSpPr>
          <p:cNvPr id="11" name="Text Placeholder 10">
            <a:extLst>
              <a:ext uri="{FF2B5EF4-FFF2-40B4-BE49-F238E27FC236}">
                <a16:creationId xmlns:a16="http://schemas.microsoft.com/office/drawing/2014/main" id="{653E3DD9-4888-9F4B-8A31-5B69E3AF2AC7}"/>
              </a:ext>
            </a:extLst>
          </p:cNvPr>
          <p:cNvSpPr>
            <a:spLocks noGrp="1"/>
          </p:cNvSpPr>
          <p:nvPr>
            <p:ph type="body" sz="quarter" idx="10"/>
          </p:nvPr>
        </p:nvSpPr>
        <p:spPr/>
        <p:txBody>
          <a:bodyPr/>
          <a:lstStyle/>
          <a:p>
            <a:endParaRPr lang="nl-NL"/>
          </a:p>
        </p:txBody>
      </p:sp>
      <p:pic>
        <p:nvPicPr>
          <p:cNvPr id="6" name="Picture 5">
            <a:extLst>
              <a:ext uri="{FF2B5EF4-FFF2-40B4-BE49-F238E27FC236}">
                <a16:creationId xmlns:a16="http://schemas.microsoft.com/office/drawing/2014/main" id="{3E2009EB-58F6-D84E-AA5F-2333DAF61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651000"/>
            <a:ext cx="9029700" cy="3556000"/>
          </a:xfrm>
          <a:prstGeom prst="rect">
            <a:avLst/>
          </a:prstGeom>
        </p:spPr>
      </p:pic>
      <p:sp>
        <p:nvSpPr>
          <p:cNvPr id="7" name="TextBox 6">
            <a:extLst>
              <a:ext uri="{FF2B5EF4-FFF2-40B4-BE49-F238E27FC236}">
                <a16:creationId xmlns:a16="http://schemas.microsoft.com/office/drawing/2014/main" id="{D8F238AF-A8D1-F647-9640-F0FF4F12497B}"/>
              </a:ext>
            </a:extLst>
          </p:cNvPr>
          <p:cNvSpPr txBox="1"/>
          <p:nvPr/>
        </p:nvSpPr>
        <p:spPr>
          <a:xfrm>
            <a:off x="1547664" y="5589240"/>
            <a:ext cx="6552728" cy="461665"/>
          </a:xfrm>
          <a:prstGeom prst="rect">
            <a:avLst/>
          </a:prstGeom>
          <a:noFill/>
        </p:spPr>
        <p:txBody>
          <a:bodyPr wrap="square" rtlCol="0">
            <a:spAutoFit/>
          </a:bodyPr>
          <a:lstStyle/>
          <a:p>
            <a:r>
              <a:rPr lang="nl-NL" sz="2400" dirty="0"/>
              <a:t>Block et al. J Am </a:t>
            </a:r>
            <a:r>
              <a:rPr lang="nl-NL" sz="2400" dirty="0" err="1"/>
              <a:t>Soc</a:t>
            </a:r>
            <a:r>
              <a:rPr lang="nl-NL" sz="2400" dirty="0"/>
              <a:t> </a:t>
            </a:r>
            <a:r>
              <a:rPr lang="nl-NL" sz="2400" dirty="0" err="1"/>
              <a:t>Nephrol</a:t>
            </a:r>
            <a:r>
              <a:rPr lang="nl-NL" sz="2400" dirty="0"/>
              <a:t>. 2017</a:t>
            </a:r>
          </a:p>
        </p:txBody>
      </p:sp>
      <p:sp>
        <p:nvSpPr>
          <p:cNvPr id="9" name="Rectangle 8">
            <a:extLst>
              <a:ext uri="{FF2B5EF4-FFF2-40B4-BE49-F238E27FC236}">
                <a16:creationId xmlns:a16="http://schemas.microsoft.com/office/drawing/2014/main" id="{96E5CC33-3549-F14B-871C-EDB34A4EE940}"/>
              </a:ext>
            </a:extLst>
          </p:cNvPr>
          <p:cNvSpPr/>
          <p:nvPr/>
        </p:nvSpPr>
        <p:spPr>
          <a:xfrm>
            <a:off x="2627784" y="4221088"/>
            <a:ext cx="5976664" cy="2160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8226712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838A76D-2FC1-D248-9D69-DF568EC49767}"/>
              </a:ext>
            </a:extLst>
          </p:cNvPr>
          <p:cNvSpPr>
            <a:spLocks noGrp="1"/>
          </p:cNvSpPr>
          <p:nvPr>
            <p:ph type="title"/>
          </p:nvPr>
        </p:nvSpPr>
        <p:spPr/>
        <p:txBody>
          <a:bodyPr/>
          <a:lstStyle/>
          <a:p>
            <a:r>
              <a:rPr lang="nl-NL" dirty="0" err="1"/>
              <a:t>Tenapanor</a:t>
            </a:r>
            <a:r>
              <a:rPr lang="nl-NL" dirty="0"/>
              <a:t>: </a:t>
            </a:r>
            <a:r>
              <a:rPr lang="nl-NL" dirty="0" err="1"/>
              <a:t>phase</a:t>
            </a:r>
            <a:r>
              <a:rPr lang="nl-NL" dirty="0"/>
              <a:t> 2 trial in IBS-C</a:t>
            </a:r>
          </a:p>
        </p:txBody>
      </p:sp>
      <p:sp>
        <p:nvSpPr>
          <p:cNvPr id="4" name="Slide Number Placeholder 3">
            <a:extLst>
              <a:ext uri="{FF2B5EF4-FFF2-40B4-BE49-F238E27FC236}">
                <a16:creationId xmlns:a16="http://schemas.microsoft.com/office/drawing/2014/main" id="{3EBA8246-2B71-4540-94BE-7775F84A9796}"/>
              </a:ext>
            </a:extLst>
          </p:cNvPr>
          <p:cNvSpPr>
            <a:spLocks noGrp="1"/>
          </p:cNvSpPr>
          <p:nvPr>
            <p:ph type="sldNum" sz="quarter" idx="4"/>
          </p:nvPr>
        </p:nvSpPr>
        <p:spPr/>
        <p:txBody>
          <a:bodyPr/>
          <a:lstStyle/>
          <a:p>
            <a:pPr>
              <a:defRPr/>
            </a:pPr>
            <a:fld id="{6A1313AF-A70B-9642-BA7C-67509FF3C351}" type="slidenum">
              <a:rPr lang="en-US" altLang="en-US" smtClean="0"/>
              <a:pPr>
                <a:defRPr/>
              </a:pPr>
              <a:t>43</a:t>
            </a:fld>
            <a:endParaRPr lang="en-US" altLang="en-US"/>
          </a:p>
        </p:txBody>
      </p:sp>
      <p:sp>
        <p:nvSpPr>
          <p:cNvPr id="9" name="Text Placeholder 8">
            <a:extLst>
              <a:ext uri="{FF2B5EF4-FFF2-40B4-BE49-F238E27FC236}">
                <a16:creationId xmlns:a16="http://schemas.microsoft.com/office/drawing/2014/main" id="{78C93A39-9D25-624C-B6E8-9C59E7CD57A3}"/>
              </a:ext>
            </a:extLst>
          </p:cNvPr>
          <p:cNvSpPr>
            <a:spLocks noGrp="1"/>
          </p:cNvSpPr>
          <p:nvPr>
            <p:ph type="body" sz="quarter" idx="10"/>
          </p:nvPr>
        </p:nvSpPr>
        <p:spPr/>
        <p:txBody>
          <a:bodyPr/>
          <a:lstStyle/>
          <a:p>
            <a:endParaRPr lang="nl-NL"/>
          </a:p>
        </p:txBody>
      </p:sp>
      <p:pic>
        <p:nvPicPr>
          <p:cNvPr id="6" name="Picture 5">
            <a:extLst>
              <a:ext uri="{FF2B5EF4-FFF2-40B4-BE49-F238E27FC236}">
                <a16:creationId xmlns:a16="http://schemas.microsoft.com/office/drawing/2014/main" id="{CA08CE89-A687-BD46-B980-05F1BE10C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541816"/>
            <a:ext cx="8208912" cy="3471360"/>
          </a:xfrm>
          <a:prstGeom prst="rect">
            <a:avLst/>
          </a:prstGeom>
        </p:spPr>
      </p:pic>
      <p:sp>
        <p:nvSpPr>
          <p:cNvPr id="7" name="TextBox 6">
            <a:extLst>
              <a:ext uri="{FF2B5EF4-FFF2-40B4-BE49-F238E27FC236}">
                <a16:creationId xmlns:a16="http://schemas.microsoft.com/office/drawing/2014/main" id="{B44A380D-BB68-334E-B8F1-CBBC0987BC41}"/>
              </a:ext>
            </a:extLst>
          </p:cNvPr>
          <p:cNvSpPr txBox="1"/>
          <p:nvPr/>
        </p:nvSpPr>
        <p:spPr>
          <a:xfrm>
            <a:off x="2123728" y="5301208"/>
            <a:ext cx="3600400" cy="461665"/>
          </a:xfrm>
          <a:prstGeom prst="rect">
            <a:avLst/>
          </a:prstGeom>
          <a:noFill/>
        </p:spPr>
        <p:txBody>
          <a:bodyPr wrap="square" rtlCol="0">
            <a:spAutoFit/>
          </a:bodyPr>
          <a:lstStyle/>
          <a:p>
            <a:r>
              <a:rPr lang="nl-NL" sz="2400" dirty="0" err="1"/>
              <a:t>Chey</a:t>
            </a:r>
            <a:r>
              <a:rPr lang="nl-NL" sz="2400" dirty="0"/>
              <a:t> et al. AJG 2017</a:t>
            </a:r>
          </a:p>
        </p:txBody>
      </p:sp>
    </p:spTree>
    <p:extLst>
      <p:ext uri="{BB962C8B-B14F-4D97-AF65-F5344CB8AC3E}">
        <p14:creationId xmlns:p14="http://schemas.microsoft.com/office/powerpoint/2010/main" val="90697182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B8C32C-EC1A-D540-BA0E-84006D48705E}"/>
              </a:ext>
            </a:extLst>
          </p:cNvPr>
          <p:cNvSpPr>
            <a:spLocks noGrp="1"/>
          </p:cNvSpPr>
          <p:nvPr>
            <p:ph type="sldNum" sz="quarter" idx="11"/>
          </p:nvPr>
        </p:nvSpPr>
        <p:spPr/>
        <p:txBody>
          <a:bodyPr/>
          <a:lstStyle/>
          <a:p>
            <a:pPr>
              <a:defRPr/>
            </a:pPr>
            <a:fld id="{6A1313AF-A70B-9642-BA7C-67509FF3C351}" type="slidenum">
              <a:rPr lang="en-US" altLang="en-US" smtClean="0"/>
              <a:pPr>
                <a:defRPr/>
              </a:pPr>
              <a:t>44</a:t>
            </a:fld>
            <a:endParaRPr lang="en-US" altLang="en-US"/>
          </a:p>
        </p:txBody>
      </p:sp>
      <p:pic>
        <p:nvPicPr>
          <p:cNvPr id="6" name="Picture 5">
            <a:extLst>
              <a:ext uri="{FF2B5EF4-FFF2-40B4-BE49-F238E27FC236}">
                <a16:creationId xmlns:a16="http://schemas.microsoft.com/office/drawing/2014/main" id="{CE916AD1-FC26-134F-AF4E-63320F9C4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 y="1320800"/>
            <a:ext cx="8674100" cy="4216400"/>
          </a:xfrm>
          <a:prstGeom prst="rect">
            <a:avLst/>
          </a:prstGeom>
        </p:spPr>
      </p:pic>
      <p:sp>
        <p:nvSpPr>
          <p:cNvPr id="2" name="TextBox 1">
            <a:extLst>
              <a:ext uri="{FF2B5EF4-FFF2-40B4-BE49-F238E27FC236}">
                <a16:creationId xmlns:a16="http://schemas.microsoft.com/office/drawing/2014/main" id="{4456CF0F-C6A1-8144-BFD0-D13F9885A173}"/>
              </a:ext>
            </a:extLst>
          </p:cNvPr>
          <p:cNvSpPr txBox="1"/>
          <p:nvPr/>
        </p:nvSpPr>
        <p:spPr>
          <a:xfrm>
            <a:off x="5220072" y="3501008"/>
            <a:ext cx="3688978" cy="461665"/>
          </a:xfrm>
          <a:prstGeom prst="rect">
            <a:avLst/>
          </a:prstGeom>
          <a:noFill/>
          <a:ln>
            <a:solidFill>
              <a:schemeClr val="tx2"/>
            </a:solidFill>
          </a:ln>
        </p:spPr>
        <p:txBody>
          <a:bodyPr wrap="square" rtlCol="0">
            <a:spAutoFit/>
          </a:bodyPr>
          <a:lstStyle/>
          <a:p>
            <a:endParaRPr lang="nl-NL" sz="2400" dirty="0"/>
          </a:p>
        </p:txBody>
      </p:sp>
    </p:spTree>
    <p:extLst>
      <p:ext uri="{BB962C8B-B14F-4D97-AF65-F5344CB8AC3E}">
        <p14:creationId xmlns:p14="http://schemas.microsoft.com/office/powerpoint/2010/main" val="493644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DA765-F2DC-8444-91FC-75CE2C3CFEAD}"/>
              </a:ext>
            </a:extLst>
          </p:cNvPr>
          <p:cNvSpPr>
            <a:spLocks noGrp="1"/>
          </p:cNvSpPr>
          <p:nvPr>
            <p:ph type="sldNum" sz="quarter" idx="4"/>
          </p:nvPr>
        </p:nvSpPr>
        <p:spPr/>
        <p:txBody>
          <a:bodyPr/>
          <a:lstStyle/>
          <a:p>
            <a:fld id="{0F2B34C6-6653-473B-ACCB-9371572A61D6}" type="slidenum">
              <a:rPr lang="nl-NL" smtClean="0"/>
              <a:pPr/>
              <a:t>45</a:t>
            </a:fld>
            <a:endParaRPr lang="nl-NL" dirty="0"/>
          </a:p>
        </p:txBody>
      </p:sp>
      <p:pic>
        <p:nvPicPr>
          <p:cNvPr id="6" name="Picture 5">
            <a:extLst>
              <a:ext uri="{FF2B5EF4-FFF2-40B4-BE49-F238E27FC236}">
                <a16:creationId xmlns:a16="http://schemas.microsoft.com/office/drawing/2014/main" id="{2026BE7C-E0A8-454E-A474-5C9E0C2F8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2895198"/>
          </a:xfrm>
          <a:prstGeom prst="rect">
            <a:avLst/>
          </a:prstGeom>
        </p:spPr>
      </p:pic>
      <p:pic>
        <p:nvPicPr>
          <p:cNvPr id="7" name="Picture 6">
            <a:extLst>
              <a:ext uri="{FF2B5EF4-FFF2-40B4-BE49-F238E27FC236}">
                <a16:creationId xmlns:a16="http://schemas.microsoft.com/office/drawing/2014/main" id="{8C84DFB6-C0E2-054C-8BB3-4DDC2CF67F7A}"/>
              </a:ext>
            </a:extLst>
          </p:cNvPr>
          <p:cNvPicPr>
            <a:picLocks noChangeAspect="1"/>
          </p:cNvPicPr>
          <p:nvPr/>
        </p:nvPicPr>
        <p:blipFill>
          <a:blip r:embed="rId4"/>
          <a:stretch>
            <a:fillRect/>
          </a:stretch>
        </p:blipFill>
        <p:spPr>
          <a:xfrm>
            <a:off x="5292080" y="4291812"/>
            <a:ext cx="1998464" cy="1998464"/>
          </a:xfrm>
          <a:prstGeom prst="rect">
            <a:avLst/>
          </a:prstGeom>
        </p:spPr>
      </p:pic>
      <p:sp>
        <p:nvSpPr>
          <p:cNvPr id="8" name="TextBox 7">
            <a:extLst>
              <a:ext uri="{FF2B5EF4-FFF2-40B4-BE49-F238E27FC236}">
                <a16:creationId xmlns:a16="http://schemas.microsoft.com/office/drawing/2014/main" id="{6397F4D4-78E3-ED4A-A537-590B3662F9C6}"/>
              </a:ext>
            </a:extLst>
          </p:cNvPr>
          <p:cNvSpPr txBox="1"/>
          <p:nvPr/>
        </p:nvSpPr>
        <p:spPr>
          <a:xfrm>
            <a:off x="395536" y="4474681"/>
            <a:ext cx="5184576" cy="830997"/>
          </a:xfrm>
          <a:prstGeom prst="rect">
            <a:avLst/>
          </a:prstGeom>
          <a:noFill/>
        </p:spPr>
        <p:txBody>
          <a:bodyPr wrap="square" rtlCol="0">
            <a:spAutoFit/>
          </a:bodyPr>
          <a:lstStyle/>
          <a:p>
            <a:r>
              <a:rPr lang="nl-NL" sz="2400" dirty="0"/>
              <a:t>2 kiwi fruit per </a:t>
            </a:r>
            <a:r>
              <a:rPr lang="nl-NL" sz="2400" dirty="0" err="1"/>
              <a:t>day</a:t>
            </a:r>
            <a:r>
              <a:rPr lang="nl-NL" sz="2400" dirty="0"/>
              <a:t> more </a:t>
            </a:r>
            <a:r>
              <a:rPr lang="nl-NL" sz="2400" dirty="0" err="1"/>
              <a:t>effective</a:t>
            </a:r>
            <a:r>
              <a:rPr lang="nl-NL" sz="2400" dirty="0"/>
              <a:t> </a:t>
            </a:r>
            <a:r>
              <a:rPr lang="nl-NL" sz="2400" dirty="0" err="1"/>
              <a:t>than</a:t>
            </a:r>
            <a:r>
              <a:rPr lang="nl-NL" sz="2400" dirty="0"/>
              <a:t> 7.5 g </a:t>
            </a:r>
            <a:r>
              <a:rPr lang="nl-NL" sz="2400" dirty="0" err="1"/>
              <a:t>psyllium</a:t>
            </a:r>
            <a:r>
              <a:rPr lang="nl-NL" sz="2400" dirty="0"/>
              <a:t> in </a:t>
            </a:r>
            <a:r>
              <a:rPr lang="nl-NL" sz="2400" dirty="0" err="1"/>
              <a:t>increasing</a:t>
            </a:r>
            <a:r>
              <a:rPr lang="nl-NL" sz="2400" dirty="0"/>
              <a:t> CSBM</a:t>
            </a:r>
          </a:p>
        </p:txBody>
      </p:sp>
    </p:spTree>
    <p:extLst>
      <p:ext uri="{BB962C8B-B14F-4D97-AF65-F5344CB8AC3E}">
        <p14:creationId xmlns:p14="http://schemas.microsoft.com/office/powerpoint/2010/main" val="7742191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A304469-6EE6-464E-A0AB-CE6AEDF9A8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620688"/>
            <a:ext cx="4393056" cy="5040560"/>
          </a:xfrm>
        </p:spPr>
      </p:pic>
      <p:sp>
        <p:nvSpPr>
          <p:cNvPr id="4" name="Slide Number Placeholder 3">
            <a:extLst>
              <a:ext uri="{FF2B5EF4-FFF2-40B4-BE49-F238E27FC236}">
                <a16:creationId xmlns:a16="http://schemas.microsoft.com/office/drawing/2014/main" id="{FC06274B-B279-284C-9B42-B6A82E8E7A77}"/>
              </a:ext>
            </a:extLst>
          </p:cNvPr>
          <p:cNvSpPr>
            <a:spLocks noGrp="1"/>
          </p:cNvSpPr>
          <p:nvPr>
            <p:ph type="sldNum" sz="quarter" idx="11"/>
          </p:nvPr>
        </p:nvSpPr>
        <p:spPr/>
        <p:txBody>
          <a:bodyPr/>
          <a:lstStyle/>
          <a:p>
            <a:pPr>
              <a:defRPr/>
            </a:pPr>
            <a:fld id="{6A1313AF-A70B-9642-BA7C-67509FF3C351}" type="slidenum">
              <a:rPr lang="en-US" altLang="en-US" smtClean="0"/>
              <a:pPr>
                <a:defRPr/>
              </a:pPr>
              <a:t>46</a:t>
            </a:fld>
            <a:endParaRPr lang="en-US" altLang="en-US"/>
          </a:p>
        </p:txBody>
      </p:sp>
      <p:sp>
        <p:nvSpPr>
          <p:cNvPr id="7" name="TextBox 6">
            <a:extLst>
              <a:ext uri="{FF2B5EF4-FFF2-40B4-BE49-F238E27FC236}">
                <a16:creationId xmlns:a16="http://schemas.microsoft.com/office/drawing/2014/main" id="{74DEE352-DFB2-A449-A20E-12A8E2A4A29A}"/>
              </a:ext>
            </a:extLst>
          </p:cNvPr>
          <p:cNvSpPr txBox="1"/>
          <p:nvPr/>
        </p:nvSpPr>
        <p:spPr>
          <a:xfrm>
            <a:off x="5436664" y="1556792"/>
            <a:ext cx="3490840" cy="830997"/>
          </a:xfrm>
          <a:prstGeom prst="rect">
            <a:avLst/>
          </a:prstGeom>
          <a:noFill/>
        </p:spPr>
        <p:txBody>
          <a:bodyPr wrap="square" rtlCol="0">
            <a:spAutoFit/>
          </a:bodyPr>
          <a:lstStyle/>
          <a:p>
            <a:r>
              <a:rPr lang="nl-NL" sz="2400" dirty="0" err="1"/>
              <a:t>Cinca</a:t>
            </a:r>
            <a:r>
              <a:rPr lang="nl-NL" sz="2400" dirty="0"/>
              <a:t> et al. APT 2013</a:t>
            </a:r>
          </a:p>
          <a:p>
            <a:r>
              <a:rPr lang="nl-NL" sz="2400" dirty="0"/>
              <a:t>(n=240 </a:t>
            </a:r>
            <a:r>
              <a:rPr lang="nl-NL" sz="2400" dirty="0" err="1"/>
              <a:t>females</a:t>
            </a:r>
            <a:r>
              <a:rPr lang="nl-NL" sz="2400" dirty="0"/>
              <a:t> </a:t>
            </a:r>
            <a:r>
              <a:rPr lang="nl-NL" sz="2400" dirty="0" err="1"/>
              <a:t>with</a:t>
            </a:r>
            <a:r>
              <a:rPr lang="nl-NL" sz="2400" dirty="0"/>
              <a:t> CC)</a:t>
            </a:r>
          </a:p>
        </p:txBody>
      </p:sp>
      <p:sp>
        <p:nvSpPr>
          <p:cNvPr id="5" name="TextBox 4">
            <a:extLst>
              <a:ext uri="{FF2B5EF4-FFF2-40B4-BE49-F238E27FC236}">
                <a16:creationId xmlns:a16="http://schemas.microsoft.com/office/drawing/2014/main" id="{2616A024-BC14-0C48-AC16-F4B316B16ACD}"/>
              </a:ext>
            </a:extLst>
          </p:cNvPr>
          <p:cNvSpPr txBox="1"/>
          <p:nvPr/>
        </p:nvSpPr>
        <p:spPr>
          <a:xfrm>
            <a:off x="5490592" y="3323893"/>
            <a:ext cx="3436912" cy="1692771"/>
          </a:xfrm>
          <a:prstGeom prst="rect">
            <a:avLst/>
          </a:prstGeom>
          <a:noFill/>
        </p:spPr>
        <p:txBody>
          <a:bodyPr wrap="square" rtlCol="0">
            <a:spAutoFit/>
          </a:bodyPr>
          <a:lstStyle/>
          <a:p>
            <a:r>
              <a:rPr lang="nl-NL" sz="2000" dirty="0" err="1"/>
              <a:t>Superiority</a:t>
            </a:r>
            <a:r>
              <a:rPr lang="nl-NL" sz="2000" dirty="0"/>
              <a:t> of PEG </a:t>
            </a:r>
            <a:r>
              <a:rPr lang="nl-NL" sz="2000" dirty="0" err="1"/>
              <a:t>above</a:t>
            </a:r>
            <a:r>
              <a:rPr lang="nl-NL" sz="2000" dirty="0"/>
              <a:t> </a:t>
            </a:r>
            <a:r>
              <a:rPr lang="nl-NL" sz="2000" dirty="0" err="1"/>
              <a:t>prucalopride</a:t>
            </a:r>
            <a:r>
              <a:rPr lang="nl-NL" sz="2000" dirty="0"/>
              <a:t> </a:t>
            </a:r>
            <a:r>
              <a:rPr lang="nl-NL" sz="2000" dirty="0" err="1"/>
              <a:t>demonstrated</a:t>
            </a:r>
            <a:r>
              <a:rPr lang="nl-NL" sz="2000" dirty="0"/>
              <a:t> even </a:t>
            </a:r>
            <a:r>
              <a:rPr lang="nl-NL" sz="2000" dirty="0" err="1"/>
              <a:t>when</a:t>
            </a:r>
            <a:r>
              <a:rPr lang="nl-NL" sz="2000" dirty="0"/>
              <a:t> </a:t>
            </a:r>
            <a:r>
              <a:rPr lang="nl-NL" sz="2000" dirty="0" err="1"/>
              <a:t>this</a:t>
            </a:r>
            <a:r>
              <a:rPr lang="nl-NL" sz="2000" dirty="0"/>
              <a:t> was </a:t>
            </a:r>
            <a:r>
              <a:rPr lang="nl-NL" sz="2000" dirty="0" err="1"/>
              <a:t>designed</a:t>
            </a:r>
            <a:r>
              <a:rPr lang="nl-NL" sz="2000" dirty="0"/>
              <a:t> </a:t>
            </a:r>
            <a:r>
              <a:rPr lang="nl-NL" sz="2000" dirty="0" err="1"/>
              <a:t>to</a:t>
            </a:r>
            <a:r>
              <a:rPr lang="nl-NL" sz="2000" dirty="0"/>
              <a:t> </a:t>
            </a:r>
            <a:r>
              <a:rPr lang="nl-NL" sz="2000" dirty="0" err="1"/>
              <a:t>be</a:t>
            </a:r>
            <a:r>
              <a:rPr lang="nl-NL" sz="2000" dirty="0"/>
              <a:t> a non-</a:t>
            </a:r>
            <a:r>
              <a:rPr lang="nl-NL" sz="2000" dirty="0" err="1"/>
              <a:t>inferiority</a:t>
            </a:r>
            <a:r>
              <a:rPr lang="nl-NL" sz="2000" dirty="0"/>
              <a:t> trial</a:t>
            </a:r>
          </a:p>
          <a:p>
            <a:endParaRPr lang="nl-NL" sz="2400" dirty="0"/>
          </a:p>
        </p:txBody>
      </p:sp>
    </p:spTree>
    <p:extLst>
      <p:ext uri="{BB962C8B-B14F-4D97-AF65-F5344CB8AC3E}">
        <p14:creationId xmlns:p14="http://schemas.microsoft.com/office/powerpoint/2010/main" val="3082619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D4671-542A-8E4D-88DA-DF0A8A138DEE}"/>
              </a:ext>
            </a:extLst>
          </p:cNvPr>
          <p:cNvSpPr>
            <a:spLocks noGrp="1"/>
          </p:cNvSpPr>
          <p:nvPr>
            <p:ph type="sldNum" sz="quarter" idx="11"/>
          </p:nvPr>
        </p:nvSpPr>
        <p:spPr/>
        <p:txBody>
          <a:bodyPr/>
          <a:lstStyle/>
          <a:p>
            <a:pPr>
              <a:defRPr/>
            </a:pPr>
            <a:fld id="{6A1313AF-A70B-9642-BA7C-67509FF3C351}" type="slidenum">
              <a:rPr lang="en-US" altLang="en-US" smtClean="0"/>
              <a:pPr>
                <a:defRPr/>
              </a:pPr>
              <a:t>47</a:t>
            </a:fld>
            <a:endParaRPr lang="en-US" altLang="en-US"/>
          </a:p>
        </p:txBody>
      </p:sp>
      <p:pic>
        <p:nvPicPr>
          <p:cNvPr id="6" name="Picture 5">
            <a:extLst>
              <a:ext uri="{FF2B5EF4-FFF2-40B4-BE49-F238E27FC236}">
                <a16:creationId xmlns:a16="http://schemas.microsoft.com/office/drawing/2014/main" id="{CEAEAC4E-9141-1D4D-8307-7592DC4D5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5360"/>
            <a:ext cx="9144000" cy="6027279"/>
          </a:xfrm>
          <a:prstGeom prst="rect">
            <a:avLst/>
          </a:prstGeom>
        </p:spPr>
      </p:pic>
    </p:spTree>
    <p:extLst>
      <p:ext uri="{BB962C8B-B14F-4D97-AF65-F5344CB8AC3E}">
        <p14:creationId xmlns:p14="http://schemas.microsoft.com/office/powerpoint/2010/main" val="829395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0E6E-E87B-FD4C-BC76-A502DA139B62}"/>
              </a:ext>
            </a:extLst>
          </p:cNvPr>
          <p:cNvSpPr>
            <a:spLocks noGrp="1"/>
          </p:cNvSpPr>
          <p:nvPr>
            <p:ph type="title"/>
          </p:nvPr>
        </p:nvSpPr>
        <p:spPr/>
        <p:txBody>
          <a:bodyPr/>
          <a:lstStyle/>
          <a:p>
            <a:r>
              <a:rPr lang="nl-NL" dirty="0"/>
              <a:t>Nelson et al. Gut 2017 </a:t>
            </a:r>
            <a:r>
              <a:rPr lang="nl-NL" dirty="0" err="1"/>
              <a:t>Systematic</a:t>
            </a:r>
            <a:r>
              <a:rPr lang="nl-NL" dirty="0"/>
              <a:t> review </a:t>
            </a:r>
            <a:r>
              <a:rPr lang="nl-NL" dirty="0" err="1"/>
              <a:t>and</a:t>
            </a:r>
            <a:r>
              <a:rPr lang="nl-NL" dirty="0"/>
              <a:t> MA</a:t>
            </a:r>
          </a:p>
        </p:txBody>
      </p:sp>
      <p:pic>
        <p:nvPicPr>
          <p:cNvPr id="6" name="Content Placeholder 5">
            <a:extLst>
              <a:ext uri="{FF2B5EF4-FFF2-40B4-BE49-F238E27FC236}">
                <a16:creationId xmlns:a16="http://schemas.microsoft.com/office/drawing/2014/main" id="{8FEE8746-1AA2-E94F-9C2E-C54FE88645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625" y="1622548"/>
            <a:ext cx="6794975" cy="3387752"/>
          </a:xfrm>
        </p:spPr>
      </p:pic>
      <p:sp>
        <p:nvSpPr>
          <p:cNvPr id="4" name="Slide Number Placeholder 3">
            <a:extLst>
              <a:ext uri="{FF2B5EF4-FFF2-40B4-BE49-F238E27FC236}">
                <a16:creationId xmlns:a16="http://schemas.microsoft.com/office/drawing/2014/main" id="{514ACAFC-1A97-4B40-9470-69CE511B1D4A}"/>
              </a:ext>
            </a:extLst>
          </p:cNvPr>
          <p:cNvSpPr>
            <a:spLocks noGrp="1"/>
          </p:cNvSpPr>
          <p:nvPr>
            <p:ph type="sldNum" sz="quarter" idx="11"/>
          </p:nvPr>
        </p:nvSpPr>
        <p:spPr/>
        <p:txBody>
          <a:bodyPr/>
          <a:lstStyle/>
          <a:p>
            <a:pPr>
              <a:defRPr/>
            </a:pPr>
            <a:fld id="{6A1313AF-A70B-9642-BA7C-67509FF3C351}" type="slidenum">
              <a:rPr lang="en-US" altLang="en-US" smtClean="0"/>
              <a:pPr>
                <a:defRPr/>
              </a:pPr>
              <a:t>48</a:t>
            </a:fld>
            <a:endParaRPr lang="en-US" altLang="en-US"/>
          </a:p>
        </p:txBody>
      </p:sp>
      <p:sp>
        <p:nvSpPr>
          <p:cNvPr id="3" name="TextBox 2">
            <a:extLst>
              <a:ext uri="{FF2B5EF4-FFF2-40B4-BE49-F238E27FC236}">
                <a16:creationId xmlns:a16="http://schemas.microsoft.com/office/drawing/2014/main" id="{8D842E04-6404-7A4A-9F02-67EB60A42E41}"/>
              </a:ext>
            </a:extLst>
          </p:cNvPr>
          <p:cNvSpPr txBox="1"/>
          <p:nvPr/>
        </p:nvSpPr>
        <p:spPr>
          <a:xfrm>
            <a:off x="929760" y="5229200"/>
            <a:ext cx="7776864" cy="646331"/>
          </a:xfrm>
          <a:prstGeom prst="rect">
            <a:avLst/>
          </a:prstGeom>
          <a:noFill/>
        </p:spPr>
        <p:txBody>
          <a:bodyPr wrap="square" rtlCol="0">
            <a:spAutoFit/>
          </a:bodyPr>
          <a:lstStyle/>
          <a:p>
            <a:r>
              <a:rPr lang="en-US" dirty="0"/>
              <a:t>Current drugs for CIC show similar efficacy. Bisacodyl may be superior to prescription medications for </a:t>
            </a:r>
            <a:r>
              <a:rPr lang="el-GR" dirty="0"/>
              <a:t>Δ</a:t>
            </a:r>
            <a:r>
              <a:rPr lang="en-US" baseline="-25000" dirty="0"/>
              <a:t>b</a:t>
            </a:r>
            <a:r>
              <a:rPr lang="en-US" dirty="0"/>
              <a:t> in the number of SBM/week in CIC.</a:t>
            </a:r>
            <a:endParaRPr lang="nl-NL" sz="2400" dirty="0"/>
          </a:p>
        </p:txBody>
      </p:sp>
    </p:spTree>
    <p:extLst>
      <p:ext uri="{BB962C8B-B14F-4D97-AF65-F5344CB8AC3E}">
        <p14:creationId xmlns:p14="http://schemas.microsoft.com/office/powerpoint/2010/main" val="370140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EB75-CDA4-634E-A7F0-9907B49CC682}"/>
              </a:ext>
            </a:extLst>
          </p:cNvPr>
          <p:cNvSpPr>
            <a:spLocks noGrp="1"/>
          </p:cNvSpPr>
          <p:nvPr>
            <p:ph type="title"/>
          </p:nvPr>
        </p:nvSpPr>
        <p:spPr/>
        <p:txBody>
          <a:bodyPr/>
          <a:lstStyle/>
          <a:p>
            <a:r>
              <a:rPr lang="nl-NL" dirty="0" err="1"/>
              <a:t>Linaclotide</a:t>
            </a:r>
            <a:r>
              <a:rPr lang="nl-NL" dirty="0"/>
              <a:t> in IBS-C</a:t>
            </a:r>
          </a:p>
        </p:txBody>
      </p:sp>
      <p:pic>
        <p:nvPicPr>
          <p:cNvPr id="6" name="Content Placeholder 5">
            <a:extLst>
              <a:ext uri="{FF2B5EF4-FFF2-40B4-BE49-F238E27FC236}">
                <a16:creationId xmlns:a16="http://schemas.microsoft.com/office/drawing/2014/main" id="{31835D5B-9D6F-1841-B39A-277EE8D6007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3543" y="1700213"/>
            <a:ext cx="5699139" cy="4176712"/>
          </a:xfrm>
        </p:spPr>
      </p:pic>
      <p:sp>
        <p:nvSpPr>
          <p:cNvPr id="4" name="Slide Number Placeholder 3">
            <a:extLst>
              <a:ext uri="{FF2B5EF4-FFF2-40B4-BE49-F238E27FC236}">
                <a16:creationId xmlns:a16="http://schemas.microsoft.com/office/drawing/2014/main" id="{6060F294-879C-B647-8013-8B08D089D7D0}"/>
              </a:ext>
            </a:extLst>
          </p:cNvPr>
          <p:cNvSpPr>
            <a:spLocks noGrp="1"/>
          </p:cNvSpPr>
          <p:nvPr>
            <p:ph type="sldNum" sz="quarter" idx="11"/>
          </p:nvPr>
        </p:nvSpPr>
        <p:spPr/>
        <p:txBody>
          <a:bodyPr/>
          <a:lstStyle/>
          <a:p>
            <a:pPr>
              <a:defRPr/>
            </a:pPr>
            <a:fld id="{6A1313AF-A70B-9642-BA7C-67509FF3C351}" type="slidenum">
              <a:rPr lang="en-US" altLang="en-US" smtClean="0"/>
              <a:pPr>
                <a:defRPr/>
              </a:pPr>
              <a:t>49</a:t>
            </a:fld>
            <a:endParaRPr lang="en-US" altLang="en-US"/>
          </a:p>
        </p:txBody>
      </p:sp>
      <p:sp>
        <p:nvSpPr>
          <p:cNvPr id="7" name="TextBox 6">
            <a:extLst>
              <a:ext uri="{FF2B5EF4-FFF2-40B4-BE49-F238E27FC236}">
                <a16:creationId xmlns:a16="http://schemas.microsoft.com/office/drawing/2014/main" id="{CCF57E04-7CF7-2949-A4AE-75FD1665B582}"/>
              </a:ext>
            </a:extLst>
          </p:cNvPr>
          <p:cNvSpPr txBox="1"/>
          <p:nvPr/>
        </p:nvSpPr>
        <p:spPr>
          <a:xfrm>
            <a:off x="4355976" y="5876925"/>
            <a:ext cx="2880320" cy="461665"/>
          </a:xfrm>
          <a:prstGeom prst="rect">
            <a:avLst/>
          </a:prstGeom>
          <a:noFill/>
        </p:spPr>
        <p:txBody>
          <a:bodyPr wrap="square" rtlCol="0">
            <a:spAutoFit/>
          </a:bodyPr>
          <a:lstStyle/>
          <a:p>
            <a:r>
              <a:rPr lang="nl-NL" sz="2400" dirty="0" err="1"/>
              <a:t>Chey</a:t>
            </a:r>
            <a:r>
              <a:rPr lang="nl-NL" sz="2400" dirty="0"/>
              <a:t> et al. AJG 2012</a:t>
            </a:r>
          </a:p>
        </p:txBody>
      </p:sp>
    </p:spTree>
    <p:extLst>
      <p:ext uri="{BB962C8B-B14F-4D97-AF65-F5344CB8AC3E}">
        <p14:creationId xmlns:p14="http://schemas.microsoft.com/office/powerpoint/2010/main" val="258855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3183BC-F062-624F-8136-10F00F897CBF}"/>
              </a:ext>
            </a:extLst>
          </p:cNvPr>
          <p:cNvSpPr>
            <a:spLocks noGrp="1"/>
          </p:cNvSpPr>
          <p:nvPr>
            <p:ph type="sldNum" sz="quarter" idx="11"/>
          </p:nvPr>
        </p:nvSpPr>
        <p:spPr/>
        <p:txBody>
          <a:bodyPr/>
          <a:lstStyle/>
          <a:p>
            <a:pPr>
              <a:defRPr/>
            </a:pPr>
            <a:fld id="{6A1313AF-A70B-9642-BA7C-67509FF3C351}" type="slidenum">
              <a:rPr lang="en-US" altLang="en-US" smtClean="0"/>
              <a:pPr>
                <a:defRPr/>
              </a:pPr>
              <a:t>5</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76BB543C-B34F-0A4E-996D-326F8BCBA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1930400"/>
            <a:ext cx="7721600" cy="2997200"/>
          </a:xfrm>
          <a:prstGeom prst="rect">
            <a:avLst/>
          </a:prstGeom>
        </p:spPr>
      </p:pic>
    </p:spTree>
    <p:extLst>
      <p:ext uri="{BB962C8B-B14F-4D97-AF65-F5344CB8AC3E}">
        <p14:creationId xmlns:p14="http://schemas.microsoft.com/office/powerpoint/2010/main" val="1648138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EB75-CDA4-634E-A7F0-9907B49CC682}"/>
              </a:ext>
            </a:extLst>
          </p:cNvPr>
          <p:cNvSpPr>
            <a:spLocks noGrp="1"/>
          </p:cNvSpPr>
          <p:nvPr>
            <p:ph type="title"/>
          </p:nvPr>
        </p:nvSpPr>
        <p:spPr/>
        <p:txBody>
          <a:bodyPr/>
          <a:lstStyle/>
          <a:p>
            <a:r>
              <a:rPr lang="nl-NL" dirty="0" err="1"/>
              <a:t>Linaclotide</a:t>
            </a:r>
            <a:r>
              <a:rPr lang="nl-NL" dirty="0"/>
              <a:t> in IBS-C</a:t>
            </a:r>
          </a:p>
        </p:txBody>
      </p:sp>
      <p:sp>
        <p:nvSpPr>
          <p:cNvPr id="4" name="Slide Number Placeholder 3">
            <a:extLst>
              <a:ext uri="{FF2B5EF4-FFF2-40B4-BE49-F238E27FC236}">
                <a16:creationId xmlns:a16="http://schemas.microsoft.com/office/drawing/2014/main" id="{6060F294-879C-B647-8013-8B08D089D7D0}"/>
              </a:ext>
            </a:extLst>
          </p:cNvPr>
          <p:cNvSpPr>
            <a:spLocks noGrp="1"/>
          </p:cNvSpPr>
          <p:nvPr>
            <p:ph type="sldNum" sz="quarter" idx="11"/>
          </p:nvPr>
        </p:nvSpPr>
        <p:spPr/>
        <p:txBody>
          <a:bodyPr/>
          <a:lstStyle/>
          <a:p>
            <a:pPr>
              <a:defRPr/>
            </a:pPr>
            <a:fld id="{6A1313AF-A70B-9642-BA7C-67509FF3C351}" type="slidenum">
              <a:rPr lang="en-US" altLang="en-US" smtClean="0"/>
              <a:pPr>
                <a:defRPr/>
              </a:pPr>
              <a:t>50</a:t>
            </a:fld>
            <a:endParaRPr lang="en-US" altLang="en-US"/>
          </a:p>
        </p:txBody>
      </p:sp>
      <p:sp>
        <p:nvSpPr>
          <p:cNvPr id="7" name="TextBox 6">
            <a:extLst>
              <a:ext uri="{FF2B5EF4-FFF2-40B4-BE49-F238E27FC236}">
                <a16:creationId xmlns:a16="http://schemas.microsoft.com/office/drawing/2014/main" id="{CCF57E04-7CF7-2949-A4AE-75FD1665B582}"/>
              </a:ext>
            </a:extLst>
          </p:cNvPr>
          <p:cNvSpPr txBox="1"/>
          <p:nvPr/>
        </p:nvSpPr>
        <p:spPr>
          <a:xfrm>
            <a:off x="4355976" y="5876925"/>
            <a:ext cx="2880320" cy="461665"/>
          </a:xfrm>
          <a:prstGeom prst="rect">
            <a:avLst/>
          </a:prstGeom>
          <a:noFill/>
        </p:spPr>
        <p:txBody>
          <a:bodyPr wrap="square" rtlCol="0">
            <a:spAutoFit/>
          </a:bodyPr>
          <a:lstStyle/>
          <a:p>
            <a:r>
              <a:rPr lang="nl-NL" sz="2400" dirty="0" err="1"/>
              <a:t>Rao</a:t>
            </a:r>
            <a:r>
              <a:rPr lang="nl-NL" sz="2400" dirty="0"/>
              <a:t> et al. AJG 2012</a:t>
            </a:r>
          </a:p>
        </p:txBody>
      </p:sp>
      <p:pic>
        <p:nvPicPr>
          <p:cNvPr id="9" name="Content Placeholder 8">
            <a:extLst>
              <a:ext uri="{FF2B5EF4-FFF2-40B4-BE49-F238E27FC236}">
                <a16:creationId xmlns:a16="http://schemas.microsoft.com/office/drawing/2014/main" id="{4B1B75B0-4CDC-E144-9F54-20B9299C8A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3889" y="1700213"/>
            <a:ext cx="6118447" cy="4176712"/>
          </a:xfrm>
        </p:spPr>
      </p:pic>
    </p:spTree>
    <p:extLst>
      <p:ext uri="{BB962C8B-B14F-4D97-AF65-F5344CB8AC3E}">
        <p14:creationId xmlns:p14="http://schemas.microsoft.com/office/powerpoint/2010/main" val="904712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EF1D-E8D3-FE47-9B8C-81A362B44A31}"/>
              </a:ext>
            </a:extLst>
          </p:cNvPr>
          <p:cNvSpPr>
            <a:spLocks noGrp="1"/>
          </p:cNvSpPr>
          <p:nvPr>
            <p:ph type="title"/>
          </p:nvPr>
        </p:nvSpPr>
        <p:spPr/>
        <p:txBody>
          <a:bodyPr/>
          <a:lstStyle/>
          <a:p>
            <a:endParaRPr lang="nl-NL"/>
          </a:p>
        </p:txBody>
      </p:sp>
      <p:sp>
        <p:nvSpPr>
          <p:cNvPr id="3" name="Slide Number Placeholder 2">
            <a:extLst>
              <a:ext uri="{FF2B5EF4-FFF2-40B4-BE49-F238E27FC236}">
                <a16:creationId xmlns:a16="http://schemas.microsoft.com/office/drawing/2014/main" id="{1DDDB2B1-D284-DE4E-9C89-E0A75D1F6759}"/>
              </a:ext>
            </a:extLst>
          </p:cNvPr>
          <p:cNvSpPr>
            <a:spLocks noGrp="1"/>
          </p:cNvSpPr>
          <p:nvPr>
            <p:ph type="sldNum" sz="quarter" idx="4"/>
          </p:nvPr>
        </p:nvSpPr>
        <p:spPr/>
        <p:txBody>
          <a:bodyPr/>
          <a:lstStyle/>
          <a:p>
            <a:fld id="{0F2B34C6-6653-473B-ACCB-9371572A61D6}" type="slidenum">
              <a:rPr lang="nl-NL" smtClean="0"/>
              <a:pPr/>
              <a:t>51</a:t>
            </a:fld>
            <a:endParaRPr lang="nl-NL" dirty="0"/>
          </a:p>
        </p:txBody>
      </p:sp>
      <p:sp>
        <p:nvSpPr>
          <p:cNvPr id="4" name="Text Placeholder 3">
            <a:extLst>
              <a:ext uri="{FF2B5EF4-FFF2-40B4-BE49-F238E27FC236}">
                <a16:creationId xmlns:a16="http://schemas.microsoft.com/office/drawing/2014/main" id="{4CD4BC1C-3862-7D4C-9EA2-425BD3315D2D}"/>
              </a:ext>
            </a:extLst>
          </p:cNvPr>
          <p:cNvSpPr>
            <a:spLocks noGrp="1"/>
          </p:cNvSpPr>
          <p:nvPr>
            <p:ph type="body" sz="quarter" idx="10"/>
          </p:nvPr>
        </p:nvSpPr>
        <p:spPr/>
        <p:txBody>
          <a:bodyPr/>
          <a:lstStyle/>
          <a:p>
            <a:endParaRPr lang="nl-NL"/>
          </a:p>
        </p:txBody>
      </p:sp>
      <p:pic>
        <p:nvPicPr>
          <p:cNvPr id="6" name="Picture 5">
            <a:extLst>
              <a:ext uri="{FF2B5EF4-FFF2-40B4-BE49-F238E27FC236}">
                <a16:creationId xmlns:a16="http://schemas.microsoft.com/office/drawing/2014/main" id="{16EB44C5-16A4-B04C-A07F-0AB8BBF96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305"/>
            <a:ext cx="9144000" cy="6549390"/>
          </a:xfrm>
          <a:prstGeom prst="rect">
            <a:avLst/>
          </a:prstGeom>
        </p:spPr>
      </p:pic>
      <p:sp>
        <p:nvSpPr>
          <p:cNvPr id="7" name="TextBox 6">
            <a:extLst>
              <a:ext uri="{FF2B5EF4-FFF2-40B4-BE49-F238E27FC236}">
                <a16:creationId xmlns:a16="http://schemas.microsoft.com/office/drawing/2014/main" id="{EB4B1576-7B81-C049-B11A-0A48E19A4A68}"/>
              </a:ext>
            </a:extLst>
          </p:cNvPr>
          <p:cNvSpPr txBox="1"/>
          <p:nvPr/>
        </p:nvSpPr>
        <p:spPr>
          <a:xfrm>
            <a:off x="6084168" y="6309320"/>
            <a:ext cx="3059832" cy="400110"/>
          </a:xfrm>
          <a:prstGeom prst="rect">
            <a:avLst/>
          </a:prstGeom>
          <a:noFill/>
        </p:spPr>
        <p:txBody>
          <a:bodyPr wrap="square" rtlCol="0">
            <a:spAutoFit/>
          </a:bodyPr>
          <a:lstStyle/>
          <a:p>
            <a:r>
              <a:rPr lang="nl-NL" sz="2000" dirty="0" err="1"/>
              <a:t>Christodoulides</a:t>
            </a:r>
            <a:r>
              <a:rPr lang="nl-NL" sz="2000" dirty="0"/>
              <a:t> APT 2016</a:t>
            </a:r>
          </a:p>
        </p:txBody>
      </p:sp>
    </p:spTree>
    <p:extLst>
      <p:ext uri="{BB962C8B-B14F-4D97-AF65-F5344CB8AC3E}">
        <p14:creationId xmlns:p14="http://schemas.microsoft.com/office/powerpoint/2010/main" val="341232865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2DBD99-4291-5C49-ACAD-DE738012E8E5}"/>
              </a:ext>
            </a:extLst>
          </p:cNvPr>
          <p:cNvSpPr>
            <a:spLocks noGrp="1"/>
          </p:cNvSpPr>
          <p:nvPr>
            <p:ph type="sldNum" sz="quarter" idx="11"/>
          </p:nvPr>
        </p:nvSpPr>
        <p:spPr/>
        <p:txBody>
          <a:bodyPr/>
          <a:lstStyle/>
          <a:p>
            <a:pPr>
              <a:defRPr/>
            </a:pPr>
            <a:fld id="{6A1313AF-A70B-9642-BA7C-67509FF3C351}" type="slidenum">
              <a:rPr lang="en-US" altLang="en-US" smtClean="0"/>
              <a:pPr>
                <a:defRPr/>
              </a:pPr>
              <a:t>52</a:t>
            </a:fld>
            <a:endParaRPr lang="en-US" altLang="en-US"/>
          </a:p>
        </p:txBody>
      </p:sp>
      <p:pic>
        <p:nvPicPr>
          <p:cNvPr id="6" name="Picture 5">
            <a:extLst>
              <a:ext uri="{FF2B5EF4-FFF2-40B4-BE49-F238E27FC236}">
                <a16:creationId xmlns:a16="http://schemas.microsoft.com/office/drawing/2014/main" id="{4C037CDE-1972-5F4B-BE6E-3640AFDCF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305" y="404664"/>
            <a:ext cx="6169175" cy="5507186"/>
          </a:xfrm>
          <a:prstGeom prst="rect">
            <a:avLst/>
          </a:prstGeom>
        </p:spPr>
      </p:pic>
      <p:sp>
        <p:nvSpPr>
          <p:cNvPr id="7" name="TextBox 6">
            <a:extLst>
              <a:ext uri="{FF2B5EF4-FFF2-40B4-BE49-F238E27FC236}">
                <a16:creationId xmlns:a16="http://schemas.microsoft.com/office/drawing/2014/main" id="{B44333D2-4304-D642-AB2C-2B8CB3CF4783}"/>
              </a:ext>
            </a:extLst>
          </p:cNvPr>
          <p:cNvSpPr txBox="1"/>
          <p:nvPr/>
        </p:nvSpPr>
        <p:spPr>
          <a:xfrm>
            <a:off x="3491880" y="5911850"/>
            <a:ext cx="4608512" cy="461665"/>
          </a:xfrm>
          <a:prstGeom prst="rect">
            <a:avLst/>
          </a:prstGeom>
          <a:noFill/>
        </p:spPr>
        <p:txBody>
          <a:bodyPr wrap="square" rtlCol="0">
            <a:spAutoFit/>
          </a:bodyPr>
          <a:lstStyle/>
          <a:p>
            <a:r>
              <a:rPr lang="nl-NL" sz="2400" dirty="0"/>
              <a:t>Walden </a:t>
            </a:r>
            <a:r>
              <a:rPr lang="nl-NL" sz="2400" dirty="0" err="1"/>
              <a:t>and</a:t>
            </a:r>
            <a:r>
              <a:rPr lang="nl-NL" sz="2400" dirty="0"/>
              <a:t> </a:t>
            </a:r>
            <a:r>
              <a:rPr lang="nl-NL" sz="2400" dirty="0" err="1"/>
              <a:t>Camilleri</a:t>
            </a:r>
            <a:r>
              <a:rPr lang="nl-NL" sz="2400" dirty="0"/>
              <a:t> Gut 2018</a:t>
            </a:r>
          </a:p>
        </p:txBody>
      </p:sp>
      <p:sp>
        <p:nvSpPr>
          <p:cNvPr id="3" name="Rectangle 2">
            <a:extLst>
              <a:ext uri="{FF2B5EF4-FFF2-40B4-BE49-F238E27FC236}">
                <a16:creationId xmlns:a16="http://schemas.microsoft.com/office/drawing/2014/main" id="{1A454F30-A435-BC4C-9DBD-513CBD60D6D7}"/>
              </a:ext>
            </a:extLst>
          </p:cNvPr>
          <p:cNvSpPr/>
          <p:nvPr/>
        </p:nvSpPr>
        <p:spPr>
          <a:xfrm>
            <a:off x="5796136" y="1052736"/>
            <a:ext cx="2736304" cy="4248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54392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499A0-6022-8344-9D3B-C2462B8C9934}"/>
              </a:ext>
            </a:extLst>
          </p:cNvPr>
          <p:cNvSpPr>
            <a:spLocks noGrp="1"/>
          </p:cNvSpPr>
          <p:nvPr>
            <p:ph type="title"/>
          </p:nvPr>
        </p:nvSpPr>
        <p:spPr/>
        <p:txBody>
          <a:bodyPr/>
          <a:lstStyle/>
          <a:p>
            <a:r>
              <a:rPr lang="nl-NL" dirty="0" err="1"/>
              <a:t>Elobixibat</a:t>
            </a:r>
            <a:r>
              <a:rPr lang="nl-NL" dirty="0"/>
              <a:t>: </a:t>
            </a:r>
            <a:r>
              <a:rPr lang="en-US" dirty="0"/>
              <a:t>inhibitor of </a:t>
            </a:r>
            <a:r>
              <a:rPr lang="en-US" dirty="0" err="1"/>
              <a:t>ileal</a:t>
            </a:r>
            <a:r>
              <a:rPr lang="en-US" dirty="0"/>
              <a:t> bile acid transporter (ph3) </a:t>
            </a:r>
            <a:endParaRPr lang="nl-NL" dirty="0"/>
          </a:p>
        </p:txBody>
      </p:sp>
      <p:sp>
        <p:nvSpPr>
          <p:cNvPr id="4" name="Slide Number Placeholder 3">
            <a:extLst>
              <a:ext uri="{FF2B5EF4-FFF2-40B4-BE49-F238E27FC236}">
                <a16:creationId xmlns:a16="http://schemas.microsoft.com/office/drawing/2014/main" id="{00C3FC9D-FDE6-174C-8A16-A8DA0313A3EA}"/>
              </a:ext>
            </a:extLst>
          </p:cNvPr>
          <p:cNvSpPr>
            <a:spLocks noGrp="1"/>
          </p:cNvSpPr>
          <p:nvPr>
            <p:ph type="sldNum" sz="quarter" idx="11"/>
          </p:nvPr>
        </p:nvSpPr>
        <p:spPr/>
        <p:txBody>
          <a:bodyPr/>
          <a:lstStyle/>
          <a:p>
            <a:pPr>
              <a:defRPr/>
            </a:pPr>
            <a:fld id="{6A1313AF-A70B-9642-BA7C-67509FF3C351}" type="slidenum">
              <a:rPr lang="en-US" altLang="en-US" smtClean="0"/>
              <a:pPr>
                <a:defRPr/>
              </a:pPr>
              <a:t>53</a:t>
            </a:fld>
            <a:endParaRPr lang="en-US" altLang="en-US"/>
          </a:p>
        </p:txBody>
      </p:sp>
      <p:pic>
        <p:nvPicPr>
          <p:cNvPr id="6" name="Picture 5">
            <a:extLst>
              <a:ext uri="{FF2B5EF4-FFF2-40B4-BE49-F238E27FC236}">
                <a16:creationId xmlns:a16="http://schemas.microsoft.com/office/drawing/2014/main" id="{1F5FC59C-BCB8-EF41-8094-DF1E874A6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13" y="1484784"/>
            <a:ext cx="8229600" cy="4249270"/>
          </a:xfrm>
          <a:prstGeom prst="rect">
            <a:avLst/>
          </a:prstGeom>
        </p:spPr>
      </p:pic>
      <p:sp>
        <p:nvSpPr>
          <p:cNvPr id="7" name="TextBox 6">
            <a:extLst>
              <a:ext uri="{FF2B5EF4-FFF2-40B4-BE49-F238E27FC236}">
                <a16:creationId xmlns:a16="http://schemas.microsoft.com/office/drawing/2014/main" id="{320F7B43-C1CC-9E4A-A2BC-B4EB72B6E06C}"/>
              </a:ext>
            </a:extLst>
          </p:cNvPr>
          <p:cNvSpPr txBox="1"/>
          <p:nvPr/>
        </p:nvSpPr>
        <p:spPr>
          <a:xfrm>
            <a:off x="3053317" y="5815190"/>
            <a:ext cx="5544616" cy="461665"/>
          </a:xfrm>
          <a:prstGeom prst="rect">
            <a:avLst/>
          </a:prstGeom>
          <a:noFill/>
        </p:spPr>
        <p:txBody>
          <a:bodyPr wrap="square" rtlCol="0">
            <a:spAutoFit/>
          </a:bodyPr>
          <a:lstStyle/>
          <a:p>
            <a:r>
              <a:rPr lang="nl-NL" sz="2400" dirty="0" err="1"/>
              <a:t>Nakijama</a:t>
            </a:r>
            <a:r>
              <a:rPr lang="nl-NL" sz="2400" dirty="0"/>
              <a:t> et al. Lancet </a:t>
            </a:r>
            <a:r>
              <a:rPr lang="nl-NL" sz="2400" dirty="0" err="1"/>
              <a:t>Gastroenterol</a:t>
            </a:r>
            <a:r>
              <a:rPr lang="nl-NL" sz="2400" dirty="0"/>
              <a:t> 2018</a:t>
            </a:r>
          </a:p>
        </p:txBody>
      </p:sp>
    </p:spTree>
    <p:extLst>
      <p:ext uri="{BB962C8B-B14F-4D97-AF65-F5344CB8AC3E}">
        <p14:creationId xmlns:p14="http://schemas.microsoft.com/office/powerpoint/2010/main" val="15809663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0DB7-B77A-3342-B3D1-C32040AB4388}"/>
              </a:ext>
            </a:extLst>
          </p:cNvPr>
          <p:cNvSpPr>
            <a:spLocks noGrp="1"/>
          </p:cNvSpPr>
          <p:nvPr>
            <p:ph type="title"/>
          </p:nvPr>
        </p:nvSpPr>
        <p:spPr/>
        <p:txBody>
          <a:bodyPr>
            <a:normAutofit/>
          </a:bodyPr>
          <a:lstStyle/>
          <a:p>
            <a:r>
              <a:rPr lang="nl-NL" dirty="0" err="1"/>
              <a:t>Mizagliflozin</a:t>
            </a:r>
            <a:r>
              <a:rPr lang="nl-NL" dirty="0"/>
              <a:t>: </a:t>
            </a:r>
            <a:r>
              <a:rPr lang="en-US" dirty="0"/>
              <a:t>sodium-glucose cotransporter 1 </a:t>
            </a:r>
            <a:br>
              <a:rPr lang="en-US" dirty="0"/>
            </a:br>
            <a:r>
              <a:rPr lang="en-US" dirty="0"/>
              <a:t>inhibitor (phase 2 trial)</a:t>
            </a:r>
            <a:endParaRPr lang="nl-NL" dirty="0"/>
          </a:p>
        </p:txBody>
      </p:sp>
      <p:sp>
        <p:nvSpPr>
          <p:cNvPr id="4" name="Slide Number Placeholder 3">
            <a:extLst>
              <a:ext uri="{FF2B5EF4-FFF2-40B4-BE49-F238E27FC236}">
                <a16:creationId xmlns:a16="http://schemas.microsoft.com/office/drawing/2014/main" id="{3BE3C354-FF79-0941-8779-7878688DCE92}"/>
              </a:ext>
            </a:extLst>
          </p:cNvPr>
          <p:cNvSpPr>
            <a:spLocks noGrp="1"/>
          </p:cNvSpPr>
          <p:nvPr>
            <p:ph type="sldNum" sz="quarter" idx="11"/>
          </p:nvPr>
        </p:nvSpPr>
        <p:spPr/>
        <p:txBody>
          <a:bodyPr/>
          <a:lstStyle/>
          <a:p>
            <a:pPr>
              <a:defRPr/>
            </a:pPr>
            <a:fld id="{6A1313AF-A70B-9642-BA7C-67509FF3C351}" type="slidenum">
              <a:rPr lang="en-US" altLang="en-US" smtClean="0"/>
              <a:pPr>
                <a:defRPr/>
              </a:pPr>
              <a:t>54</a:t>
            </a:fld>
            <a:endParaRPr lang="en-US" altLang="en-US"/>
          </a:p>
        </p:txBody>
      </p:sp>
      <p:pic>
        <p:nvPicPr>
          <p:cNvPr id="6" name="Picture 5">
            <a:extLst>
              <a:ext uri="{FF2B5EF4-FFF2-40B4-BE49-F238E27FC236}">
                <a16:creationId xmlns:a16="http://schemas.microsoft.com/office/drawing/2014/main" id="{B610D8AA-80F7-BF40-AFD0-BFE4B93DA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524" y="1700808"/>
            <a:ext cx="6984776" cy="3890643"/>
          </a:xfrm>
          <a:prstGeom prst="rect">
            <a:avLst/>
          </a:prstGeom>
        </p:spPr>
      </p:pic>
      <p:sp>
        <p:nvSpPr>
          <p:cNvPr id="7" name="TextBox 6">
            <a:extLst>
              <a:ext uri="{FF2B5EF4-FFF2-40B4-BE49-F238E27FC236}">
                <a16:creationId xmlns:a16="http://schemas.microsoft.com/office/drawing/2014/main" id="{B76F1EED-F52C-E64F-84D6-62AA787D9ECA}"/>
              </a:ext>
            </a:extLst>
          </p:cNvPr>
          <p:cNvSpPr txBox="1"/>
          <p:nvPr/>
        </p:nvSpPr>
        <p:spPr>
          <a:xfrm>
            <a:off x="3491879" y="6021288"/>
            <a:ext cx="5206033" cy="461665"/>
          </a:xfrm>
          <a:prstGeom prst="rect">
            <a:avLst/>
          </a:prstGeom>
          <a:noFill/>
        </p:spPr>
        <p:txBody>
          <a:bodyPr wrap="square" rtlCol="0">
            <a:spAutoFit/>
          </a:bodyPr>
          <a:lstStyle/>
          <a:p>
            <a:r>
              <a:rPr lang="nl-NL" sz="2400" dirty="0" err="1"/>
              <a:t>Fukudo</a:t>
            </a:r>
            <a:r>
              <a:rPr lang="nl-NL" sz="2400" dirty="0"/>
              <a:t> et al. Lancet </a:t>
            </a:r>
            <a:r>
              <a:rPr lang="nl-NL" sz="2400" dirty="0" err="1"/>
              <a:t>Gastroenterol</a:t>
            </a:r>
            <a:r>
              <a:rPr lang="nl-NL" sz="2400" dirty="0"/>
              <a:t> 2018</a:t>
            </a:r>
          </a:p>
        </p:txBody>
      </p:sp>
    </p:spTree>
    <p:extLst>
      <p:ext uri="{BB962C8B-B14F-4D97-AF65-F5344CB8AC3E}">
        <p14:creationId xmlns:p14="http://schemas.microsoft.com/office/powerpoint/2010/main" val="4234784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351"/>
            <a:ext cx="8229600" cy="1368449"/>
          </a:xfrm>
        </p:spPr>
        <p:txBody>
          <a:bodyPr>
            <a:normAutofit fontScale="90000"/>
          </a:bodyPr>
          <a:lstStyle/>
          <a:p>
            <a:pPr algn="ct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200" dirty="0">
                <a:latin typeface="Arial" panose="020B0604020202020204" pitchFamily="34" charset="0"/>
                <a:cs typeface="Arial" panose="020B0604020202020204" pitchFamily="34" charset="0"/>
              </a:rPr>
              <a:t/>
            </a:r>
            <a:br>
              <a:rPr lang="nl-NL" sz="3200" dirty="0">
                <a:latin typeface="Arial" panose="020B0604020202020204" pitchFamily="34" charset="0"/>
                <a:cs typeface="Arial" panose="020B0604020202020204" pitchFamily="34" charset="0"/>
              </a:rPr>
            </a:br>
            <a:r>
              <a:rPr lang="nl-NL" sz="3600" dirty="0">
                <a:latin typeface="Arial" panose="020B0604020202020204" pitchFamily="34" charset="0"/>
                <a:cs typeface="Arial" panose="020B0604020202020204" pitchFamily="34" charset="0"/>
              </a:rPr>
              <a:t>No.2-TRIAL: </a:t>
            </a:r>
            <a:r>
              <a:rPr lang="nl-NL" sz="3100" dirty="0">
                <a:latin typeface="Arial" panose="020B0604020202020204" pitchFamily="34" charset="0"/>
                <a:cs typeface="Arial" panose="020B0604020202020204" pitchFamily="34" charset="0"/>
              </a:rPr>
              <a:t/>
            </a:r>
            <a:br>
              <a:rPr lang="nl-NL" sz="3100" dirty="0">
                <a:latin typeface="Arial" panose="020B0604020202020204" pitchFamily="34" charset="0"/>
                <a:cs typeface="Arial" panose="020B0604020202020204" pitchFamily="34" charset="0"/>
              </a:rPr>
            </a:br>
            <a:r>
              <a:rPr lang="nl-NL" sz="3100" dirty="0">
                <a:latin typeface="Arial" panose="020B0604020202020204" pitchFamily="34" charset="0"/>
                <a:cs typeface="Arial" panose="020B0604020202020204" pitchFamily="34" charset="0"/>
              </a:rPr>
              <a:t>Sacrale neuromodulatie versus </a:t>
            </a:r>
            <a:r>
              <a:rPr lang="en-GB" sz="3100" dirty="0" err="1">
                <a:latin typeface="Arial" panose="020B0604020202020204" pitchFamily="34" charset="0"/>
                <a:cs typeface="Arial" panose="020B0604020202020204" pitchFamily="34" charset="0"/>
              </a:rPr>
              <a:t>conservatieve</a:t>
            </a:r>
            <a:r>
              <a:rPr lang="en-GB" sz="3100" dirty="0">
                <a:latin typeface="Arial" panose="020B0604020202020204" pitchFamily="34" charset="0"/>
                <a:cs typeface="Arial" panose="020B0604020202020204" pitchFamily="34" charset="0"/>
              </a:rPr>
              <a:t> </a:t>
            </a:r>
            <a:r>
              <a:rPr lang="en-GB" sz="3100" dirty="0" err="1">
                <a:latin typeface="Arial" panose="020B0604020202020204" pitchFamily="34" charset="0"/>
                <a:cs typeface="Arial" panose="020B0604020202020204" pitchFamily="34" charset="0"/>
              </a:rPr>
              <a:t>behandeling</a:t>
            </a:r>
            <a:r>
              <a:rPr lang="nl-NL" sz="3100" dirty="0">
                <a:latin typeface="Arial" panose="020B0604020202020204" pitchFamily="34" charset="0"/>
                <a:cs typeface="Arial" panose="020B0604020202020204" pitchFamily="34" charset="0"/>
              </a:rPr>
              <a:t> bij slow-transit obstipatie</a:t>
            </a:r>
          </a:p>
        </p:txBody>
      </p:sp>
      <p:sp>
        <p:nvSpPr>
          <p:cNvPr id="12" name="Tijdelijke aanduiding voor inhoud 2"/>
          <p:cNvSpPr>
            <a:spLocks noGrp="1"/>
          </p:cNvSpPr>
          <p:nvPr>
            <p:ph idx="1"/>
          </p:nvPr>
        </p:nvSpPr>
        <p:spPr>
          <a:xfrm>
            <a:off x="467544" y="1748451"/>
            <a:ext cx="8229600" cy="4200829"/>
          </a:xfrm>
        </p:spPr>
        <p:txBody>
          <a:bodyPr>
            <a:normAutofit/>
          </a:bodyPr>
          <a:lstStyle/>
          <a:p>
            <a:pPr marL="0" indent="0">
              <a:buNone/>
            </a:pPr>
            <a:r>
              <a:rPr lang="nl-NL" sz="2200" b="1" dirty="0">
                <a:solidFill>
                  <a:schemeClr val="tx2"/>
                </a:solidFill>
                <a:latin typeface="Arial" panose="020B0604020202020204" pitchFamily="34" charset="0"/>
                <a:cs typeface="Arial" panose="020B0604020202020204" pitchFamily="34" charset="0"/>
              </a:rPr>
              <a:t>Sacrale neuromodulatie </a:t>
            </a:r>
          </a:p>
          <a:p>
            <a:r>
              <a:rPr lang="nl-NL" sz="2200" dirty="0">
                <a:latin typeface="Arial" panose="020B0604020202020204" pitchFamily="34" charset="0"/>
                <a:cs typeface="Arial" panose="020B0604020202020204" pitchFamily="34" charset="0"/>
              </a:rPr>
              <a:t>Minimaal invasief</a:t>
            </a:r>
          </a:p>
          <a:p>
            <a:r>
              <a:rPr lang="nl-NL" sz="2200" dirty="0">
                <a:latin typeface="Arial" panose="020B0604020202020204" pitchFamily="34" charset="0"/>
                <a:cs typeface="Arial" panose="020B0604020202020204" pitchFamily="34" charset="0"/>
              </a:rPr>
              <a:t>Stimulatie van S3 zenuw</a:t>
            </a:r>
          </a:p>
          <a:p>
            <a:pPr marL="0" indent="0">
              <a:buNone/>
            </a:pPr>
            <a:endParaRPr lang="nl-NL" sz="2200" b="1" dirty="0">
              <a:solidFill>
                <a:schemeClr val="tx2"/>
              </a:solidFill>
              <a:latin typeface="Arial" panose="020B0604020202020204" pitchFamily="34" charset="0"/>
              <a:cs typeface="Arial" panose="020B0604020202020204" pitchFamily="34" charset="0"/>
            </a:endParaRPr>
          </a:p>
          <a:p>
            <a:pPr marL="0" indent="0">
              <a:buNone/>
            </a:pPr>
            <a:r>
              <a:rPr lang="nl-NL" sz="2200" b="1" dirty="0">
                <a:solidFill>
                  <a:schemeClr val="tx2"/>
                </a:solidFill>
                <a:latin typeface="Arial" panose="020B0604020202020204" pitchFamily="34" charset="0"/>
                <a:cs typeface="Arial" panose="020B0604020202020204" pitchFamily="34" charset="0"/>
              </a:rPr>
              <a:t>Conflicterende resultaten bij (slow-transit) obstipatie</a:t>
            </a:r>
          </a:p>
          <a:p>
            <a:r>
              <a:rPr lang="nl-NL" sz="2200" dirty="0">
                <a:latin typeface="Arial" panose="020B0604020202020204" pitchFamily="34" charset="0"/>
                <a:cs typeface="Arial" panose="020B0604020202020204" pitchFamily="34" charset="0"/>
              </a:rPr>
              <a:t>Studies van suboptimale kwaliteit</a:t>
            </a:r>
          </a:p>
          <a:p>
            <a:r>
              <a:rPr lang="nl-NL" sz="2200" dirty="0">
                <a:latin typeface="Arial" panose="020B0604020202020204" pitchFamily="34" charset="0"/>
                <a:cs typeface="Arial" panose="020B0604020202020204" pitchFamily="34" charset="0"/>
              </a:rPr>
              <a:t>Variërende studieopzet </a:t>
            </a:r>
          </a:p>
          <a:p>
            <a:r>
              <a:rPr lang="nl-NL" sz="2200" dirty="0">
                <a:latin typeface="Arial" panose="020B0604020202020204" pitchFamily="34" charset="0"/>
                <a:cs typeface="Arial" panose="020B0604020202020204" pitchFamily="34" charset="0"/>
              </a:rPr>
              <a:t>Geen kosteneffectiviteits-studies</a:t>
            </a:r>
          </a:p>
          <a:p>
            <a:endParaRPr lang="nl-NL" sz="2000" dirty="0">
              <a:latin typeface="Arial" panose="020B0604020202020204" pitchFamily="34" charset="0"/>
              <a:cs typeface="Arial" panose="020B0604020202020204" pitchFamily="34" charset="0"/>
            </a:endParaRPr>
          </a:p>
          <a:p>
            <a:pPr marL="0" indent="0">
              <a:buNone/>
            </a:pPr>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3" t="2966" r="1492" b="2636"/>
          <a:stretch/>
        </p:blipFill>
        <p:spPr bwMode="auto">
          <a:xfrm>
            <a:off x="5631090" y="3789040"/>
            <a:ext cx="3477414" cy="219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7714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720377"/>
          </a:xfrm>
        </p:spPr>
        <p:txBody>
          <a:bodyPr/>
          <a:lstStyle/>
          <a:p>
            <a:pPr algn="ctr"/>
            <a:r>
              <a:rPr lang="nl-NL" dirty="0">
                <a:latin typeface="Arial" panose="020B0604020202020204" pitchFamily="34" charset="0"/>
                <a:cs typeface="Arial" panose="020B0604020202020204" pitchFamily="34" charset="0"/>
              </a:rPr>
              <a:t>Studie opzet</a:t>
            </a:r>
          </a:p>
        </p:txBody>
      </p:sp>
      <p:sp>
        <p:nvSpPr>
          <p:cNvPr id="4" name="Tijdelijke aanduiding voor inhoud 2"/>
          <p:cNvSpPr txBox="1">
            <a:spLocks/>
          </p:cNvSpPr>
          <p:nvPr/>
        </p:nvSpPr>
        <p:spPr>
          <a:xfrm>
            <a:off x="468313" y="1124744"/>
            <a:ext cx="8229600" cy="42961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a:solidFill>
                  <a:schemeClr val="tx2"/>
                </a:solidFill>
                <a:latin typeface="Arial" panose="020B0604020202020204" pitchFamily="34" charset="0"/>
                <a:cs typeface="Arial" panose="020B0604020202020204" pitchFamily="34" charset="0"/>
              </a:rPr>
              <a:t>Design: </a:t>
            </a:r>
            <a:r>
              <a:rPr lang="nl-NL" sz="2000" dirty="0">
                <a:latin typeface="Arial" panose="020B0604020202020204" pitchFamily="34" charset="0"/>
                <a:cs typeface="Arial" panose="020B0604020202020204" pitchFamily="34" charset="0"/>
              </a:rPr>
              <a:t>Multicenter RCT</a:t>
            </a:r>
            <a:endParaRPr lang="nl-NL"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sz="1050" b="1" dirty="0">
              <a:solidFill>
                <a:schemeClr val="tx2"/>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b="1" dirty="0">
                <a:solidFill>
                  <a:schemeClr val="tx2"/>
                </a:solidFill>
                <a:latin typeface="Arial" panose="020B0604020202020204" pitchFamily="34" charset="0"/>
                <a:cs typeface="Arial" panose="020B0604020202020204" pitchFamily="34" charset="0"/>
              </a:rPr>
              <a:t>Doel: </a:t>
            </a:r>
            <a:r>
              <a:rPr lang="nl-NL" sz="2000" dirty="0">
                <a:latin typeface="Arial" panose="020B0604020202020204" pitchFamily="34" charset="0"/>
                <a:cs typeface="Arial" panose="020B0604020202020204" pitchFamily="34" charset="0"/>
              </a:rPr>
              <a:t>(Kosten)effectiviteit van sacrale neuromodulatie versus conservatieve behandeling in patiënten met refractaire idiopathische slow-transit obstipatie</a:t>
            </a:r>
          </a:p>
          <a:p>
            <a:pPr marL="0" indent="0">
              <a:buFont typeface="Arial" panose="020B0604020202020204" pitchFamily="34" charset="0"/>
              <a:buNone/>
            </a:pPr>
            <a:endParaRPr lang="nl-NL" sz="105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b="1" dirty="0">
                <a:solidFill>
                  <a:schemeClr val="tx2"/>
                </a:solidFill>
                <a:latin typeface="Arial" panose="020B0604020202020204" pitchFamily="34" charset="0"/>
                <a:cs typeface="Arial" panose="020B0604020202020204" pitchFamily="34" charset="0"/>
              </a:rPr>
              <a:t>Populatie: </a:t>
            </a:r>
            <a:r>
              <a:rPr lang="nl-NL" sz="2000" dirty="0">
                <a:latin typeface="Arial" panose="020B0604020202020204" pitchFamily="34" charset="0"/>
                <a:cs typeface="Arial" panose="020B0604020202020204" pitchFamily="34" charset="0"/>
              </a:rPr>
              <a:t>Patiënten (14-80 jaar) met idiopathische slow-transit obstipatie, ongevoelig voor conservatieve behandeling</a:t>
            </a:r>
          </a:p>
          <a:p>
            <a:pPr marL="0" indent="0">
              <a:buFont typeface="Arial" panose="020B0604020202020204" pitchFamily="34" charset="0"/>
              <a:buNone/>
            </a:pPr>
            <a:endParaRPr lang="nl-NL" sz="105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nl-NL" sz="2000" b="1" dirty="0">
                <a:solidFill>
                  <a:schemeClr val="tx2"/>
                </a:solidFill>
                <a:latin typeface="Arial" panose="020B0604020202020204" pitchFamily="34" charset="0"/>
                <a:cs typeface="Arial" panose="020B0604020202020204" pitchFamily="34" charset="0"/>
              </a:rPr>
              <a:t>Totaal: </a:t>
            </a:r>
            <a:r>
              <a:rPr lang="nl-NL" sz="2000" dirty="0">
                <a:latin typeface="Arial" panose="020B0604020202020204" pitchFamily="34" charset="0"/>
                <a:cs typeface="Arial" panose="020B0604020202020204" pitchFamily="34" charset="0"/>
              </a:rPr>
              <a:t>64 patiënten (38 sacrale neuromodulatie, 26 controle)</a:t>
            </a:r>
          </a:p>
        </p:txBody>
      </p:sp>
      <p:graphicFrame>
        <p:nvGraphicFramePr>
          <p:cNvPr id="6" name="Grafiek 5"/>
          <p:cNvGraphicFramePr>
            <a:graphicFrameLocks/>
          </p:cNvGraphicFramePr>
          <p:nvPr/>
        </p:nvGraphicFramePr>
        <p:xfrm>
          <a:off x="1816101" y="4221088"/>
          <a:ext cx="5534024" cy="1576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6276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latin typeface="Arial" panose="020B0604020202020204" pitchFamily="34" charset="0"/>
                <a:cs typeface="Arial" panose="020B0604020202020204" pitchFamily="34" charset="0"/>
                <a:sym typeface="Wingdings" panose="05000000000000000000" pitchFamily="2" charset="2"/>
              </a:rPr>
              <a:t>Verwijs informatie</a:t>
            </a:r>
            <a:endParaRPr lang="nl-NL"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4284352" y="1609900"/>
            <a:ext cx="4463727" cy="1957788"/>
          </a:xfrm>
        </p:spPr>
        <p:txBody>
          <a:bodyPr>
            <a:normAutofit lnSpcReduction="10000"/>
          </a:bodyPr>
          <a:lstStyle/>
          <a:p>
            <a:pPr marL="0" indent="0">
              <a:buNone/>
            </a:pPr>
            <a:r>
              <a:rPr lang="nl-NL" b="1" dirty="0">
                <a:solidFill>
                  <a:schemeClr val="tx2"/>
                </a:solidFill>
                <a:latin typeface="Arial" panose="020B0604020202020204" pitchFamily="34" charset="0"/>
                <a:cs typeface="Arial" panose="020B0604020202020204" pitchFamily="34" charset="0"/>
              </a:rPr>
              <a:t>Groene Hart Ziekenhuis (Gouda)</a:t>
            </a:r>
          </a:p>
          <a:p>
            <a:pPr marL="0" indent="0">
              <a:buNone/>
            </a:pPr>
            <a:r>
              <a:rPr lang="nl-NL" dirty="0">
                <a:solidFill>
                  <a:schemeClr val="accent1"/>
                </a:solidFill>
                <a:latin typeface="Arial" panose="020B0604020202020204" pitchFamily="34" charset="0"/>
                <a:cs typeface="Arial" panose="020B0604020202020204" pitchFamily="34" charset="0"/>
              </a:rPr>
              <a:t>Noord / West Nederland</a:t>
            </a:r>
          </a:p>
          <a:p>
            <a:pPr marL="0" indent="0">
              <a:buNone/>
            </a:pPr>
            <a:r>
              <a:rPr lang="nl-NL" b="1" dirty="0">
                <a:latin typeface="Arial" panose="020B0604020202020204" pitchFamily="34" charset="0"/>
                <a:cs typeface="Arial" panose="020B0604020202020204" pitchFamily="34" charset="0"/>
              </a:rPr>
              <a:t>Dr. CIM Baeten</a:t>
            </a:r>
          </a:p>
          <a:p>
            <a:pPr marL="0" indent="0">
              <a:buNone/>
            </a:pPr>
            <a:r>
              <a:rPr lang="nl-NL" dirty="0">
                <a:latin typeface="Arial" panose="020B0604020202020204" pitchFamily="34" charset="0"/>
                <a:cs typeface="Arial" panose="020B0604020202020204" pitchFamily="34" charset="0"/>
              </a:rPr>
              <a:t>E: </a:t>
            </a:r>
            <a:r>
              <a:rPr lang="nl-NL" dirty="0">
                <a:latin typeface="Arial" panose="020B0604020202020204" pitchFamily="34" charset="0"/>
                <a:cs typeface="Arial" panose="020B0604020202020204" pitchFamily="34" charset="0"/>
                <a:hlinkClick r:id="rId2"/>
              </a:rPr>
              <a:t>coen.baeten@ghz.nl</a:t>
            </a:r>
            <a:endParaRPr lang="nl-NL" dirty="0">
              <a:latin typeface="Arial" panose="020B0604020202020204" pitchFamily="34" charset="0"/>
              <a:cs typeface="Arial" panose="020B0604020202020204" pitchFamily="34" charset="0"/>
            </a:endParaRPr>
          </a:p>
          <a:p>
            <a:pPr marL="0" indent="0">
              <a:buNone/>
            </a:pPr>
            <a:endParaRPr lang="nl-NL" sz="3200" dirty="0">
              <a:latin typeface="Arial" panose="020B0604020202020204" pitchFamily="34" charset="0"/>
              <a:cs typeface="Arial" panose="020B0604020202020204" pitchFamily="34" charset="0"/>
            </a:endParaRPr>
          </a:p>
        </p:txBody>
      </p:sp>
      <p:sp>
        <p:nvSpPr>
          <p:cNvPr id="4" name="Tijdelijke aanduiding voor inhoud 2"/>
          <p:cNvSpPr txBox="1">
            <a:spLocks/>
          </p:cNvSpPr>
          <p:nvPr/>
        </p:nvSpPr>
        <p:spPr>
          <a:xfrm>
            <a:off x="251520" y="1609900"/>
            <a:ext cx="6840760" cy="39155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b="1" dirty="0">
                <a:solidFill>
                  <a:schemeClr val="tx2"/>
                </a:solidFill>
                <a:latin typeface="Arial" panose="020B0604020202020204" pitchFamily="34" charset="0"/>
                <a:cs typeface="Arial" panose="020B0604020202020204" pitchFamily="34" charset="0"/>
              </a:rPr>
              <a:t>Maastricht UMC+</a:t>
            </a:r>
          </a:p>
          <a:p>
            <a:pPr marL="0" indent="0">
              <a:buFont typeface="Arial" panose="020B0604020202020204" pitchFamily="34" charset="0"/>
              <a:buNone/>
            </a:pPr>
            <a:r>
              <a:rPr lang="nl-NL" dirty="0">
                <a:latin typeface="Arial" panose="020B0604020202020204" pitchFamily="34" charset="0"/>
                <a:cs typeface="Arial" panose="020B0604020202020204" pitchFamily="34" charset="0"/>
              </a:rPr>
              <a:t>Zuid / Oost Nederland</a:t>
            </a:r>
          </a:p>
          <a:p>
            <a:pPr marL="0" indent="0">
              <a:buFont typeface="Arial" panose="020B0604020202020204" pitchFamily="34" charset="0"/>
              <a:buNone/>
            </a:pPr>
            <a:r>
              <a:rPr lang="nl-NL" b="1" dirty="0">
                <a:latin typeface="Arial" panose="020B0604020202020204" pitchFamily="34" charset="0"/>
                <a:cs typeface="Arial" panose="020B0604020202020204" pitchFamily="34" charset="0"/>
              </a:rPr>
              <a:t>Dr. SO Breukink</a:t>
            </a:r>
          </a:p>
          <a:p>
            <a:pPr marL="0" indent="0">
              <a:buFont typeface="Arial" panose="020B0604020202020204" pitchFamily="34" charset="0"/>
              <a:buNone/>
            </a:pPr>
            <a:r>
              <a:rPr lang="nl-NL" dirty="0">
                <a:latin typeface="Arial" panose="020B0604020202020204" pitchFamily="34" charset="0"/>
                <a:cs typeface="Arial" panose="020B0604020202020204" pitchFamily="34" charset="0"/>
              </a:rPr>
              <a:t>E: </a:t>
            </a:r>
            <a:r>
              <a:rPr lang="nl-NL" dirty="0">
                <a:latin typeface="Arial" panose="020B0604020202020204" pitchFamily="34" charset="0"/>
                <a:cs typeface="Arial" panose="020B0604020202020204" pitchFamily="34" charset="0"/>
                <a:hlinkClick r:id="rId3"/>
              </a:rPr>
              <a:t>s.breukink@mumc.nl</a:t>
            </a:r>
            <a:r>
              <a:rPr lang="nl-NL" dirty="0">
                <a:latin typeface="Arial" panose="020B0604020202020204" pitchFamily="34" charset="0"/>
                <a:cs typeface="Arial" panose="020B0604020202020204" pitchFamily="34" charset="0"/>
              </a:rPr>
              <a:t> </a:t>
            </a:r>
          </a:p>
          <a:p>
            <a:pPr marL="0" indent="0">
              <a:buNone/>
            </a:pPr>
            <a:endParaRPr lang="nl-NL" dirty="0">
              <a:latin typeface="Arial" panose="020B0604020202020204" pitchFamily="34" charset="0"/>
              <a:cs typeface="Arial" panose="020B0604020202020204" pitchFamily="34" charset="0"/>
            </a:endParaRPr>
          </a:p>
          <a:p>
            <a:pPr marL="0" indent="0">
              <a:buNone/>
            </a:pPr>
            <a:r>
              <a:rPr lang="nl-NL" dirty="0">
                <a:latin typeface="Arial" panose="020B0604020202020204" pitchFamily="34" charset="0"/>
                <a:cs typeface="Arial" panose="020B0604020202020204" pitchFamily="34" charset="0"/>
              </a:rPr>
              <a:t>Studiecoördinator:</a:t>
            </a:r>
          </a:p>
          <a:p>
            <a:pPr marL="0" indent="0">
              <a:buNone/>
            </a:pPr>
            <a:r>
              <a:rPr lang="nl-NL" b="1" dirty="0">
                <a:latin typeface="Arial" panose="020B0604020202020204" pitchFamily="34" charset="0"/>
                <a:cs typeface="Arial" panose="020B0604020202020204" pitchFamily="34" charset="0"/>
              </a:rPr>
              <a:t>Drs. SCM Heemskerk: </a:t>
            </a:r>
            <a:r>
              <a:rPr lang="nl-NL" dirty="0">
                <a:latin typeface="Arial" panose="020B0604020202020204" pitchFamily="34" charset="0"/>
                <a:cs typeface="Arial" panose="020B0604020202020204" pitchFamily="34" charset="0"/>
                <a:hlinkClick r:id="rId4"/>
              </a:rPr>
              <a:t>stella.heemskerk@mumc.nl</a:t>
            </a:r>
            <a:r>
              <a:rPr lang="nl-NL" dirty="0">
                <a:latin typeface="Arial" panose="020B0604020202020204" pitchFamily="34" charset="0"/>
                <a:cs typeface="Arial" panose="020B0604020202020204" pitchFamily="34" charset="0"/>
              </a:rPr>
              <a:t> </a:t>
            </a:r>
            <a:endParaRPr lang="nl-NL"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689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90DCB-2B69-CD4A-8A13-EE9679B65CD5}"/>
              </a:ext>
            </a:extLst>
          </p:cNvPr>
          <p:cNvSpPr>
            <a:spLocks noGrp="1"/>
          </p:cNvSpPr>
          <p:nvPr>
            <p:ph type="title"/>
          </p:nvPr>
        </p:nvSpPr>
        <p:spPr/>
        <p:txBody>
          <a:bodyPr/>
          <a:lstStyle/>
          <a:p>
            <a:r>
              <a:rPr lang="nl-NL" dirty="0" err="1"/>
              <a:t>Pharmacological</a:t>
            </a:r>
            <a:r>
              <a:rPr lang="nl-NL" dirty="0"/>
              <a:t> targets in </a:t>
            </a:r>
            <a:r>
              <a:rPr lang="nl-NL" dirty="0" err="1"/>
              <a:t>chronic</a:t>
            </a:r>
            <a:r>
              <a:rPr lang="nl-NL" dirty="0"/>
              <a:t> </a:t>
            </a:r>
            <a:r>
              <a:rPr lang="nl-NL" dirty="0" err="1"/>
              <a:t>constipation</a:t>
            </a:r>
            <a:endParaRPr lang="nl-NL" dirty="0"/>
          </a:p>
        </p:txBody>
      </p:sp>
      <p:sp>
        <p:nvSpPr>
          <p:cNvPr id="2" name="Slide Number Placeholder 1">
            <a:extLst>
              <a:ext uri="{FF2B5EF4-FFF2-40B4-BE49-F238E27FC236}">
                <a16:creationId xmlns:a16="http://schemas.microsoft.com/office/drawing/2014/main" id="{46864DA4-EF9E-0841-9292-3CEFB98FB8D2}"/>
              </a:ext>
            </a:extLst>
          </p:cNvPr>
          <p:cNvSpPr>
            <a:spLocks noGrp="1"/>
          </p:cNvSpPr>
          <p:nvPr>
            <p:ph type="sldNum" sz="quarter" idx="4"/>
          </p:nvPr>
        </p:nvSpPr>
        <p:spPr/>
        <p:txBody>
          <a:bodyPr/>
          <a:lstStyle/>
          <a:p>
            <a:fld id="{0F2B34C6-6653-473B-ACCB-9371572A61D6}" type="slidenum">
              <a:rPr lang="nl-NL" smtClean="0"/>
              <a:pPr/>
              <a:t>58</a:t>
            </a:fld>
            <a:endParaRPr lang="nl-NL" dirty="0"/>
          </a:p>
        </p:txBody>
      </p:sp>
      <p:sp>
        <p:nvSpPr>
          <p:cNvPr id="4" name="Text Placeholder 3">
            <a:extLst>
              <a:ext uri="{FF2B5EF4-FFF2-40B4-BE49-F238E27FC236}">
                <a16:creationId xmlns:a16="http://schemas.microsoft.com/office/drawing/2014/main" id="{C3DB66B0-B9F2-C042-B03B-C504EF45C736}"/>
              </a:ext>
            </a:extLst>
          </p:cNvPr>
          <p:cNvSpPr>
            <a:spLocks noGrp="1"/>
          </p:cNvSpPr>
          <p:nvPr>
            <p:ph type="body" sz="quarter" idx="10"/>
          </p:nvPr>
        </p:nvSpPr>
        <p:spPr/>
        <p:txBody>
          <a:bodyPr/>
          <a:lstStyle/>
          <a:p>
            <a:r>
              <a:rPr lang="nl-NL" dirty="0"/>
              <a:t>1. </a:t>
            </a:r>
            <a:r>
              <a:rPr lang="nl-NL" dirty="0" err="1"/>
              <a:t>Increasing</a:t>
            </a:r>
            <a:r>
              <a:rPr lang="nl-NL" dirty="0"/>
              <a:t> </a:t>
            </a:r>
            <a:r>
              <a:rPr lang="nl-NL" dirty="0" err="1"/>
              <a:t>bowel</a:t>
            </a:r>
            <a:r>
              <a:rPr lang="nl-NL" dirty="0"/>
              <a:t> </a:t>
            </a:r>
            <a:r>
              <a:rPr lang="nl-NL" dirty="0" err="1"/>
              <a:t>motility</a:t>
            </a:r>
            <a:endParaRPr lang="nl-NL" dirty="0"/>
          </a:p>
          <a:p>
            <a:endParaRPr lang="nl-NL" dirty="0"/>
          </a:p>
          <a:p>
            <a:r>
              <a:rPr lang="nl-NL" dirty="0"/>
              <a:t>2. </a:t>
            </a:r>
            <a:r>
              <a:rPr lang="nl-NL" dirty="0" err="1"/>
              <a:t>Increasing</a:t>
            </a:r>
            <a:r>
              <a:rPr lang="nl-NL" dirty="0"/>
              <a:t> water content in </a:t>
            </a:r>
            <a:r>
              <a:rPr lang="nl-NL" dirty="0" err="1"/>
              <a:t>bowel</a:t>
            </a:r>
            <a:endParaRPr lang="nl-NL" dirty="0"/>
          </a:p>
          <a:p>
            <a:r>
              <a:rPr lang="nl-NL" dirty="0"/>
              <a:t>	- </a:t>
            </a:r>
            <a:r>
              <a:rPr lang="nl-NL" dirty="0" err="1"/>
              <a:t>Increasing</a:t>
            </a:r>
            <a:r>
              <a:rPr lang="nl-NL" dirty="0"/>
              <a:t> </a:t>
            </a:r>
            <a:r>
              <a:rPr lang="nl-NL" dirty="0" err="1"/>
              <a:t>secretion</a:t>
            </a:r>
            <a:r>
              <a:rPr lang="nl-NL" dirty="0"/>
              <a:t> </a:t>
            </a:r>
            <a:r>
              <a:rPr lang="nl-NL" dirty="0" err="1"/>
              <a:t>into</a:t>
            </a:r>
            <a:r>
              <a:rPr lang="nl-NL" dirty="0"/>
              <a:t> </a:t>
            </a:r>
            <a:r>
              <a:rPr lang="nl-NL" dirty="0" err="1"/>
              <a:t>the</a:t>
            </a:r>
            <a:r>
              <a:rPr lang="nl-NL" dirty="0"/>
              <a:t> </a:t>
            </a:r>
            <a:r>
              <a:rPr lang="nl-NL" dirty="0" err="1"/>
              <a:t>intestinal</a:t>
            </a:r>
            <a:r>
              <a:rPr lang="nl-NL" dirty="0"/>
              <a:t> lumen 		(</a:t>
            </a:r>
            <a:r>
              <a:rPr lang="nl-NL" dirty="0" err="1"/>
              <a:t>secretagogues</a:t>
            </a:r>
            <a:r>
              <a:rPr lang="nl-NL" dirty="0"/>
              <a:t>)</a:t>
            </a:r>
          </a:p>
          <a:p>
            <a:r>
              <a:rPr lang="nl-NL" dirty="0"/>
              <a:t>	- </a:t>
            </a:r>
            <a:r>
              <a:rPr lang="nl-NL" dirty="0" err="1"/>
              <a:t>Inhibition</a:t>
            </a:r>
            <a:r>
              <a:rPr lang="nl-NL" dirty="0"/>
              <a:t> of </a:t>
            </a:r>
            <a:r>
              <a:rPr lang="nl-NL" dirty="0" err="1"/>
              <a:t>solute</a:t>
            </a:r>
            <a:r>
              <a:rPr lang="nl-NL" dirty="0"/>
              <a:t> </a:t>
            </a:r>
            <a:r>
              <a:rPr lang="nl-NL" dirty="0" err="1"/>
              <a:t>absorption</a:t>
            </a:r>
            <a:endParaRPr lang="nl-NL" dirty="0"/>
          </a:p>
          <a:p>
            <a:r>
              <a:rPr lang="nl-NL" dirty="0"/>
              <a:t>	</a:t>
            </a:r>
          </a:p>
          <a:p>
            <a:endParaRPr lang="nl-NL" dirty="0"/>
          </a:p>
        </p:txBody>
      </p:sp>
    </p:spTree>
    <p:extLst>
      <p:ext uri="{BB962C8B-B14F-4D97-AF65-F5344CB8AC3E}">
        <p14:creationId xmlns:p14="http://schemas.microsoft.com/office/powerpoint/2010/main" val="37092297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1DC8F0-D2EC-9F4A-83A5-209B4B9B48C0}"/>
              </a:ext>
            </a:extLst>
          </p:cNvPr>
          <p:cNvSpPr>
            <a:spLocks noGrp="1"/>
          </p:cNvSpPr>
          <p:nvPr>
            <p:ph type="sldNum" sz="quarter" idx="11"/>
          </p:nvPr>
        </p:nvSpPr>
        <p:spPr/>
        <p:txBody>
          <a:bodyPr/>
          <a:lstStyle/>
          <a:p>
            <a:pPr>
              <a:defRPr/>
            </a:pPr>
            <a:fld id="{6A1313AF-A70B-9642-BA7C-67509FF3C351}" type="slidenum">
              <a:rPr lang="en-US" altLang="en-US" smtClean="0"/>
              <a:pPr>
                <a:defRPr/>
              </a:pPr>
              <a:t>6</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1E74B80F-C0C1-9D4E-9B0A-76F3A3CBA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775" y="0"/>
            <a:ext cx="6314449" cy="6858000"/>
          </a:xfrm>
          <a:prstGeom prst="rect">
            <a:avLst/>
          </a:prstGeom>
        </p:spPr>
      </p:pic>
    </p:spTree>
    <p:extLst>
      <p:ext uri="{BB962C8B-B14F-4D97-AF65-F5344CB8AC3E}">
        <p14:creationId xmlns:p14="http://schemas.microsoft.com/office/powerpoint/2010/main" val="1353369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80ACB-E4B9-3746-B3F5-1B0607890187}"/>
              </a:ext>
            </a:extLst>
          </p:cNvPr>
          <p:cNvSpPr>
            <a:spLocks noGrp="1"/>
          </p:cNvSpPr>
          <p:nvPr>
            <p:ph type="sldNum" sz="quarter" idx="11"/>
          </p:nvPr>
        </p:nvSpPr>
        <p:spPr/>
        <p:txBody>
          <a:bodyPr/>
          <a:lstStyle/>
          <a:p>
            <a:pPr>
              <a:defRPr/>
            </a:pPr>
            <a:fld id="{6A1313AF-A70B-9642-BA7C-67509FF3C351}" type="slidenum">
              <a:rPr lang="en-US" altLang="en-US" smtClean="0"/>
              <a:pPr>
                <a:defRPr/>
              </a:pPr>
              <a:t>7</a:t>
            </a:fld>
            <a:endParaRPr lang="en-US" altLang="en-US"/>
          </a:p>
        </p:txBody>
      </p:sp>
      <p:pic>
        <p:nvPicPr>
          <p:cNvPr id="6" name="Picture 5" descr="A close up of a device&#10;&#10;Description automatically generated">
            <a:extLst>
              <a:ext uri="{FF2B5EF4-FFF2-40B4-BE49-F238E27FC236}">
                <a16:creationId xmlns:a16="http://schemas.microsoft.com/office/drawing/2014/main" id="{3B0EF8A7-9B66-DA46-B629-A45C9E560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731" y="0"/>
            <a:ext cx="5830538" cy="6858000"/>
          </a:xfrm>
          <a:prstGeom prst="rect">
            <a:avLst/>
          </a:prstGeom>
        </p:spPr>
      </p:pic>
    </p:spTree>
    <p:extLst>
      <p:ext uri="{BB962C8B-B14F-4D97-AF65-F5344CB8AC3E}">
        <p14:creationId xmlns:p14="http://schemas.microsoft.com/office/powerpoint/2010/main" val="417706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6FCB3F-00E2-1947-884C-A975007DEE67}"/>
              </a:ext>
            </a:extLst>
          </p:cNvPr>
          <p:cNvSpPr>
            <a:spLocks noGrp="1"/>
          </p:cNvSpPr>
          <p:nvPr>
            <p:ph type="sldNum" sz="quarter" idx="11"/>
          </p:nvPr>
        </p:nvSpPr>
        <p:spPr/>
        <p:txBody>
          <a:bodyPr/>
          <a:lstStyle/>
          <a:p>
            <a:pPr>
              <a:defRPr/>
            </a:pPr>
            <a:fld id="{6A1313AF-A70B-9642-BA7C-67509FF3C351}" type="slidenum">
              <a:rPr lang="en-US" altLang="en-US" smtClean="0"/>
              <a:pPr>
                <a:defRPr/>
              </a:pPr>
              <a:t>8</a:t>
            </a:fld>
            <a:endParaRPr lang="en-US" altLang="en-US"/>
          </a:p>
        </p:txBody>
      </p:sp>
      <p:pic>
        <p:nvPicPr>
          <p:cNvPr id="6" name="Picture 5" descr="A screenshot of a cell phone&#10;&#10;Description automatically generated">
            <a:extLst>
              <a:ext uri="{FF2B5EF4-FFF2-40B4-BE49-F238E27FC236}">
                <a16:creationId xmlns:a16="http://schemas.microsoft.com/office/drawing/2014/main" id="{F645E903-F90E-1248-AF93-6558C28BC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572" y="0"/>
            <a:ext cx="5548855" cy="6858000"/>
          </a:xfrm>
          <a:prstGeom prst="rect">
            <a:avLst/>
          </a:prstGeom>
        </p:spPr>
      </p:pic>
    </p:spTree>
    <p:extLst>
      <p:ext uri="{BB962C8B-B14F-4D97-AF65-F5344CB8AC3E}">
        <p14:creationId xmlns:p14="http://schemas.microsoft.com/office/powerpoint/2010/main" val="4058431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1446E3-1706-DD49-B26B-9A4BC98BFABB}"/>
              </a:ext>
            </a:extLst>
          </p:cNvPr>
          <p:cNvSpPr txBox="1"/>
          <p:nvPr/>
        </p:nvSpPr>
        <p:spPr>
          <a:xfrm>
            <a:off x="2915816" y="188640"/>
            <a:ext cx="3600400" cy="461665"/>
          </a:xfrm>
          <a:prstGeom prst="rect">
            <a:avLst/>
          </a:prstGeom>
          <a:noFill/>
          <a:ln>
            <a:solidFill>
              <a:schemeClr val="tx2"/>
            </a:solidFill>
          </a:ln>
        </p:spPr>
        <p:txBody>
          <a:bodyPr wrap="square" rtlCol="0">
            <a:spAutoFit/>
          </a:bodyPr>
          <a:lstStyle/>
          <a:p>
            <a:r>
              <a:rPr lang="nl-NL" sz="2400" dirty="0" err="1"/>
              <a:t>Dietary</a:t>
            </a:r>
            <a:r>
              <a:rPr lang="nl-NL" sz="2400" dirty="0"/>
              <a:t>/lifestyle </a:t>
            </a:r>
            <a:r>
              <a:rPr lang="nl-NL" sz="2400" dirty="0" err="1"/>
              <a:t>advice</a:t>
            </a:r>
            <a:endParaRPr lang="nl-NL" sz="2400" dirty="0"/>
          </a:p>
        </p:txBody>
      </p:sp>
      <p:sp>
        <p:nvSpPr>
          <p:cNvPr id="6" name="TextBox 5">
            <a:extLst>
              <a:ext uri="{FF2B5EF4-FFF2-40B4-BE49-F238E27FC236}">
                <a16:creationId xmlns:a16="http://schemas.microsoft.com/office/drawing/2014/main" id="{B4F74DF8-06A7-2F49-BC8B-7A5D414A426E}"/>
              </a:ext>
            </a:extLst>
          </p:cNvPr>
          <p:cNvSpPr txBox="1"/>
          <p:nvPr/>
        </p:nvSpPr>
        <p:spPr>
          <a:xfrm>
            <a:off x="2771800" y="879103"/>
            <a:ext cx="3960440" cy="461665"/>
          </a:xfrm>
          <a:prstGeom prst="rect">
            <a:avLst/>
          </a:prstGeom>
          <a:noFill/>
          <a:ln>
            <a:solidFill>
              <a:schemeClr val="tx2"/>
            </a:solidFill>
          </a:ln>
        </p:spPr>
        <p:txBody>
          <a:bodyPr wrap="square" rtlCol="0">
            <a:spAutoFit/>
          </a:bodyPr>
          <a:lstStyle/>
          <a:p>
            <a:r>
              <a:rPr lang="nl-NL" sz="2400" dirty="0" err="1"/>
              <a:t>Laxatives</a:t>
            </a:r>
            <a:r>
              <a:rPr lang="nl-NL" sz="2400" dirty="0"/>
              <a:t> (PEG/bisacodyl)</a:t>
            </a:r>
          </a:p>
        </p:txBody>
      </p:sp>
      <p:cxnSp>
        <p:nvCxnSpPr>
          <p:cNvPr id="17" name="Straight Arrow Connector 16">
            <a:extLst>
              <a:ext uri="{FF2B5EF4-FFF2-40B4-BE49-F238E27FC236}">
                <a16:creationId xmlns:a16="http://schemas.microsoft.com/office/drawing/2014/main" id="{C22BA160-B8F2-A14E-8412-FB82A999EBAF}"/>
              </a:ext>
            </a:extLst>
          </p:cNvPr>
          <p:cNvCxnSpPr>
            <a:cxnSpLocks/>
          </p:cNvCxnSpPr>
          <p:nvPr/>
        </p:nvCxnSpPr>
        <p:spPr>
          <a:xfrm>
            <a:off x="4427984" y="650305"/>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E8446AD-099E-984B-8390-9950AE8D5235}"/>
              </a:ext>
            </a:extLst>
          </p:cNvPr>
          <p:cNvCxnSpPr>
            <a:cxnSpLocks/>
          </p:cNvCxnSpPr>
          <p:nvPr/>
        </p:nvCxnSpPr>
        <p:spPr>
          <a:xfrm>
            <a:off x="4427984" y="1327994"/>
            <a:ext cx="0" cy="228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55B292-6655-6042-AF93-0591A2F5AEC5}"/>
              </a:ext>
            </a:extLst>
          </p:cNvPr>
          <p:cNvCxnSpPr>
            <a:cxnSpLocks/>
          </p:cNvCxnSpPr>
          <p:nvPr/>
        </p:nvCxnSpPr>
        <p:spPr>
          <a:xfrm>
            <a:off x="0" y="141277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C49A2C-C2ED-9443-9146-C6606FF3D7F6}"/>
              </a:ext>
            </a:extLst>
          </p:cNvPr>
          <p:cNvSpPr txBox="1"/>
          <p:nvPr/>
        </p:nvSpPr>
        <p:spPr>
          <a:xfrm>
            <a:off x="0" y="1059682"/>
            <a:ext cx="1224136" cy="369332"/>
          </a:xfrm>
          <a:prstGeom prst="rect">
            <a:avLst/>
          </a:prstGeom>
          <a:noFill/>
        </p:spPr>
        <p:txBody>
          <a:bodyPr wrap="square" rtlCol="0">
            <a:spAutoFit/>
          </a:bodyPr>
          <a:lstStyle/>
          <a:p>
            <a:r>
              <a:rPr lang="nl-NL" dirty="0" err="1"/>
              <a:t>referral</a:t>
            </a:r>
            <a:endParaRPr lang="nl-NL" dirty="0"/>
          </a:p>
        </p:txBody>
      </p:sp>
    </p:spTree>
    <p:extLst>
      <p:ext uri="{BB962C8B-B14F-4D97-AF65-F5344CB8AC3E}">
        <p14:creationId xmlns:p14="http://schemas.microsoft.com/office/powerpoint/2010/main" val="3952981196"/>
      </p:ext>
    </p:extLst>
  </p:cSld>
  <p:clrMapOvr>
    <a:masterClrMapping/>
  </p:clrMapOvr>
</p:sld>
</file>

<file path=ppt/theme/theme1.xml><?xml version="1.0" encoding="utf-8"?>
<a:theme xmlns:a="http://schemas.openxmlformats.org/drawingml/2006/main" name="mumc_template_v1">
  <a:themeElements>
    <a:clrScheme name="MUMC">
      <a:dk1>
        <a:srgbClr val="004289"/>
      </a:dk1>
      <a:lt1>
        <a:srgbClr val="FFFFFF"/>
      </a:lt1>
      <a:dk2>
        <a:srgbClr val="FF6B00"/>
      </a:dk2>
      <a:lt2>
        <a:srgbClr val="FFFFFF"/>
      </a:lt2>
      <a:accent1>
        <a:srgbClr val="004289"/>
      </a:accent1>
      <a:accent2>
        <a:srgbClr val="FFA665"/>
      </a:accent2>
      <a:accent3>
        <a:srgbClr val="1F8BFF"/>
      </a:accent3>
      <a:accent4>
        <a:srgbClr val="D20000"/>
      </a:accent4>
      <a:accent5>
        <a:srgbClr val="FFE100"/>
      </a:accent5>
      <a:accent6>
        <a:srgbClr val="EC5602"/>
      </a:accent6>
      <a:hlink>
        <a:srgbClr val="0000FF"/>
      </a:hlink>
      <a:folHlink>
        <a:srgbClr val="800080"/>
      </a:folHlink>
    </a:clrScheme>
    <a:fontScheme name="MaastrichtUMC">
      <a:majorFont>
        <a:latin typeface="TheSansOfficeLF"/>
        <a:ea typeface=""/>
        <a:cs typeface=""/>
      </a:majorFont>
      <a:minorFont>
        <a:latin typeface="TheSansOfficeLF"/>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87A682B3A3340A109E6A70158F816" ma:contentTypeVersion="1" ma:contentTypeDescription="Een nieuw document maken." ma:contentTypeScope="" ma:versionID="35d9250771c04596b48dfb0fac414127">
  <xsd:schema xmlns:xsd="http://www.w3.org/2001/XMLSchema" xmlns:xs="http://www.w3.org/2001/XMLSchema" xmlns:p="http://schemas.microsoft.com/office/2006/metadata/properties" xmlns:ns1="http://schemas.microsoft.com/sharepoint/v3" targetNamespace="http://schemas.microsoft.com/office/2006/metadata/properties" ma:root="true" ma:fieldsID="d7fdf0b8816a2e6c73b5ec523d062f6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 ma:hidden="true" ma:internalName="PublishingStartDate">
      <xsd:simpleType>
        <xsd:restriction base="dms:Unknown"/>
      </xsd:simpleType>
    </xsd:element>
    <xsd:element name="PublishingExpirationDate" ma:index="9" nillable="true" ma:displayName="Einddatum van de plan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993435-83EB-4AE5-B7B9-A2B161527B6B}">
  <ds:schemaRefs>
    <ds:schemaRef ds:uri="http://purl.org/dc/term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59EEBCA-5DE4-4D88-BC0F-8B1CF12E02D4}">
  <ds:schemaRefs>
    <ds:schemaRef ds:uri="http://schemas.microsoft.com/sharepoint/v3/contenttype/forms"/>
  </ds:schemaRefs>
</ds:datastoreItem>
</file>

<file path=customXml/itemProps3.xml><?xml version="1.0" encoding="utf-8"?>
<ds:datastoreItem xmlns:ds="http://schemas.openxmlformats.org/officeDocument/2006/customXml" ds:itemID="{D590361D-63A5-4586-8AC1-FF679227F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mumc_template_v1</Template>
  <TotalTime>123983</TotalTime>
  <Words>1761</Words>
  <Application>Microsoft Office PowerPoint</Application>
  <PresentationFormat>Diavoorstelling (4:3)</PresentationFormat>
  <Paragraphs>291</Paragraphs>
  <Slides>58</Slides>
  <Notes>22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58</vt:i4>
      </vt:variant>
    </vt:vector>
  </HeadingPairs>
  <TitlesOfParts>
    <vt:vector size="65" baseType="lpstr">
      <vt:lpstr>ＭＳ Ｐゴシック</vt:lpstr>
      <vt:lpstr>Arial</vt:lpstr>
      <vt:lpstr>Calibri</vt:lpstr>
      <vt:lpstr>TheSansOffice LF</vt:lpstr>
      <vt:lpstr>TheSansOfficeLF</vt:lpstr>
      <vt:lpstr>Wingdings</vt:lpstr>
      <vt:lpstr>mumc_template_v1</vt:lpstr>
      <vt:lpstr>Chronische obstipatie: voorbij het laxeren</vt:lpstr>
      <vt:lpstr>PowerPoint-presentatie</vt:lpstr>
      <vt:lpstr>De typische verwijzing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Colon transit time (radiopaque marker study)</vt:lpstr>
      <vt:lpstr>Colon transit time (radiopaque marker study)</vt:lpstr>
      <vt:lpstr>Rectal evacuatory dysfunction</vt:lpstr>
      <vt:lpstr>Alternative methods to assess rectal evacuatory dysfunction</vt:lpstr>
      <vt:lpstr>PowerPoint-presentatie</vt:lpstr>
      <vt:lpstr>PowerPoint-presentatie</vt:lpstr>
      <vt:lpstr>PowerPoint-presentatie</vt:lpstr>
      <vt:lpstr>Novel agents</vt:lpstr>
      <vt:lpstr>PowerPoint-presentatie</vt:lpstr>
      <vt:lpstr>PowerPoint-presentatie</vt:lpstr>
      <vt:lpstr>Side effects</vt:lpstr>
      <vt:lpstr>Prucalopride and gastroparesis</vt:lpstr>
      <vt:lpstr>PowerPoint-presentatie</vt:lpstr>
      <vt:lpstr>Transanal irrigation</vt:lpstr>
      <vt:lpstr>Non-invasive and minimally invasive therapies</vt:lpstr>
      <vt:lpstr>Take home message</vt:lpstr>
      <vt:lpstr>Questions?</vt:lpstr>
      <vt:lpstr>PowerPoint-presentatie</vt:lpstr>
      <vt:lpstr>PowerPoint-presentatie</vt:lpstr>
      <vt:lpstr>PowerPoint-presentatie</vt:lpstr>
      <vt:lpstr>PowerPoint-presentatie</vt:lpstr>
      <vt:lpstr>Real life data linaclotide in IBS-C (NGM 2018)</vt:lpstr>
      <vt:lpstr>PowerPoint-presentatie</vt:lpstr>
      <vt:lpstr>Plecanatide in IBS-C (phase 3) </vt:lpstr>
      <vt:lpstr>PowerPoint-presentatie</vt:lpstr>
      <vt:lpstr>Linaclotide vs. plecanatide</vt:lpstr>
      <vt:lpstr>Black et al. Gastroenterol 2018</vt:lpstr>
      <vt:lpstr>First treatment steps</vt:lpstr>
      <vt:lpstr>Second line therapy: Laxatives</vt:lpstr>
      <vt:lpstr>Tenapanor: NH3 channel blocker</vt:lpstr>
      <vt:lpstr>Tenapanor to decrease serum phosphate in hemodialysis</vt:lpstr>
      <vt:lpstr>Tenapanor: phase 2 trial in IBS-C</vt:lpstr>
      <vt:lpstr>PowerPoint-presentatie</vt:lpstr>
      <vt:lpstr>PowerPoint-presentatie</vt:lpstr>
      <vt:lpstr>PowerPoint-presentatie</vt:lpstr>
      <vt:lpstr>PowerPoint-presentatie</vt:lpstr>
      <vt:lpstr>Nelson et al. Gut 2017 Systematic review and MA</vt:lpstr>
      <vt:lpstr>Linaclotide in IBS-C</vt:lpstr>
      <vt:lpstr>Linaclotide in IBS-C</vt:lpstr>
      <vt:lpstr>PowerPoint-presentatie</vt:lpstr>
      <vt:lpstr>PowerPoint-presentatie</vt:lpstr>
      <vt:lpstr>Elobixibat: inhibitor of ileal bile acid transporter (ph3) </vt:lpstr>
      <vt:lpstr>Mizagliflozin: sodium-glucose cotransporter 1  inhibitor (phase 2 trial)</vt:lpstr>
      <vt:lpstr>      No.2-TRIAL:  Sacrale neuromodulatie versus conservatieve behandeling bij slow-transit obstipatie</vt:lpstr>
      <vt:lpstr>Studie opzet</vt:lpstr>
      <vt:lpstr>Verwijs informatie</vt:lpstr>
      <vt:lpstr>Pharmacological targets in chronic constipation</vt:lpstr>
    </vt:vector>
  </TitlesOfParts>
  <Company>MUMC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Zonneveld van G. (Geertjan)</dc:creator>
  <cp:lastModifiedBy>gebruiker</cp:lastModifiedBy>
  <cp:revision>309</cp:revision>
  <cp:lastPrinted>2018-04-13T20:45:24Z</cp:lastPrinted>
  <dcterms:created xsi:type="dcterms:W3CDTF">2016-02-26T09:48:52Z</dcterms:created>
  <dcterms:modified xsi:type="dcterms:W3CDTF">2019-10-02T11:32:17Z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0x01010040E87A682B3A3340A109E6A70158F816</vt:lpwstr>
  </property>
</Properties>
</file>