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442" r:id="rId3"/>
    <p:sldId id="461" r:id="rId4"/>
    <p:sldId id="462" r:id="rId5"/>
    <p:sldId id="463" r:id="rId6"/>
    <p:sldId id="464" r:id="rId7"/>
    <p:sldId id="465" r:id="rId8"/>
    <p:sldId id="466" r:id="rId9"/>
    <p:sldId id="470" r:id="rId10"/>
    <p:sldId id="469" r:id="rId11"/>
    <p:sldId id="467" r:id="rId12"/>
    <p:sldId id="468" r:id="rId13"/>
    <p:sldId id="473" r:id="rId14"/>
    <p:sldId id="472" r:id="rId15"/>
    <p:sldId id="474" r:id="rId16"/>
    <p:sldId id="471" r:id="rId17"/>
    <p:sldId id="460" r:id="rId1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">
          <p15:clr>
            <a:srgbClr val="A4A3A4"/>
          </p15:clr>
        </p15:guide>
        <p15:guide id="2" orient="horz" pos="4106">
          <p15:clr>
            <a:srgbClr val="A4A3A4"/>
          </p15:clr>
        </p15:guide>
        <p15:guide id="3" orient="horz" pos="2394">
          <p15:clr>
            <a:srgbClr val="A4A3A4"/>
          </p15:clr>
        </p15:guide>
        <p15:guide id="4" orient="horz" pos="901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orient="horz" pos="3009">
          <p15:clr>
            <a:srgbClr val="A4A3A4"/>
          </p15:clr>
        </p15:guide>
        <p15:guide id="7" pos="358">
          <p15:clr>
            <a:srgbClr val="A4A3A4"/>
          </p15:clr>
        </p15:guide>
        <p15:guide id="8" pos="5227">
          <p15:clr>
            <a:srgbClr val="A4A3A4"/>
          </p15:clr>
        </p15:guide>
        <p15:guide id="9" pos="631">
          <p15:clr>
            <a:srgbClr val="A4A3A4"/>
          </p15:clr>
        </p15:guide>
        <p15:guide id="10" pos="1542">
          <p15:clr>
            <a:srgbClr val="A4A3A4"/>
          </p15:clr>
        </p15:guide>
        <p15:guide id="11" pos="3681">
          <p15:clr>
            <a:srgbClr val="A4A3A4"/>
          </p15:clr>
        </p15:guide>
        <p15:guide id="12" pos="2052">
          <p15:clr>
            <a:srgbClr val="A4A3A4"/>
          </p15:clr>
        </p15:guide>
        <p15:guide id="13" pos="535">
          <p15:clr>
            <a:srgbClr val="A4A3A4"/>
          </p15:clr>
        </p15:guide>
        <p15:guide id="14" pos="2356">
          <p15:clr>
            <a:srgbClr val="A4A3A4"/>
          </p15:clr>
        </p15:guide>
        <p15:guide id="15" pos="5577">
          <p15:clr>
            <a:srgbClr val="A4A3A4"/>
          </p15:clr>
        </p15:guide>
        <p15:guide id="16" pos="947">
          <p15:clr>
            <a:srgbClr val="A4A3A4"/>
          </p15:clr>
        </p15:guide>
        <p15:guide id="17" pos="4687">
          <p15:clr>
            <a:srgbClr val="A4A3A4"/>
          </p15:clr>
        </p15:guide>
        <p15:guide id="18" pos="4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de Neree" initials="Md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B4E6FF"/>
    <a:srgbClr val="B3DEF5"/>
    <a:srgbClr val="B3E5FE"/>
    <a:srgbClr val="111166"/>
    <a:srgbClr val="BEEAFF"/>
    <a:srgbClr val="B4E5FF"/>
    <a:srgbClr val="C8DFFF"/>
    <a:srgbClr val="B4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20" autoAdjust="0"/>
    <p:restoredTop sz="94025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1362" y="102"/>
      </p:cViewPr>
      <p:guideLst>
        <p:guide orient="horz" pos="235"/>
        <p:guide orient="horz" pos="4106"/>
        <p:guide orient="horz" pos="2394"/>
        <p:guide orient="horz" pos="901"/>
        <p:guide orient="horz" pos="1620"/>
        <p:guide orient="horz" pos="3009"/>
        <p:guide pos="358"/>
        <p:guide pos="5227"/>
        <p:guide pos="631"/>
        <p:guide pos="1542"/>
        <p:guide pos="3681"/>
        <p:guide pos="2052"/>
        <p:guide pos="535"/>
        <p:guide pos="2356"/>
        <p:guide pos="5577"/>
        <p:guide pos="947"/>
        <p:guide pos="4687"/>
        <p:guide pos="44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3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3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2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1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3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3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6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5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8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15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8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Subtitel</a:t>
            </a:r>
            <a:endParaRPr lang="en-GB" noProof="0" dirty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3958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E927492-B536-4D5E-9F5F-A15FED74F0E5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Presentatie voorbeeld</a:t>
            </a:r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C2964-0267-45B1-91CA-52206C45EBF4}" type="datetime5">
              <a:rPr lang="nl-NL" smtClean="0"/>
              <a:t>1-okt-19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Presentatie voorbeeld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59" y="0"/>
            <a:ext cx="6507303" cy="854075"/>
          </a:xfrm>
        </p:spPr>
        <p:txBody>
          <a:bodyPr/>
          <a:lstStyle>
            <a:lvl1pPr algn="l">
              <a:defRPr sz="2400" b="1"/>
            </a:lvl1pPr>
          </a:lstStyle>
          <a:p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144588"/>
            <a:ext cx="3003550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1D6A-EC5A-4919-B7C2-2663926C0D14}" type="datetime5">
              <a:rPr lang="nl-NL" smtClean="0"/>
              <a:t>1-okt-19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Presentatie voorbeeld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0"/>
            <a:ext cx="8921749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4DA4E9-8CCA-4FC1-9E02-188688A2550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Presentatie voorbeeld</a:t>
            </a:r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3DB0-8E39-4362-8D9C-5055527D05D2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Presentatie voorbeeld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65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9144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2769-0896-4045-B570-9B9AFFFEA787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Presentatie voorbeeld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Presentatie voorbeeld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514349"/>
            <a:ext cx="9144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760413"/>
            <a:ext cx="8291512" cy="549751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7"/>
            <a:ext cx="8291512" cy="53736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5035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8B7C2C-28D3-4546-A635-8FEB3EDF5456}" type="datetime5">
              <a:rPr lang="nl-NL" smtClean="0"/>
              <a:t>1-okt-19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Presentatie voorbeeld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8" y="1135063"/>
            <a:ext cx="4003675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135063"/>
            <a:ext cx="4004630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004630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624C1-0E9A-473C-BDD0-86C4D6D41E42}" type="datetime5">
              <a:rPr lang="nl-NL" smtClean="0"/>
              <a:t>1-okt-19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Presentatie voorbeeld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90EE0-650A-4165-8C69-7B31BAF15603}" type="datetime5">
              <a:rPr lang="nl-NL" smtClean="0"/>
              <a:t>1-okt-19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Presentatie voorbeeld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6673DB-0F3D-4191-8E53-EEBDFBE612B8}" type="datetime5">
              <a:rPr lang="nl-NL" smtClean="0"/>
              <a:t>1-okt-19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Presentatie voorbeeld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 userDrawn="1"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 userDrawn="1"/>
        </p:nvSpPr>
        <p:spPr bwMode="auto">
          <a:xfrm>
            <a:off x="6861176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Afbeelding 3" descr="bovenbalk PPT 2b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36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5873DB0-8E39-4362-8D9C-5055527D05D2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Presentatie voorbeeld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63" r:id="rId13"/>
  </p:sldLayoutIdLst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www.ncbi.nlm.nih.gov/pmc/articles/PMC360491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95400" y="1369700"/>
            <a:ext cx="8067675" cy="1144588"/>
          </a:xfrm>
        </p:spPr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  <a:cs typeface="Arial"/>
              </a:rPr>
              <a:t>Postoperatieve</a:t>
            </a:r>
            <a:r>
              <a:rPr lang="en-US" sz="2800" dirty="0">
                <a:solidFill>
                  <a:schemeClr val="bg1"/>
                </a:solidFill>
                <a:cs typeface="Arial"/>
              </a:rPr>
              <a:t> ileus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>
          <a:xfrm>
            <a:off x="361950" y="3903260"/>
            <a:ext cx="5772149" cy="1875240"/>
          </a:xfrm>
        </p:spPr>
        <p:txBody>
          <a:bodyPr/>
          <a:lstStyle/>
          <a:p>
            <a:r>
              <a:rPr lang="en-US" sz="1800" dirty="0" err="1">
                <a:solidFill>
                  <a:schemeClr val="accent6"/>
                </a:solidFill>
                <a:ea typeface="ＭＳ 明朝"/>
              </a:rPr>
              <a:t>Koen</a:t>
            </a:r>
            <a:r>
              <a:rPr lang="en-US" sz="1800" dirty="0">
                <a:solidFill>
                  <a:schemeClr val="accent6"/>
                </a:solidFill>
                <a:ea typeface="ＭＳ 明朝"/>
              </a:rPr>
              <a:t> Peeters</a:t>
            </a:r>
          </a:p>
          <a:p>
            <a:r>
              <a:rPr lang="en-US" sz="1800" dirty="0" err="1">
                <a:solidFill>
                  <a:schemeClr val="accent6"/>
                </a:solidFill>
                <a:ea typeface="ＭＳ 明朝"/>
              </a:rPr>
              <a:t>Chirurg</a:t>
            </a:r>
            <a:r>
              <a:rPr lang="en-US" sz="1800" dirty="0">
                <a:solidFill>
                  <a:schemeClr val="accent6"/>
                </a:solidFill>
                <a:ea typeface="ＭＳ 明朝"/>
              </a:rPr>
              <a:t> LUMC</a:t>
            </a:r>
          </a:p>
          <a:p>
            <a:endParaRPr lang="nl-NL" dirty="0">
              <a:solidFill>
                <a:schemeClr val="accent6"/>
              </a:solidFill>
            </a:endParaRPr>
          </a:p>
          <a:p>
            <a:r>
              <a:rPr lang="nl-NL" dirty="0">
                <a:solidFill>
                  <a:schemeClr val="accent6"/>
                </a:solidFill>
              </a:rPr>
              <a:t>Cursorisch onderwijs “Neurogastro-enterologie en Motiliteit”</a:t>
            </a:r>
            <a:endParaRPr lang="en-US" sz="1800" dirty="0">
              <a:solidFill>
                <a:schemeClr val="accent6"/>
              </a:solidFill>
              <a:ea typeface="ＭＳ 明朝"/>
            </a:endParaRPr>
          </a:p>
          <a:p>
            <a:r>
              <a:rPr lang="en-US" sz="1800" dirty="0">
                <a:solidFill>
                  <a:schemeClr val="accent6"/>
                </a:solidFill>
                <a:ea typeface="ＭＳ 明朝"/>
              </a:rPr>
              <a:t>			</a:t>
            </a:r>
            <a:endParaRPr lang="nl-NL" sz="1400" i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5777218" y="2583652"/>
            <a:ext cx="3011940" cy="3011940"/>
          </a:xfrm>
        </p:spPr>
      </p:pic>
    </p:spTree>
    <p:extLst>
      <p:ext uri="{BB962C8B-B14F-4D97-AF65-F5344CB8AC3E}">
        <p14:creationId xmlns:p14="http://schemas.microsoft.com/office/powerpoint/2010/main" val="240616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C62D-D906-4460-A580-56D7EED4E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Soort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nl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0890BB-9186-418A-9288-142ACD4A8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498"/>
            <a:ext cx="6859503" cy="146086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D78B3-7AEE-476A-9617-03D58AD7DC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8852B-10B9-4F28-A05F-1EDED85AE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4259B-D627-4BB6-8CD2-A3B0D6D0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Presentatie voorbeeld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4484A0-3E02-4966-8387-597FCB3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8" y="2196110"/>
            <a:ext cx="8277516" cy="3048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EA8790-5DA6-4B8F-B34F-CE223480131A}"/>
              </a:ext>
            </a:extLst>
          </p:cNvPr>
          <p:cNvSpPr txBox="1">
            <a:spLocks/>
          </p:cNvSpPr>
          <p:nvPr/>
        </p:nvSpPr>
        <p:spPr bwMode="auto">
          <a:xfrm>
            <a:off x="566738" y="2546165"/>
            <a:ext cx="8291512" cy="109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err="1"/>
              <a:t>Vetrijke</a:t>
            </a:r>
            <a:r>
              <a:rPr lang="en-US" kern="0" dirty="0"/>
              <a:t> </a:t>
            </a:r>
            <a:r>
              <a:rPr lang="en-US" kern="0" dirty="0" err="1"/>
              <a:t>sondevoeding</a:t>
            </a:r>
            <a:r>
              <a:rPr lang="en-US" kern="0" dirty="0"/>
              <a:t>: </a:t>
            </a:r>
            <a:r>
              <a:rPr lang="en-US" kern="0" dirty="0" err="1"/>
              <a:t>vermindering</a:t>
            </a:r>
            <a:r>
              <a:rPr lang="en-US" kern="0" dirty="0"/>
              <a:t> </a:t>
            </a:r>
            <a:r>
              <a:rPr lang="en-US" kern="0" dirty="0" err="1"/>
              <a:t>inflammatoire</a:t>
            </a:r>
            <a:r>
              <a:rPr lang="en-US" kern="0" dirty="0"/>
              <a:t> </a:t>
            </a:r>
            <a:r>
              <a:rPr lang="en-US" kern="0" dirty="0" err="1"/>
              <a:t>respons</a:t>
            </a:r>
            <a:endParaRPr lang="en-US" kern="0" dirty="0"/>
          </a:p>
          <a:p>
            <a:endParaRPr lang="en-US" kern="0" dirty="0"/>
          </a:p>
          <a:p>
            <a:r>
              <a:rPr lang="en-US" kern="0" dirty="0" err="1"/>
              <a:t>Geen</a:t>
            </a:r>
            <a:r>
              <a:rPr lang="en-US" kern="0" dirty="0"/>
              <a:t> effect RCT </a:t>
            </a:r>
            <a:r>
              <a:rPr lang="en-US" kern="0" dirty="0" err="1"/>
              <a:t>Colorectaal</a:t>
            </a:r>
            <a:r>
              <a:rPr lang="en-US" kern="0" dirty="0"/>
              <a:t>; SANICS II, </a:t>
            </a:r>
            <a:r>
              <a:rPr lang="en-US" sz="1600" i="1" kern="0" dirty="0"/>
              <a:t>Lancet Gastroenterol </a:t>
            </a:r>
            <a:r>
              <a:rPr lang="en-US" sz="1600" i="1" kern="0" dirty="0" err="1"/>
              <a:t>Hepatol</a:t>
            </a:r>
            <a:r>
              <a:rPr lang="en-US" sz="1600" i="1" kern="0" dirty="0"/>
              <a:t>, 2018</a:t>
            </a:r>
          </a:p>
          <a:p>
            <a:r>
              <a:rPr lang="en-US" sz="1600" i="1" kern="0" dirty="0"/>
              <a:t>	</a:t>
            </a:r>
            <a:r>
              <a:rPr lang="en-US" sz="1600" kern="0" dirty="0"/>
              <a:t>POI: 28% vs 22%, AL: 9% vs 11%</a:t>
            </a:r>
          </a:p>
          <a:p>
            <a:r>
              <a:rPr lang="en-US" sz="1600" i="1" kern="0" dirty="0"/>
              <a:t>	 </a:t>
            </a:r>
          </a:p>
          <a:p>
            <a:endParaRPr lang="en-US" kern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AC11EC-8BDD-4A94-8EBB-10B6D8E3CB3F}"/>
              </a:ext>
            </a:extLst>
          </p:cNvPr>
          <p:cNvSpPr/>
          <p:nvPr/>
        </p:nvSpPr>
        <p:spPr>
          <a:xfrm>
            <a:off x="1125869" y="5668488"/>
            <a:ext cx="80181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carbohydrate drinks in preoperative nutrition for elective colorectal surgery</a:t>
            </a:r>
            <a:endParaRPr lang="nl-NL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56C2D9-B523-4781-85C0-A2BB15E137A3}"/>
              </a:ext>
            </a:extLst>
          </p:cNvPr>
          <p:cNvSpPr/>
          <p:nvPr/>
        </p:nvSpPr>
        <p:spPr>
          <a:xfrm>
            <a:off x="4835976" y="601123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+mj-lt"/>
                <a:hlinkClick r:id="rId4"/>
              </a:rPr>
              <a:t>Ann R Coll </a:t>
            </a:r>
            <a:r>
              <a:rPr lang="en-US" sz="1600" dirty="0" err="1">
                <a:solidFill>
                  <a:schemeClr val="accent6"/>
                </a:solidFill>
                <a:latin typeface="+mj-lt"/>
                <a:hlinkClick r:id="rId4"/>
              </a:rPr>
              <a:t>Surg</a:t>
            </a:r>
            <a:r>
              <a:rPr lang="en-US" sz="1600" dirty="0">
                <a:solidFill>
                  <a:schemeClr val="accent6"/>
                </a:solidFill>
                <a:latin typeface="+mj-lt"/>
                <a:hlinkClick r:id="rId4"/>
              </a:rPr>
              <a:t> Engl</a:t>
            </a:r>
            <a:r>
              <a:rPr lang="en-US" sz="1600" dirty="0">
                <a:solidFill>
                  <a:schemeClr val="accent6"/>
                </a:solidFill>
                <a:latin typeface="+mj-lt"/>
              </a:rPr>
              <a:t>. 2011 Oct; 93(7): 504–507</a:t>
            </a:r>
            <a:endParaRPr lang="nl-NL" sz="16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BECC76-D1EE-4BB4-9088-B577761E5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62" y="4740905"/>
            <a:ext cx="848307" cy="1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4F58-ABE2-4665-B0C9-FF0A174C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Kauwgom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55279-8259-4C3E-AA41-91AD97EF1A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25B88-3D8C-451F-8F0C-31CC46724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D6D4A-6FA5-4403-832C-6AA53C216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Presentatie voorbeeld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3B01D-5594-4FDB-81A2-79B4B304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19" y="1353009"/>
            <a:ext cx="6097336" cy="1028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51605-D521-4549-924E-44E418BD7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716" y="2711038"/>
            <a:ext cx="1270278" cy="22865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66BB501-67C3-4F67-A830-112F98084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2557339"/>
            <a:ext cx="8291512" cy="5113338"/>
          </a:xfrm>
        </p:spPr>
        <p:txBody>
          <a:bodyPr/>
          <a:lstStyle/>
          <a:p>
            <a:r>
              <a:rPr lang="en-US" dirty="0"/>
              <a:t>Underpowered series</a:t>
            </a:r>
          </a:p>
          <a:p>
            <a:endParaRPr lang="en-US" dirty="0"/>
          </a:p>
          <a:p>
            <a:r>
              <a:rPr lang="en-US" dirty="0"/>
              <a:t>ERAS </a:t>
            </a:r>
            <a:r>
              <a:rPr lang="en-US" dirty="0" err="1"/>
              <a:t>tijdperk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Sham feeding: stimulus </a:t>
            </a:r>
            <a:r>
              <a:rPr lang="en-US" dirty="0" err="1"/>
              <a:t>parasympaticus</a:t>
            </a:r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228783-EA27-4EB6-9C6E-E873E35FF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41" y="4140428"/>
            <a:ext cx="3428121" cy="19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3E22-EF2E-4852-A5EA-0443C6E6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Kauwgom</a:t>
            </a:r>
            <a:r>
              <a:rPr lang="en-US" dirty="0"/>
              <a:t> </a:t>
            </a:r>
            <a:r>
              <a:rPr lang="en-US" dirty="0" err="1"/>
              <a:t>studie</a:t>
            </a:r>
            <a:r>
              <a:rPr lang="en-US" dirty="0"/>
              <a:t> 2011-2015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4DAD3-E73F-4212-9270-36D8C72208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B06CA-B56E-4129-BFC0-3DCE73778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338C3-0CC1-4804-ABA7-2D0A90438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Presentatie voorbeeld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37DA9-947F-4F78-9C88-F58B87F6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5" y="1099150"/>
            <a:ext cx="4309161" cy="3388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68B544-4AFE-415D-B578-604EB28D0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495" y="2919603"/>
            <a:ext cx="4470002" cy="290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D8AE-E0E4-42F8-9489-388E1BD5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93" y="0"/>
            <a:ext cx="6945410" cy="854075"/>
          </a:xfrm>
        </p:spPr>
        <p:txBody>
          <a:bodyPr/>
          <a:lstStyle/>
          <a:p>
            <a:r>
              <a:rPr lang="en-US" dirty="0" err="1"/>
              <a:t>Gastrografine</a:t>
            </a:r>
            <a:r>
              <a:rPr lang="en-US" dirty="0"/>
              <a:t> (</a:t>
            </a:r>
            <a:r>
              <a:rPr lang="nl-NL" dirty="0"/>
              <a:t>Amidotrizoïnezuur): dunne darm ileus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82083-69D2-44A3-900B-3899E20256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3373A-F2EC-453E-8374-34A889C5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7A0CA-C07C-4739-9A85-48B69E6A6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Presentatie voorbeeld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9F5407-9D19-47A7-877F-85275C25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146968"/>
            <a:ext cx="8858250" cy="2282032"/>
          </a:xfrm>
        </p:spPr>
        <p:txBody>
          <a:bodyPr/>
          <a:lstStyle/>
          <a:p>
            <a:r>
              <a:rPr lang="en-US" dirty="0" err="1"/>
              <a:t>Traditioneel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diagnosticum</a:t>
            </a:r>
            <a:r>
              <a:rPr lang="en-US" dirty="0"/>
              <a:t>, nu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prognosticum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therapeuticum</a:t>
            </a:r>
            <a:r>
              <a:rPr lang="en-US" dirty="0"/>
              <a:t> in </a:t>
            </a:r>
            <a:r>
              <a:rPr lang="en-US" dirty="0" err="1"/>
              <a:t>zwang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Werking</a:t>
            </a:r>
            <a:r>
              <a:rPr lang="en-US" dirty="0"/>
              <a:t>: </a:t>
            </a:r>
            <a:r>
              <a:rPr lang="en-US" dirty="0" err="1"/>
              <a:t>hyperosmolair</a:t>
            </a:r>
            <a:r>
              <a:rPr lang="en-US" dirty="0"/>
              <a:t>: </a:t>
            </a:r>
            <a:r>
              <a:rPr lang="en-US" dirty="0" err="1"/>
              <a:t>oedeem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darmwand</a:t>
            </a:r>
            <a:r>
              <a:rPr lang="en-US" dirty="0"/>
              <a:t> </a:t>
            </a:r>
            <a:r>
              <a:rPr lang="en-US" dirty="0" err="1"/>
              <a:t>onttrokken</a:t>
            </a:r>
            <a:r>
              <a:rPr lang="en-US" dirty="0"/>
              <a:t>, </a:t>
            </a:r>
            <a:r>
              <a:rPr lang="en-US" dirty="0" err="1"/>
              <a:t>toename</a:t>
            </a:r>
            <a:r>
              <a:rPr lang="en-US" dirty="0"/>
              <a:t> </a:t>
            </a:r>
            <a:r>
              <a:rPr lang="en-US" dirty="0" err="1"/>
              <a:t>peristaltiek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Werkwijze</a:t>
            </a:r>
            <a:r>
              <a:rPr lang="en-US" dirty="0"/>
              <a:t>: 100ml </a:t>
            </a:r>
            <a:r>
              <a:rPr lang="en-US" dirty="0" err="1"/>
              <a:t>Gastrografin</a:t>
            </a:r>
            <a:r>
              <a:rPr lang="en-US" dirty="0"/>
              <a:t> </a:t>
            </a:r>
            <a:r>
              <a:rPr lang="en-US" dirty="0" err="1"/>
              <a:t>opgelost</a:t>
            </a:r>
            <a:r>
              <a:rPr lang="en-US" dirty="0"/>
              <a:t> in 50 ml </a:t>
            </a:r>
            <a:r>
              <a:rPr lang="en-US" dirty="0" err="1"/>
              <a:t>NaCl</a:t>
            </a:r>
            <a:r>
              <a:rPr lang="en-US" dirty="0"/>
              <a:t> via NMS; 6-20 </a:t>
            </a:r>
            <a:r>
              <a:rPr lang="en-US" dirty="0" err="1"/>
              <a:t>uur</a:t>
            </a:r>
            <a:r>
              <a:rPr lang="en-US" dirty="0"/>
              <a:t> later: X-BOZ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1698B-1D85-4E0F-9E1D-A71450A0670D}"/>
              </a:ext>
            </a:extLst>
          </p:cNvPr>
          <p:cNvSpPr/>
          <p:nvPr/>
        </p:nvSpPr>
        <p:spPr>
          <a:xfrm>
            <a:off x="3530991" y="6155231"/>
            <a:ext cx="6382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sz="1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Loevezijn</a:t>
            </a:r>
            <a:r>
              <a:rPr lang="nl-NL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AA, </a:t>
            </a:r>
            <a:r>
              <a:rPr lang="nl-NL" sz="1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Smithuis</a:t>
            </a:r>
            <a:r>
              <a:rPr lang="nl-NL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RHM, </a:t>
            </a:r>
            <a:r>
              <a:rPr lang="nl-NL" sz="1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den Bremer J</a:t>
            </a:r>
            <a:r>
              <a:rPr lang="nl-NL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</a:t>
            </a:r>
            <a:r>
              <a:rPr lang="nl-NL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Tijdschr</a:t>
            </a:r>
            <a:r>
              <a:rPr lang="nl-NL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Geneeskd</a:t>
            </a:r>
            <a:r>
              <a:rPr lang="nl-NL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 May 4;162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19E996-B4F6-4DB6-8269-DB1DF31C9ED0}"/>
              </a:ext>
            </a:extLst>
          </p:cNvPr>
          <p:cNvGrpSpPr/>
          <p:nvPr/>
        </p:nvGrpSpPr>
        <p:grpSpPr>
          <a:xfrm>
            <a:off x="285750" y="3242691"/>
            <a:ext cx="8858250" cy="2836666"/>
            <a:chOff x="285750" y="3242691"/>
            <a:chExt cx="8858250" cy="2836666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E34432E7-1014-4FE0-97A8-BE61681681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5750" y="3922542"/>
              <a:ext cx="8858250" cy="1127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  <a:lvl2pPr marL="0" indent="-187325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000">
                  <a:solidFill>
                    <a:schemeClr val="accent6"/>
                  </a:solidFill>
                  <a:latin typeface="+mn-lt"/>
                  <a:ea typeface="+mn-ea"/>
                </a:defRPr>
              </a:lvl2pPr>
              <a:lvl3pPr marL="360000" indent="-185738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1800">
                  <a:solidFill>
                    <a:schemeClr val="accent6"/>
                  </a:solidFill>
                  <a:latin typeface="+mn-lt"/>
                  <a:ea typeface="+mn-ea"/>
                </a:defRPr>
              </a:lvl3pPr>
              <a:lvl4pPr marL="720000" indent="-195263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1800">
                  <a:solidFill>
                    <a:schemeClr val="accent6"/>
                  </a:solidFill>
                  <a:latin typeface="+mn-lt"/>
                  <a:ea typeface="+mn-ea"/>
                </a:defRPr>
              </a:lvl4pPr>
              <a:lvl5pPr marL="1080000" indent="-192088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1800">
                  <a:solidFill>
                    <a:schemeClr val="accent6"/>
                  </a:solidFill>
                  <a:latin typeface="+mn-lt"/>
                  <a:ea typeface="+mn-ea"/>
                </a:defRPr>
              </a:lvl5pPr>
              <a:lvl6pPr marL="2366963" indent="-192088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2824163" indent="-192088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3281363" indent="-192088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3738563" indent="-192088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kern="0" dirty="0"/>
                <a:t>Cave: </a:t>
              </a:r>
              <a:r>
                <a:rPr lang="en-US" kern="0" dirty="0" err="1"/>
                <a:t>Contrastallergie</a:t>
              </a:r>
              <a:r>
                <a:rPr lang="en-US" kern="0" dirty="0"/>
                <a:t>, </a:t>
              </a:r>
              <a:r>
                <a:rPr lang="en-US" kern="0" dirty="0" err="1"/>
                <a:t>volledige</a:t>
              </a:r>
              <a:r>
                <a:rPr lang="en-US" kern="0" dirty="0"/>
                <a:t> </a:t>
              </a:r>
              <a:r>
                <a:rPr lang="en-US" kern="0" dirty="0" err="1"/>
                <a:t>obstructie</a:t>
              </a:r>
              <a:endParaRPr lang="en-US" kern="0" dirty="0"/>
            </a:p>
            <a:p>
              <a:endParaRPr lang="en-US" kern="0" dirty="0"/>
            </a:p>
            <a:p>
              <a:endParaRPr lang="en-US" kern="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43159C-331A-4BB8-9484-540AB916F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6648" y="3242691"/>
              <a:ext cx="3225150" cy="2836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46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D8AE-E0E4-42F8-9489-388E1BD5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Peri-</a:t>
            </a:r>
            <a:r>
              <a:rPr lang="en-US" dirty="0" err="1"/>
              <a:t>operatief</a:t>
            </a:r>
            <a:r>
              <a:rPr lang="en-US" dirty="0"/>
              <a:t> </a:t>
            </a:r>
            <a:r>
              <a:rPr lang="en-US" dirty="0" err="1"/>
              <a:t>beleid</a:t>
            </a:r>
            <a:r>
              <a:rPr lang="en-US" dirty="0"/>
              <a:t>: Opioid </a:t>
            </a:r>
            <a:r>
              <a:rPr lang="en-US" dirty="0" err="1"/>
              <a:t>geinduceerde</a:t>
            </a:r>
            <a:r>
              <a:rPr lang="en-US" dirty="0"/>
              <a:t> ileus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82083-69D2-44A3-900B-3899E20256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3373A-F2EC-453E-8374-34A889C5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7A0CA-C07C-4739-9A85-48B69E6A6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Presentatie voorbeeld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9F5407-9D19-47A7-877F-85275C25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13" y="1244355"/>
            <a:ext cx="8717573" cy="220367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Goede </a:t>
            </a:r>
            <a:r>
              <a:rPr lang="en-US" dirty="0" err="1"/>
              <a:t>pijnstiller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err="1"/>
              <a:t>Verminderde</a:t>
            </a:r>
            <a:r>
              <a:rPr lang="en-US" dirty="0"/>
              <a:t> </a:t>
            </a:r>
            <a:r>
              <a:rPr lang="en-US" dirty="0" err="1"/>
              <a:t>motiliteit</a:t>
            </a:r>
            <a:r>
              <a:rPr lang="en-US" dirty="0"/>
              <a:t> </a:t>
            </a:r>
            <a:r>
              <a:rPr lang="en-US" dirty="0" err="1"/>
              <a:t>darm</a:t>
            </a:r>
            <a:r>
              <a:rPr lang="en-US" dirty="0"/>
              <a:t>, blockade </a:t>
            </a:r>
            <a:r>
              <a:rPr lang="el-GR" dirty="0"/>
              <a:t>μ</a:t>
            </a:r>
            <a:r>
              <a:rPr lang="en-US" dirty="0"/>
              <a:t> receptor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err="1"/>
              <a:t>Aanjagen</a:t>
            </a:r>
            <a:r>
              <a:rPr lang="en-US" dirty="0"/>
              <a:t> NO synthase in </a:t>
            </a:r>
            <a:r>
              <a:rPr lang="en-US" dirty="0" err="1"/>
              <a:t>darm</a:t>
            </a:r>
            <a:r>
              <a:rPr lang="en-US" dirty="0"/>
              <a:t>, </a:t>
            </a:r>
            <a:r>
              <a:rPr lang="en-US" dirty="0" err="1"/>
              <a:t>leucocyten</a:t>
            </a:r>
            <a:r>
              <a:rPr lang="en-US" dirty="0"/>
              <a:t> </a:t>
            </a:r>
            <a:r>
              <a:rPr lang="en-US" dirty="0" err="1"/>
              <a:t>produceren</a:t>
            </a:r>
            <a:r>
              <a:rPr lang="en-US" dirty="0"/>
              <a:t> NO,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inflammatie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E49E83-9BD8-4AEF-BA26-61B4D971BE67}"/>
              </a:ext>
            </a:extLst>
          </p:cNvPr>
          <p:cNvSpPr txBox="1">
            <a:spLocks/>
          </p:cNvSpPr>
          <p:nvPr/>
        </p:nvSpPr>
        <p:spPr bwMode="auto">
          <a:xfrm>
            <a:off x="365613" y="3869590"/>
            <a:ext cx="8717573" cy="88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Methylnaltrexone, </a:t>
            </a:r>
            <a:r>
              <a:rPr lang="en-US" kern="0" dirty="0" err="1"/>
              <a:t>alvimopan</a:t>
            </a:r>
            <a:r>
              <a:rPr lang="en-US" kern="0" dirty="0"/>
              <a:t>: </a:t>
            </a:r>
            <a:r>
              <a:rPr lang="en-US" kern="0" dirty="0" err="1"/>
              <a:t>perifere</a:t>
            </a:r>
            <a:r>
              <a:rPr lang="en-US" kern="0" dirty="0"/>
              <a:t> </a:t>
            </a:r>
            <a:r>
              <a:rPr lang="el-GR" dirty="0"/>
              <a:t>μ</a:t>
            </a:r>
            <a:r>
              <a:rPr lang="en-US" dirty="0"/>
              <a:t> receptor </a:t>
            </a:r>
            <a:r>
              <a:rPr lang="en-US" dirty="0" err="1"/>
              <a:t>antagonisten</a:t>
            </a:r>
            <a:r>
              <a:rPr lang="en-US" dirty="0"/>
              <a:t>; </a:t>
            </a:r>
          </a:p>
          <a:p>
            <a:r>
              <a:rPr lang="en-US" dirty="0" err="1"/>
              <a:t>centrale</a:t>
            </a:r>
            <a:r>
              <a:rPr lang="en-US" dirty="0"/>
              <a:t> </a:t>
            </a:r>
            <a:r>
              <a:rPr lang="en-US" dirty="0" err="1"/>
              <a:t>werking</a:t>
            </a:r>
            <a:r>
              <a:rPr lang="en-US" dirty="0"/>
              <a:t> </a:t>
            </a:r>
            <a:r>
              <a:rPr lang="en-US" dirty="0" err="1"/>
              <a:t>behouden</a:t>
            </a:r>
            <a:r>
              <a:rPr lang="en-US" kern="0" dirty="0"/>
              <a:t> 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8B390-6079-4406-807C-5A085990C30C}"/>
              </a:ext>
            </a:extLst>
          </p:cNvPr>
          <p:cNvSpPr/>
          <p:nvPr/>
        </p:nvSpPr>
        <p:spPr>
          <a:xfrm>
            <a:off x="995436" y="6155231"/>
            <a:ext cx="86084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+mj-lt"/>
              </a:rPr>
              <a:t>Novel opioid antagonists for opioid-induced bowel dysfunction and postoperative ileus. </a:t>
            </a:r>
            <a:r>
              <a:rPr lang="fr-FR" sz="1200" dirty="0">
                <a:solidFill>
                  <a:schemeClr val="accent6"/>
                </a:solidFill>
                <a:latin typeface="+mj-lt"/>
              </a:rPr>
              <a:t>Lancet. 2009 </a:t>
            </a:r>
            <a:r>
              <a:rPr lang="fr-FR" sz="1200" dirty="0" err="1">
                <a:solidFill>
                  <a:schemeClr val="accent6"/>
                </a:solidFill>
                <a:latin typeface="+mj-lt"/>
              </a:rPr>
              <a:t>Apr</a:t>
            </a:r>
            <a:r>
              <a:rPr lang="fr-FR" sz="1200" dirty="0">
                <a:solidFill>
                  <a:schemeClr val="accent6"/>
                </a:solidFill>
                <a:latin typeface="+mj-lt"/>
              </a:rPr>
              <a:t> 4;373(9670):1198-206</a:t>
            </a:r>
            <a:endParaRPr lang="nl-NL" sz="1200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F38351-4F91-4F24-9A8C-5138F8A6C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5" y="4689246"/>
            <a:ext cx="1531619" cy="1531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65AF64-5853-4C00-857C-EE6A0AE43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247" y="4740911"/>
            <a:ext cx="1291616" cy="14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5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39862"/>
            <a:ext cx="8291512" cy="5113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67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jarige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patient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dagen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laparoscopische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hemicolectomie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rechts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ivm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cT3N1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colonca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VG: DM,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hypertensie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Med: atenolol,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ascal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simvastatine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20:30uur: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braken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351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D8AE-E0E4-42F8-9489-388E1BD5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Peri-</a:t>
            </a:r>
            <a:r>
              <a:rPr lang="en-US" dirty="0" err="1"/>
              <a:t>operatief</a:t>
            </a:r>
            <a:r>
              <a:rPr lang="en-US" dirty="0"/>
              <a:t> </a:t>
            </a:r>
            <a:r>
              <a:rPr lang="en-US" dirty="0" err="1"/>
              <a:t>beleid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82083-69D2-44A3-900B-3899E20256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3373A-F2EC-453E-8374-34A889C5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7A0CA-C07C-4739-9A85-48B69E6A6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Presentatie voorbeeld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9F5407-9D19-47A7-877F-85275C25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439862"/>
            <a:ext cx="8291512" cy="511333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ERAS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en-US" i="1" dirty="0" err="1">
                <a:solidFill>
                  <a:schemeClr val="tx1">
                    <a:lumMod val="75000"/>
                  </a:schemeClr>
                </a:solidFill>
              </a:rPr>
              <a:t>vochtbeleid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</a:schemeClr>
                </a:solidFill>
              </a:rPr>
              <a:t>vroege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</a:schemeClr>
                </a:solidFill>
              </a:rPr>
              <a:t>mobilisatie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</a:schemeClr>
                </a:solidFill>
              </a:rPr>
              <a:t>vroege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</a:schemeClr>
                </a:solidFill>
              </a:rPr>
              <a:t>enterale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</a:schemeClr>
                </a:solidFill>
              </a:rPr>
              <a:t>belasting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</a:schemeClr>
                </a:solidFill>
              </a:rPr>
              <a:t>MgO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, 	</a:t>
            </a:r>
            <a:r>
              <a:rPr lang="en-US" i="1" dirty="0" err="1">
                <a:solidFill>
                  <a:schemeClr val="tx1">
                    <a:lumMod val="75000"/>
                  </a:schemeClr>
                </a:solidFill>
              </a:rPr>
              <a:t>kauwgom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</a:schemeClr>
                </a:solidFill>
              </a:rPr>
              <a:t>etc</a:t>
            </a:r>
            <a:endParaRPr lang="en-US" i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Medicatie</a:t>
            </a:r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45A51-3BCD-45CC-A57B-B1C14343F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70" y="2948871"/>
            <a:ext cx="6688280" cy="2707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74DA01-4124-4A8F-8BF8-4F8EB18E9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36" y="5573616"/>
            <a:ext cx="8333026" cy="7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81" y="1582739"/>
            <a:ext cx="6107316" cy="37703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6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39862"/>
            <a:ext cx="8291512" cy="5113338"/>
          </a:xfrm>
        </p:spPr>
        <p:txBody>
          <a:bodyPr/>
          <a:lstStyle/>
          <a:p>
            <a:r>
              <a:rPr lang="en-US" dirty="0"/>
              <a:t>67 </a:t>
            </a:r>
            <a:r>
              <a:rPr lang="en-US" dirty="0" err="1"/>
              <a:t>jarige</a:t>
            </a:r>
            <a:r>
              <a:rPr lang="en-US" dirty="0"/>
              <a:t> patient</a:t>
            </a:r>
          </a:p>
          <a:p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dagen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laparoscopische</a:t>
            </a:r>
            <a:r>
              <a:rPr lang="en-US" dirty="0"/>
              <a:t> </a:t>
            </a:r>
            <a:r>
              <a:rPr lang="en-US" dirty="0" err="1"/>
              <a:t>hemicolectomie</a:t>
            </a:r>
            <a:r>
              <a:rPr lang="en-US" dirty="0"/>
              <a:t> </a:t>
            </a:r>
            <a:r>
              <a:rPr lang="en-US" dirty="0" err="1"/>
              <a:t>rechts</a:t>
            </a:r>
            <a:r>
              <a:rPr lang="en-US" dirty="0"/>
              <a:t> </a:t>
            </a:r>
            <a:r>
              <a:rPr lang="en-US" dirty="0" err="1"/>
              <a:t>ivm</a:t>
            </a:r>
            <a:r>
              <a:rPr lang="en-US" dirty="0"/>
              <a:t> cT3N1 </a:t>
            </a:r>
            <a:r>
              <a:rPr lang="en-US" dirty="0" err="1"/>
              <a:t>colonca</a:t>
            </a:r>
            <a:endParaRPr lang="en-US" dirty="0"/>
          </a:p>
          <a:p>
            <a:endParaRPr lang="en-US" dirty="0"/>
          </a:p>
          <a:p>
            <a:r>
              <a:rPr lang="en-US" dirty="0"/>
              <a:t>VG: DM, </a:t>
            </a:r>
            <a:r>
              <a:rPr lang="en-US" dirty="0" err="1"/>
              <a:t>hypertensie</a:t>
            </a:r>
            <a:endParaRPr lang="en-US" dirty="0"/>
          </a:p>
          <a:p>
            <a:endParaRPr lang="en-US" dirty="0"/>
          </a:p>
          <a:p>
            <a:r>
              <a:rPr lang="en-US" dirty="0"/>
              <a:t>Med: atenolol, </a:t>
            </a:r>
            <a:r>
              <a:rPr lang="en-US" dirty="0" err="1"/>
              <a:t>ascal</a:t>
            </a:r>
            <a:r>
              <a:rPr lang="en-US" dirty="0"/>
              <a:t>, </a:t>
            </a:r>
            <a:r>
              <a:rPr lang="en-US" dirty="0" err="1"/>
              <a:t>simvastatine</a:t>
            </a:r>
            <a:endParaRPr lang="en-US" dirty="0"/>
          </a:p>
          <a:p>
            <a:endParaRPr lang="en-US" dirty="0"/>
          </a:p>
          <a:p>
            <a:r>
              <a:rPr lang="en-US" dirty="0"/>
              <a:t>20:30uur:  </a:t>
            </a:r>
            <a:r>
              <a:rPr lang="en-US" dirty="0" err="1"/>
              <a:t>braken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32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4" y="979744"/>
            <a:ext cx="8291512" cy="854075"/>
          </a:xfrm>
        </p:spPr>
        <p:txBody>
          <a:bodyPr/>
          <a:lstStyle/>
          <a:p>
            <a:r>
              <a:rPr lang="en-US" sz="4000" dirty="0"/>
              <a:t>Ileus?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4E57C9-3DAD-4667-A387-D1EE77933963}"/>
              </a:ext>
            </a:extLst>
          </p:cNvPr>
          <p:cNvSpPr txBox="1">
            <a:spLocks/>
          </p:cNvSpPr>
          <p:nvPr/>
        </p:nvSpPr>
        <p:spPr bwMode="auto">
          <a:xfrm>
            <a:off x="426244" y="1854994"/>
            <a:ext cx="82915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 err="1"/>
              <a:t>Braken</a:t>
            </a:r>
            <a:r>
              <a:rPr lang="en-US" sz="2400" kern="0" dirty="0"/>
              <a:t>? </a:t>
            </a:r>
            <a:r>
              <a:rPr lang="en-US" sz="1800" kern="0" dirty="0"/>
              <a:t>(</a:t>
            </a:r>
            <a:r>
              <a:rPr lang="en-US" sz="1800" kern="0" dirty="0" err="1"/>
              <a:t>hoeveel</a:t>
            </a:r>
            <a:r>
              <a:rPr lang="en-US" sz="1800" kern="0" dirty="0"/>
              <a:t>?)</a:t>
            </a:r>
          </a:p>
          <a:p>
            <a:r>
              <a:rPr lang="en-US" sz="2400" kern="0" dirty="0" err="1"/>
              <a:t>Uitblijven</a:t>
            </a:r>
            <a:r>
              <a:rPr lang="en-US" sz="2400" kern="0" dirty="0"/>
              <a:t> </a:t>
            </a:r>
            <a:r>
              <a:rPr lang="en-US" sz="2400" kern="0" dirty="0" err="1"/>
              <a:t>ontlasting</a:t>
            </a:r>
            <a:r>
              <a:rPr lang="en-US" sz="2400" kern="0" dirty="0"/>
              <a:t> </a:t>
            </a:r>
            <a:r>
              <a:rPr lang="en-US" sz="1800" kern="0" dirty="0"/>
              <a:t>(hoe </a:t>
            </a:r>
            <a:r>
              <a:rPr lang="en-US" sz="1800" kern="0" dirty="0" err="1"/>
              <a:t>lang</a:t>
            </a:r>
            <a:r>
              <a:rPr lang="en-US" sz="1800" kern="0" dirty="0"/>
              <a:t>?)</a:t>
            </a:r>
          </a:p>
          <a:p>
            <a:r>
              <a:rPr lang="en-US" sz="2400" kern="0" dirty="0" err="1"/>
              <a:t>Bol</a:t>
            </a:r>
            <a:r>
              <a:rPr lang="en-US" sz="2400" kern="0" dirty="0"/>
              <a:t>, </a:t>
            </a:r>
            <a:r>
              <a:rPr lang="en-US" sz="2400" kern="0" dirty="0" err="1"/>
              <a:t>hypertympaan</a:t>
            </a:r>
            <a:r>
              <a:rPr lang="en-US" sz="2400" kern="0" dirty="0"/>
              <a:t> abdomen </a:t>
            </a:r>
            <a:r>
              <a:rPr lang="en-US" sz="1800" kern="0" dirty="0"/>
              <a:t>(hoe </a:t>
            </a:r>
            <a:r>
              <a:rPr lang="en-US" sz="1800" kern="0" dirty="0" err="1"/>
              <a:t>bol</a:t>
            </a:r>
            <a:r>
              <a:rPr lang="en-US" sz="1800" kern="0" dirty="0"/>
              <a:t>?)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530C82-CEEA-4600-8FFF-3748EAAC844D}"/>
              </a:ext>
            </a:extLst>
          </p:cNvPr>
          <p:cNvSpPr/>
          <p:nvPr/>
        </p:nvSpPr>
        <p:spPr>
          <a:xfrm>
            <a:off x="426244" y="5407272"/>
            <a:ext cx="700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+mn-lt"/>
              </a:rPr>
              <a:t>Fysiologisch</a:t>
            </a:r>
            <a:r>
              <a:rPr lang="en-US" dirty="0">
                <a:solidFill>
                  <a:schemeClr val="accent6"/>
                </a:solidFill>
                <a:latin typeface="+mn-lt"/>
              </a:rPr>
              <a:t> vs. </a:t>
            </a:r>
            <a:r>
              <a:rPr lang="en-US" dirty="0" err="1">
                <a:solidFill>
                  <a:schemeClr val="accent6"/>
                </a:solidFill>
                <a:latin typeface="+mn-lt"/>
              </a:rPr>
              <a:t>pathologisch</a:t>
            </a:r>
            <a:r>
              <a:rPr lang="en-US" dirty="0">
                <a:solidFill>
                  <a:schemeClr val="accent6"/>
                </a:solidFill>
                <a:latin typeface="+mn-lt"/>
              </a:rPr>
              <a:t>?</a:t>
            </a:r>
            <a:endParaRPr lang="nl-NL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EA7B1C-E8BC-4662-B926-82BE6609650D}"/>
              </a:ext>
            </a:extLst>
          </p:cNvPr>
          <p:cNvGrpSpPr/>
          <p:nvPr/>
        </p:nvGrpSpPr>
        <p:grpSpPr>
          <a:xfrm>
            <a:off x="1071342" y="3661541"/>
            <a:ext cx="8202540" cy="2753519"/>
            <a:chOff x="1071342" y="3661541"/>
            <a:chExt cx="8202540" cy="27535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26B7BF-4DE1-4853-BED3-F3D6C344939C}"/>
                </a:ext>
              </a:extLst>
            </p:cNvPr>
            <p:cNvSpPr/>
            <p:nvPr/>
          </p:nvSpPr>
          <p:spPr>
            <a:xfrm>
              <a:off x="1071342" y="3661541"/>
              <a:ext cx="700131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+mn-lt"/>
                </a:rPr>
                <a:t>obstipation and intolerance of oral intake due to factors that disrupt the normal coordinated propulsive motor activity of the gastrointestinal tract* </a:t>
              </a:r>
              <a:endParaRPr lang="nl-NL" i="1" dirty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D6E803-CED6-407A-8629-309D6C921043}"/>
                </a:ext>
              </a:extLst>
            </p:cNvPr>
            <p:cNvSpPr/>
            <p:nvPr/>
          </p:nvSpPr>
          <p:spPr>
            <a:xfrm>
              <a:off x="4701882" y="5707174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i="1" dirty="0">
                  <a:solidFill>
                    <a:schemeClr val="accent6"/>
                  </a:solidFill>
                  <a:latin typeface="+mj-lt"/>
                </a:rPr>
                <a:t>* </a:t>
              </a:r>
              <a:r>
                <a:rPr lang="en-US" sz="1000" dirty="0">
                  <a:solidFill>
                    <a:schemeClr val="accent6"/>
                  </a:solidFill>
                  <a:latin typeface="+mj-lt"/>
                </a:rPr>
                <a:t>Townsend CM, Beauchamp RD, Evers BM, Mattox KL. Textbook of Surgery. The biological basis of modern surgical practice, 17th </a:t>
              </a:r>
              <a:r>
                <a:rPr lang="en-US" sz="1000" dirty="0" err="1">
                  <a:solidFill>
                    <a:schemeClr val="accent6"/>
                  </a:solidFill>
                  <a:latin typeface="+mj-lt"/>
                </a:rPr>
                <a:t>ed</a:t>
              </a:r>
              <a:r>
                <a:rPr lang="en-US" sz="1000" dirty="0">
                  <a:solidFill>
                    <a:schemeClr val="accent6"/>
                  </a:solidFill>
                  <a:latin typeface="+mj-lt"/>
                </a:rPr>
                <a:t>, Elsevier Saunders, 2004.</a:t>
              </a:r>
            </a:p>
            <a:p>
              <a:endParaRPr lang="en-US" sz="1000" dirty="0">
                <a:solidFill>
                  <a:schemeClr val="accent6"/>
                </a:solidFill>
                <a:latin typeface="+mj-lt"/>
              </a:endParaRPr>
            </a:p>
            <a:p>
              <a:r>
                <a:rPr lang="en-US" sz="1000" dirty="0">
                  <a:solidFill>
                    <a:schemeClr val="accent6"/>
                  </a:solidFill>
                  <a:latin typeface="+mj-lt"/>
                </a:rPr>
                <a:t>Schwartz's Principles of Surgery, 8th </a:t>
              </a:r>
              <a:r>
                <a:rPr lang="en-US" sz="1000" dirty="0" err="1">
                  <a:solidFill>
                    <a:schemeClr val="accent6"/>
                  </a:solidFill>
                  <a:latin typeface="+mj-lt"/>
                </a:rPr>
                <a:t>ed</a:t>
              </a:r>
              <a:r>
                <a:rPr lang="en-US" sz="1000" dirty="0">
                  <a:solidFill>
                    <a:schemeClr val="accent6"/>
                  </a:solidFill>
                  <a:latin typeface="+mj-lt"/>
                </a:rPr>
                <a:t>, </a:t>
              </a:r>
              <a:r>
                <a:rPr lang="en-US" sz="1000" dirty="0" err="1">
                  <a:solidFill>
                    <a:schemeClr val="accent6"/>
                  </a:solidFill>
                  <a:latin typeface="+mj-lt"/>
                </a:rPr>
                <a:t>Brunicardi</a:t>
              </a:r>
              <a:r>
                <a:rPr lang="en-US" sz="1000" dirty="0">
                  <a:solidFill>
                    <a:schemeClr val="accent6"/>
                  </a:solidFill>
                  <a:latin typeface="+mj-lt"/>
                </a:rPr>
                <a:t> FC (Ed), McGraw Hill, 2005</a:t>
              </a:r>
              <a:endParaRPr lang="nl-NL" sz="1000" dirty="0">
                <a:solidFill>
                  <a:schemeClr val="accent6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2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6144-17E6-411C-995B-59DE77296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Definitie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0156F-A0DD-4012-8C77-DE63380B0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2133184"/>
          </a:xfrm>
        </p:spPr>
        <p:txBody>
          <a:bodyPr/>
          <a:lstStyle/>
          <a:p>
            <a:r>
              <a:rPr lang="en-US" dirty="0"/>
              <a:t>● </a:t>
            </a:r>
            <a:r>
              <a:rPr lang="en-US" dirty="0" err="1"/>
              <a:t>Geen</a:t>
            </a:r>
            <a:r>
              <a:rPr lang="en-US" dirty="0"/>
              <a:t> flatus of </a:t>
            </a:r>
            <a:r>
              <a:rPr lang="en-US" dirty="0" err="1"/>
              <a:t>ontlasting</a:t>
            </a:r>
            <a:r>
              <a:rPr lang="en-US" dirty="0"/>
              <a:t> op </a:t>
            </a:r>
            <a:r>
              <a:rPr lang="en-US" dirty="0" err="1"/>
              <a:t>dag</a:t>
            </a:r>
            <a:r>
              <a:rPr lang="en-US" dirty="0"/>
              <a:t> 6</a:t>
            </a:r>
          </a:p>
          <a:p>
            <a:endParaRPr lang="en-US" dirty="0"/>
          </a:p>
          <a:p>
            <a:r>
              <a:rPr lang="en-US" dirty="0"/>
              <a:t>● N/V </a:t>
            </a:r>
            <a:r>
              <a:rPr lang="en-US" dirty="0" err="1"/>
              <a:t>waarvoor</a:t>
            </a:r>
            <a:r>
              <a:rPr lang="en-US" dirty="0"/>
              <a:t> </a:t>
            </a:r>
            <a:r>
              <a:rPr lang="en-US" dirty="0" err="1"/>
              <a:t>staken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intake </a:t>
            </a:r>
            <a:r>
              <a:rPr lang="en-US" dirty="0" err="1"/>
              <a:t>en</a:t>
            </a:r>
            <a:r>
              <a:rPr lang="en-US" dirty="0"/>
              <a:t>/of IV </a:t>
            </a:r>
            <a:r>
              <a:rPr lang="en-US" dirty="0" err="1"/>
              <a:t>voeding</a:t>
            </a:r>
            <a:r>
              <a:rPr lang="en-US" dirty="0"/>
              <a:t> op </a:t>
            </a:r>
            <a:r>
              <a:rPr lang="en-US" dirty="0" err="1"/>
              <a:t>dag</a:t>
            </a:r>
            <a:r>
              <a:rPr lang="en-US" dirty="0"/>
              <a:t> 5</a:t>
            </a:r>
          </a:p>
          <a:p>
            <a:endParaRPr lang="en-US" dirty="0"/>
          </a:p>
          <a:p>
            <a:r>
              <a:rPr lang="en-US" dirty="0"/>
              <a:t>● </a:t>
            </a:r>
            <a:r>
              <a:rPr lang="en-US" dirty="0" err="1"/>
              <a:t>normale</a:t>
            </a:r>
            <a:r>
              <a:rPr lang="en-US" dirty="0"/>
              <a:t> </a:t>
            </a:r>
            <a:r>
              <a:rPr lang="en-US" dirty="0" err="1"/>
              <a:t>defecatie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 6</a:t>
            </a:r>
          </a:p>
          <a:p>
            <a:endParaRPr lang="en-US" dirty="0"/>
          </a:p>
          <a:p>
            <a:r>
              <a:rPr lang="en-US" dirty="0"/>
              <a:t>● </a:t>
            </a:r>
            <a:r>
              <a:rPr lang="en-US" dirty="0" err="1"/>
              <a:t>eindpunt</a:t>
            </a:r>
            <a:r>
              <a:rPr lang="en-US" dirty="0"/>
              <a:t>: </a:t>
            </a:r>
            <a:r>
              <a:rPr lang="en-US" dirty="0" err="1"/>
              <a:t>ziekenhuisverblijf</a:t>
            </a:r>
            <a:r>
              <a:rPr lang="en-US" dirty="0"/>
              <a:t> (LOS)?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4D5E9-D461-4778-A372-194050A159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FAB4D-FA09-4BD0-A1A2-0836FF735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2E0824-48C9-4C64-A7D5-D8A44A37774F}"/>
              </a:ext>
            </a:extLst>
          </p:cNvPr>
          <p:cNvGrpSpPr/>
          <p:nvPr/>
        </p:nvGrpSpPr>
        <p:grpSpPr>
          <a:xfrm>
            <a:off x="2231562" y="3962986"/>
            <a:ext cx="4859801" cy="2158806"/>
            <a:chOff x="2231562" y="3962986"/>
            <a:chExt cx="4859801" cy="21588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6D5627-FBC5-4E3B-BFD1-E8496C02D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3863" y="3962986"/>
              <a:ext cx="2857500" cy="1905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3CD2DE-FF4B-45FB-B5B6-1E3792625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1562" y="4129503"/>
              <a:ext cx="2002301" cy="1992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0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4F58-ABE2-4665-B0C9-FF0A174C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Pathofysiologie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55279-8259-4C3E-AA41-91AD97EF1A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25B88-3D8C-451F-8F0C-31CC46724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95FA7A-DF44-4922-A92E-4401470D0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56" y="1265641"/>
            <a:ext cx="8291512" cy="1415880"/>
          </a:xfrm>
        </p:spPr>
        <p:txBody>
          <a:bodyPr/>
          <a:lstStyle/>
          <a:p>
            <a:r>
              <a:rPr lang="en-US" b="1" dirty="0" err="1"/>
              <a:t>Inflammatie</a:t>
            </a:r>
            <a:endParaRPr lang="en-US" b="1" dirty="0"/>
          </a:p>
          <a:p>
            <a:r>
              <a:rPr lang="en-US" dirty="0" err="1"/>
              <a:t>Manipulatie-leucocyteninfiltratie</a:t>
            </a:r>
            <a:r>
              <a:rPr lang="en-US" dirty="0"/>
              <a:t> </a:t>
            </a:r>
            <a:r>
              <a:rPr lang="en-US" dirty="0" err="1"/>
              <a:t>muscularis-verminderde</a:t>
            </a:r>
            <a:r>
              <a:rPr lang="en-US" dirty="0"/>
              <a:t> </a:t>
            </a:r>
            <a:r>
              <a:rPr lang="en-US" dirty="0" err="1"/>
              <a:t>motiliteit</a:t>
            </a:r>
            <a:endParaRPr lang="en-US" dirty="0"/>
          </a:p>
          <a:p>
            <a:r>
              <a:rPr lang="en-US" dirty="0"/>
              <a:t>	(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uitbreidend</a:t>
            </a:r>
            <a:r>
              <a:rPr lang="en-US" dirty="0"/>
              <a:t> </a:t>
            </a:r>
            <a:r>
              <a:rPr lang="en-US" dirty="0" err="1"/>
              <a:t>buiten</a:t>
            </a:r>
            <a:r>
              <a:rPr lang="en-US" dirty="0"/>
              <a:t> </a:t>
            </a:r>
            <a:r>
              <a:rPr lang="en-US" dirty="0" err="1"/>
              <a:t>gemanipuleerd</a:t>
            </a:r>
            <a:r>
              <a:rPr lang="en-US" dirty="0"/>
              <a:t> </a:t>
            </a:r>
            <a:r>
              <a:rPr lang="en-US" dirty="0" err="1"/>
              <a:t>darmdeel</a:t>
            </a:r>
            <a:r>
              <a:rPr lang="en-US" dirty="0"/>
              <a:t>)</a:t>
            </a:r>
          </a:p>
          <a:p>
            <a:r>
              <a:rPr lang="en-US" i="1" dirty="0"/>
              <a:t>Cox (2) </a:t>
            </a:r>
            <a:r>
              <a:rPr lang="en-US" i="1" dirty="0" err="1"/>
              <a:t>remming</a:t>
            </a:r>
            <a:endParaRPr lang="en-US" i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33B8BC-A63E-4E32-B7A8-6D718392D95D}"/>
              </a:ext>
            </a:extLst>
          </p:cNvPr>
          <p:cNvSpPr txBox="1">
            <a:spLocks/>
          </p:cNvSpPr>
          <p:nvPr/>
        </p:nvSpPr>
        <p:spPr bwMode="auto">
          <a:xfrm>
            <a:off x="566738" y="3114370"/>
            <a:ext cx="8291512" cy="141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b="1" kern="0" dirty="0" err="1"/>
              <a:t>Neuronale</a:t>
            </a:r>
            <a:r>
              <a:rPr lang="en-US" b="1" kern="0" dirty="0"/>
              <a:t> </a:t>
            </a:r>
            <a:r>
              <a:rPr lang="en-US" b="1" kern="0" dirty="0" err="1"/>
              <a:t>inhibitie</a:t>
            </a:r>
            <a:endParaRPr lang="en-US" b="1" kern="0" dirty="0"/>
          </a:p>
          <a:p>
            <a:r>
              <a:rPr lang="en-US" kern="0" dirty="0" err="1"/>
              <a:t>Pijn</a:t>
            </a:r>
            <a:r>
              <a:rPr lang="en-US" kern="0" dirty="0"/>
              <a:t>, </a:t>
            </a:r>
            <a:r>
              <a:rPr lang="en-US" kern="0" dirty="0" err="1"/>
              <a:t>sympaticusactivatie</a:t>
            </a:r>
            <a:r>
              <a:rPr lang="en-US" kern="0" dirty="0"/>
              <a:t>, </a:t>
            </a:r>
            <a:r>
              <a:rPr lang="en-US" kern="0" dirty="0" err="1"/>
              <a:t>remming</a:t>
            </a:r>
            <a:r>
              <a:rPr lang="en-US" kern="0" dirty="0"/>
              <a:t> </a:t>
            </a:r>
            <a:r>
              <a:rPr lang="en-US" kern="0" dirty="0" err="1"/>
              <a:t>darmmotiliteit</a:t>
            </a:r>
            <a:endParaRPr lang="en-US" kern="0" dirty="0"/>
          </a:p>
          <a:p>
            <a:r>
              <a:rPr lang="en-US" i="1" kern="0" dirty="0" err="1"/>
              <a:t>Epidurale</a:t>
            </a:r>
            <a:r>
              <a:rPr lang="en-US" i="1" kern="0" dirty="0"/>
              <a:t> </a:t>
            </a:r>
            <a:r>
              <a:rPr lang="en-US" i="1" kern="0" dirty="0" err="1"/>
              <a:t>analgesie</a:t>
            </a:r>
            <a:endParaRPr lang="en-US" i="1" kern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99B011-574F-46A5-B09D-D3435CF0029C}"/>
              </a:ext>
            </a:extLst>
          </p:cNvPr>
          <p:cNvSpPr txBox="1">
            <a:spLocks/>
          </p:cNvSpPr>
          <p:nvPr/>
        </p:nvSpPr>
        <p:spPr bwMode="auto">
          <a:xfrm>
            <a:off x="566738" y="4704471"/>
            <a:ext cx="8577262" cy="141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b="1" kern="0" dirty="0" err="1"/>
              <a:t>Neurohumorale</a:t>
            </a:r>
            <a:r>
              <a:rPr lang="en-US" b="1" kern="0" dirty="0"/>
              <a:t> peptides</a:t>
            </a:r>
          </a:p>
          <a:p>
            <a:r>
              <a:rPr lang="en-US" kern="0" dirty="0"/>
              <a:t>Neurotransmitters in </a:t>
            </a:r>
            <a:r>
              <a:rPr lang="en-US" kern="0" dirty="0" err="1"/>
              <a:t>darm</a:t>
            </a:r>
            <a:r>
              <a:rPr lang="en-US" kern="0" dirty="0"/>
              <a:t> </a:t>
            </a:r>
            <a:r>
              <a:rPr lang="en-US" kern="0" dirty="0" err="1"/>
              <a:t>zelf</a:t>
            </a:r>
            <a:r>
              <a:rPr lang="en-US" kern="0" dirty="0"/>
              <a:t>: NO, substance P, </a:t>
            </a:r>
            <a:r>
              <a:rPr lang="en-US" kern="0" dirty="0" err="1"/>
              <a:t>motiline</a:t>
            </a:r>
            <a:r>
              <a:rPr lang="en-US" kern="0" dirty="0"/>
              <a:t> </a:t>
            </a:r>
            <a:r>
              <a:rPr lang="en-US" kern="0" dirty="0" err="1"/>
              <a:t>etc</a:t>
            </a:r>
            <a:endParaRPr lang="en-US" kern="0" dirty="0"/>
          </a:p>
          <a:p>
            <a:r>
              <a:rPr lang="en-US" kern="0" dirty="0"/>
              <a:t>NB: </a:t>
            </a:r>
            <a:r>
              <a:rPr lang="en-US" kern="0" dirty="0" err="1"/>
              <a:t>morfine</a:t>
            </a:r>
            <a:r>
              <a:rPr lang="en-US" kern="0" dirty="0"/>
              <a:t>: </a:t>
            </a:r>
            <a:r>
              <a:rPr lang="en-US" kern="0" dirty="0" err="1"/>
              <a:t>verhoogde</a:t>
            </a:r>
            <a:r>
              <a:rPr lang="en-US" kern="0" dirty="0"/>
              <a:t> </a:t>
            </a:r>
            <a:r>
              <a:rPr lang="en-US" kern="0" dirty="0" err="1"/>
              <a:t>rusttonus</a:t>
            </a:r>
            <a:r>
              <a:rPr lang="en-US" kern="0" dirty="0"/>
              <a:t>, </a:t>
            </a:r>
            <a:r>
              <a:rPr lang="en-US" kern="0" dirty="0" err="1"/>
              <a:t>vertraagde</a:t>
            </a:r>
            <a:r>
              <a:rPr lang="en-US" kern="0" dirty="0"/>
              <a:t> </a:t>
            </a:r>
            <a:r>
              <a:rPr lang="en-US" kern="0" dirty="0" err="1"/>
              <a:t>maagontlediging</a:t>
            </a:r>
            <a:r>
              <a:rPr lang="en-US" kern="0" dirty="0"/>
              <a:t> </a:t>
            </a:r>
            <a:r>
              <a:rPr lang="en-US" kern="0" dirty="0" err="1"/>
              <a:t>en</a:t>
            </a:r>
            <a:r>
              <a:rPr lang="en-US" kern="0" dirty="0"/>
              <a:t> </a:t>
            </a:r>
            <a:r>
              <a:rPr lang="en-US" kern="0" dirty="0" err="1"/>
              <a:t>darmpassage</a:t>
            </a:r>
            <a:r>
              <a:rPr lang="en-US" kern="0" dirty="0"/>
              <a:t> door blockade </a:t>
            </a:r>
            <a:r>
              <a:rPr lang="el-GR" dirty="0"/>
              <a:t>μ</a:t>
            </a:r>
            <a:r>
              <a:rPr lang="en-US" dirty="0"/>
              <a:t> </a:t>
            </a:r>
            <a:r>
              <a:rPr lang="en-US" dirty="0" err="1"/>
              <a:t>receptoren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430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Factoren</a:t>
            </a:r>
            <a:r>
              <a:rPr lang="en-US" dirty="0"/>
              <a:t> van </a:t>
            </a:r>
            <a:r>
              <a:rPr lang="en-US" dirty="0" err="1"/>
              <a:t>invloed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39862"/>
            <a:ext cx="8291512" cy="5113338"/>
          </a:xfrm>
        </p:spPr>
        <p:txBody>
          <a:bodyPr/>
          <a:lstStyle/>
          <a:p>
            <a:r>
              <a:rPr lang="en-US" dirty="0" err="1"/>
              <a:t>Aard</a:t>
            </a:r>
            <a:r>
              <a:rPr lang="en-US" dirty="0"/>
              <a:t> van de </a:t>
            </a:r>
            <a:r>
              <a:rPr lang="en-US" dirty="0" err="1"/>
              <a:t>chirurgische</a:t>
            </a:r>
            <a:r>
              <a:rPr lang="en-US" dirty="0"/>
              <a:t> </a:t>
            </a:r>
            <a:r>
              <a:rPr lang="en-US" dirty="0" err="1"/>
              <a:t>ingreep</a:t>
            </a:r>
            <a:endParaRPr lang="en-US" dirty="0"/>
          </a:p>
          <a:p>
            <a:r>
              <a:rPr lang="en-US" dirty="0"/>
              <a:t>	</a:t>
            </a:r>
            <a:r>
              <a:rPr lang="en-US" i="1" dirty="0" err="1"/>
              <a:t>hoge</a:t>
            </a:r>
            <a:r>
              <a:rPr lang="en-US" i="1" dirty="0"/>
              <a:t> vs </a:t>
            </a:r>
            <a:r>
              <a:rPr lang="en-US" i="1" dirty="0" err="1"/>
              <a:t>lage</a:t>
            </a:r>
            <a:r>
              <a:rPr lang="en-US" i="1" dirty="0"/>
              <a:t> </a:t>
            </a:r>
            <a:r>
              <a:rPr lang="en-US" i="1" dirty="0" err="1"/>
              <a:t>tractus</a:t>
            </a:r>
            <a:r>
              <a:rPr lang="en-US" i="1" dirty="0"/>
              <a:t> </a:t>
            </a:r>
            <a:r>
              <a:rPr lang="en-US" i="1" dirty="0" err="1"/>
              <a:t>digestivus</a:t>
            </a:r>
            <a:endParaRPr lang="en-US" i="1" dirty="0"/>
          </a:p>
          <a:p>
            <a:r>
              <a:rPr lang="en-US" i="1" dirty="0"/>
              <a:t>	</a:t>
            </a:r>
            <a:r>
              <a:rPr lang="en-US" i="1" dirty="0" err="1"/>
              <a:t>duur</a:t>
            </a:r>
            <a:r>
              <a:rPr lang="en-US" i="1" dirty="0"/>
              <a:t>/</a:t>
            </a:r>
            <a:r>
              <a:rPr lang="en-US" i="1" dirty="0" err="1"/>
              <a:t>uitgebreidheid</a:t>
            </a:r>
            <a:r>
              <a:rPr lang="en-US" i="1" dirty="0"/>
              <a:t> </a:t>
            </a:r>
            <a:r>
              <a:rPr lang="en-US" i="1" dirty="0" err="1"/>
              <a:t>resectie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Techniek</a:t>
            </a:r>
            <a:r>
              <a:rPr lang="en-US" dirty="0"/>
              <a:t> van de </a:t>
            </a:r>
            <a:r>
              <a:rPr lang="en-US" dirty="0" err="1"/>
              <a:t>operatie</a:t>
            </a:r>
            <a:endParaRPr lang="en-US" dirty="0"/>
          </a:p>
          <a:p>
            <a:r>
              <a:rPr lang="en-US" i="1" dirty="0"/>
              <a:t>	</a:t>
            </a:r>
            <a:r>
              <a:rPr lang="en-US" i="1" dirty="0" err="1"/>
              <a:t>Laparoscopisch</a:t>
            </a:r>
            <a:r>
              <a:rPr lang="en-US" i="1" dirty="0"/>
              <a:t> vs open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Peri-</a:t>
            </a:r>
            <a:r>
              <a:rPr lang="en-US" dirty="0" err="1"/>
              <a:t>operatief</a:t>
            </a:r>
            <a:r>
              <a:rPr lang="en-US" dirty="0"/>
              <a:t> </a:t>
            </a:r>
            <a:r>
              <a:rPr lang="en-US" dirty="0" err="1"/>
              <a:t>beleid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Patiëntgebonden</a:t>
            </a:r>
            <a:r>
              <a:rPr lang="en-US" dirty="0"/>
              <a:t> </a:t>
            </a:r>
            <a:r>
              <a:rPr lang="en-US" dirty="0" err="1"/>
              <a:t>factoren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9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D8AE-E0E4-42F8-9489-388E1BD5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Peri-</a:t>
            </a:r>
            <a:r>
              <a:rPr lang="en-US" dirty="0" err="1"/>
              <a:t>operatief</a:t>
            </a:r>
            <a:r>
              <a:rPr lang="en-US" dirty="0"/>
              <a:t> </a:t>
            </a:r>
            <a:r>
              <a:rPr lang="en-US" dirty="0" err="1"/>
              <a:t>beleid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82083-69D2-44A3-900B-3899E20256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3373A-F2EC-453E-8374-34A889C5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7A0CA-C07C-4739-9A85-48B69E6A6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Presentatie voorbeeld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9F5407-9D19-47A7-877F-85275C25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439862"/>
            <a:ext cx="8291512" cy="5113338"/>
          </a:xfrm>
        </p:spPr>
        <p:txBody>
          <a:bodyPr/>
          <a:lstStyle/>
          <a:p>
            <a:r>
              <a:rPr lang="en-US" dirty="0"/>
              <a:t>ERAS</a:t>
            </a:r>
          </a:p>
          <a:p>
            <a:r>
              <a:rPr lang="en-US" dirty="0"/>
              <a:t>	</a:t>
            </a:r>
            <a:r>
              <a:rPr lang="en-US" i="1" dirty="0" err="1"/>
              <a:t>vochtbeleid</a:t>
            </a:r>
            <a:r>
              <a:rPr lang="en-US" i="1" dirty="0"/>
              <a:t>, </a:t>
            </a:r>
            <a:r>
              <a:rPr lang="en-US" i="1" dirty="0" err="1"/>
              <a:t>vroege</a:t>
            </a:r>
            <a:r>
              <a:rPr lang="en-US" i="1" dirty="0"/>
              <a:t> </a:t>
            </a:r>
            <a:r>
              <a:rPr lang="en-US" i="1" dirty="0" err="1"/>
              <a:t>mobilisatie</a:t>
            </a:r>
            <a:r>
              <a:rPr lang="en-US" i="1" dirty="0"/>
              <a:t>, </a:t>
            </a:r>
            <a:r>
              <a:rPr lang="en-US" i="1" dirty="0" err="1"/>
              <a:t>vroege</a:t>
            </a:r>
            <a:r>
              <a:rPr lang="en-US" i="1" dirty="0"/>
              <a:t> </a:t>
            </a:r>
            <a:r>
              <a:rPr lang="en-US" i="1" dirty="0" err="1"/>
              <a:t>enterale</a:t>
            </a:r>
            <a:r>
              <a:rPr lang="en-US" i="1" dirty="0"/>
              <a:t> </a:t>
            </a:r>
            <a:r>
              <a:rPr lang="en-US" i="1" dirty="0" err="1"/>
              <a:t>belasting</a:t>
            </a:r>
            <a:r>
              <a:rPr lang="en-US" i="1" dirty="0"/>
              <a:t>, </a:t>
            </a:r>
            <a:r>
              <a:rPr lang="en-US" i="1" dirty="0" err="1"/>
              <a:t>MgO</a:t>
            </a:r>
            <a:r>
              <a:rPr lang="en-US" i="1" dirty="0"/>
              <a:t>, 	</a:t>
            </a:r>
            <a:r>
              <a:rPr lang="en-US" i="1" dirty="0" err="1"/>
              <a:t>kauwgom</a:t>
            </a:r>
            <a:r>
              <a:rPr lang="en-US" i="1" dirty="0"/>
              <a:t> </a:t>
            </a:r>
            <a:r>
              <a:rPr lang="en-US" i="1" dirty="0" err="1"/>
              <a:t>etc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Medicatie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erythromycin, primperan, </a:t>
            </a:r>
            <a:r>
              <a:rPr lang="en-US" i="1" dirty="0" err="1">
                <a:solidFill>
                  <a:schemeClr val="tx1">
                    <a:lumMod val="75000"/>
                  </a:schemeClr>
                </a:solidFill>
              </a:rPr>
              <a:t>morfine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</a:schemeClr>
                </a:solidFill>
              </a:rPr>
              <a:t>etc</a:t>
            </a:r>
            <a:endParaRPr lang="en-US" i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6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Vroege</a:t>
            </a:r>
            <a:r>
              <a:rPr lang="en-US" dirty="0"/>
              <a:t> </a:t>
            </a:r>
            <a:r>
              <a:rPr lang="en-US" dirty="0" err="1"/>
              <a:t>enterale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39862"/>
            <a:ext cx="8291512" cy="1458083"/>
          </a:xfrm>
        </p:spPr>
        <p:txBody>
          <a:bodyPr/>
          <a:lstStyle/>
          <a:p>
            <a:r>
              <a:rPr lang="en-US" dirty="0" err="1"/>
              <a:t>Voorlichting</a:t>
            </a:r>
            <a:r>
              <a:rPr lang="en-US" dirty="0"/>
              <a:t>, </a:t>
            </a:r>
            <a:r>
              <a:rPr lang="en-US" dirty="0" err="1"/>
              <a:t>stimuleren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aanbieden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onderdeel</a:t>
            </a:r>
            <a:r>
              <a:rPr lang="en-US" dirty="0"/>
              <a:t> van ERAS</a:t>
            </a:r>
          </a:p>
          <a:p>
            <a:endParaRPr lang="en-US" dirty="0"/>
          </a:p>
          <a:p>
            <a:r>
              <a:rPr lang="en-US" dirty="0"/>
              <a:t>Grote </a:t>
            </a:r>
            <a:r>
              <a:rPr lang="en-US" dirty="0" err="1"/>
              <a:t>chirurgie</a:t>
            </a:r>
            <a:r>
              <a:rPr lang="en-US" dirty="0"/>
              <a:t>: </a:t>
            </a:r>
            <a:r>
              <a:rPr lang="en-US" dirty="0" err="1"/>
              <a:t>grotere</a:t>
            </a:r>
            <a:r>
              <a:rPr lang="en-US" dirty="0"/>
              <a:t> </a:t>
            </a:r>
            <a:r>
              <a:rPr lang="en-US" dirty="0" err="1"/>
              <a:t>kans</a:t>
            </a:r>
            <a:r>
              <a:rPr lang="en-US" dirty="0"/>
              <a:t> op POI; </a:t>
            </a:r>
            <a:r>
              <a:rPr lang="en-US" dirty="0" err="1"/>
              <a:t>rol</a:t>
            </a:r>
            <a:r>
              <a:rPr lang="en-US" dirty="0"/>
              <a:t> van </a:t>
            </a:r>
            <a:r>
              <a:rPr lang="en-US" dirty="0" err="1"/>
              <a:t>postpylorische</a:t>
            </a:r>
            <a:r>
              <a:rPr lang="en-US" dirty="0"/>
              <a:t> </a:t>
            </a:r>
            <a:r>
              <a:rPr lang="en-US" dirty="0" err="1"/>
              <a:t>enterale</a:t>
            </a:r>
            <a:r>
              <a:rPr lang="en-US" dirty="0"/>
              <a:t> </a:t>
            </a:r>
            <a:r>
              <a:rPr lang="en-US" dirty="0" err="1"/>
              <a:t>voeding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D74F68-6916-4B85-A60A-3FC89AE61611}"/>
              </a:ext>
            </a:extLst>
          </p:cNvPr>
          <p:cNvGrpSpPr/>
          <p:nvPr/>
        </p:nvGrpSpPr>
        <p:grpSpPr>
          <a:xfrm>
            <a:off x="483583" y="2778248"/>
            <a:ext cx="8176834" cy="2363616"/>
            <a:chOff x="566738" y="3219662"/>
            <a:chExt cx="8176834" cy="23636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B561AE-3367-49C4-A10F-070D0F826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738" y="3219662"/>
              <a:ext cx="6654018" cy="179843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C41714-E3A5-4515-8A8A-97F037F09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570" y="5252997"/>
              <a:ext cx="4573002" cy="330281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9A24C8-354B-4B37-9A05-B1257769982F}"/>
              </a:ext>
            </a:extLst>
          </p:cNvPr>
          <p:cNvSpPr txBox="1">
            <a:spLocks/>
          </p:cNvSpPr>
          <p:nvPr/>
        </p:nvSpPr>
        <p:spPr bwMode="auto">
          <a:xfrm>
            <a:off x="588590" y="5247517"/>
            <a:ext cx="8291512" cy="74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LOS: 13</a:t>
            </a:r>
            <a:r>
              <a:rPr lang="en-US" u="sng" kern="0" dirty="0"/>
              <a:t>+</a:t>
            </a:r>
            <a:r>
              <a:rPr lang="en-US" kern="0" dirty="0"/>
              <a:t>2.2 vs. 16.7</a:t>
            </a:r>
            <a:r>
              <a:rPr lang="en-US" u="sng" kern="0" dirty="0"/>
              <a:t>+</a:t>
            </a:r>
            <a:r>
              <a:rPr lang="en-US" kern="0" dirty="0"/>
              <a:t>2.3 </a:t>
            </a:r>
            <a:r>
              <a:rPr lang="en-US" kern="0" dirty="0" err="1"/>
              <a:t>dagen</a:t>
            </a:r>
            <a:r>
              <a:rPr lang="en-US" kern="0" dirty="0"/>
              <a:t>, p = 0.007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210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DEFD-7B5D-4D1D-9586-B79ADDD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C73E9A-9574-4F9F-943C-E8B52F343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55" y="1190039"/>
            <a:ext cx="4979491" cy="500503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294C6-3FD2-4A93-BDD6-C9B6609BAE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1-okt-19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4E0C6-C465-466E-AB29-86BD0A6ED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1C7E3-D128-4F1A-AD58-3348EB394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Presentatie voorbeeld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CC9665-9306-48A4-A6B0-D9CC5EB4F132}"/>
              </a:ext>
            </a:extLst>
          </p:cNvPr>
          <p:cNvGrpSpPr/>
          <p:nvPr/>
        </p:nvGrpSpPr>
        <p:grpSpPr>
          <a:xfrm>
            <a:off x="225555" y="1867848"/>
            <a:ext cx="9924356" cy="5605708"/>
            <a:chOff x="225555" y="1867848"/>
            <a:chExt cx="9924356" cy="560570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4A716A-04DD-4271-B51B-78A7DFC376F8}"/>
                </a:ext>
              </a:extLst>
            </p:cNvPr>
            <p:cNvSpPr/>
            <p:nvPr/>
          </p:nvSpPr>
          <p:spPr bwMode="auto">
            <a:xfrm>
              <a:off x="225555" y="1867848"/>
              <a:ext cx="4859480" cy="49237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A12ED2C7-63C4-44A9-B671-AF188B123E2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28239" y="2360218"/>
              <a:ext cx="4621672" cy="5113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  <a:lvl2pPr marL="0" indent="-187325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000">
                  <a:solidFill>
                    <a:schemeClr val="accent6"/>
                  </a:solidFill>
                  <a:latin typeface="+mn-lt"/>
                  <a:ea typeface="+mn-ea"/>
                </a:defRPr>
              </a:lvl2pPr>
              <a:lvl3pPr marL="360000" indent="-185738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1800">
                  <a:solidFill>
                    <a:schemeClr val="accent6"/>
                  </a:solidFill>
                  <a:latin typeface="+mn-lt"/>
                  <a:ea typeface="+mn-ea"/>
                </a:defRPr>
              </a:lvl3pPr>
              <a:lvl4pPr marL="720000" indent="-195263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1800">
                  <a:solidFill>
                    <a:schemeClr val="accent6"/>
                  </a:solidFill>
                  <a:latin typeface="+mn-lt"/>
                  <a:ea typeface="+mn-ea"/>
                </a:defRPr>
              </a:lvl4pPr>
              <a:lvl5pPr marL="1080000" indent="-192088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1800">
                  <a:solidFill>
                    <a:schemeClr val="accent6"/>
                  </a:solidFill>
                  <a:latin typeface="+mn-lt"/>
                  <a:ea typeface="+mn-ea"/>
                </a:defRPr>
              </a:lvl5pPr>
              <a:lvl6pPr marL="2366963" indent="-192088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2824163" indent="-192088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3281363" indent="-192088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3738563" indent="-192088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kern="0" dirty="0" err="1"/>
                <a:t>Voordeel</a:t>
              </a:r>
              <a:r>
                <a:rPr lang="en-US" kern="0" dirty="0"/>
                <a:t> </a:t>
              </a:r>
              <a:r>
                <a:rPr lang="en-US" kern="0" dirty="0" err="1"/>
                <a:t>enterale</a:t>
              </a:r>
              <a:r>
                <a:rPr lang="en-US" kern="0" dirty="0"/>
                <a:t> of </a:t>
              </a:r>
            </a:p>
            <a:p>
              <a:r>
                <a:rPr lang="en-US" kern="0" dirty="0" err="1"/>
                <a:t>nadeel</a:t>
              </a:r>
              <a:r>
                <a:rPr lang="en-US" kern="0" dirty="0"/>
                <a:t> </a:t>
              </a:r>
              <a:r>
                <a:rPr lang="en-US" kern="0" dirty="0" err="1"/>
                <a:t>parenterale</a:t>
              </a:r>
              <a:r>
                <a:rPr lang="en-US" kern="0" dirty="0"/>
                <a:t> </a:t>
              </a:r>
              <a:r>
                <a:rPr lang="en-US" kern="0" dirty="0" err="1"/>
                <a:t>voeding</a:t>
              </a:r>
              <a:r>
                <a:rPr lang="en-US" kern="0" dirty="0"/>
                <a:t>??</a:t>
              </a:r>
            </a:p>
            <a:p>
              <a:endParaRPr lang="en-US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48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2-457 Presentatie-LUMC">
  <a:themeElements>
    <a:clrScheme name="Aangepast 25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62-457 Presentatie-LUMC.potx</Template>
  <TotalTime>7346</TotalTime>
  <Words>556</Words>
  <Application>Microsoft Office PowerPoint</Application>
  <PresentationFormat>On-screen Show (4:3)</PresentationFormat>
  <Paragraphs>172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明朝</vt:lpstr>
      <vt:lpstr>ＭＳ Ｐゴシック</vt:lpstr>
      <vt:lpstr>Arial</vt:lpstr>
      <vt:lpstr>Calibri</vt:lpstr>
      <vt:lpstr>Times</vt:lpstr>
      <vt:lpstr>62-457 Presentatie-LUMC</vt:lpstr>
      <vt:lpstr>Postoperatieve ileus</vt:lpstr>
      <vt:lpstr>Casus</vt:lpstr>
      <vt:lpstr>Casus</vt:lpstr>
      <vt:lpstr>Definitie?</vt:lpstr>
      <vt:lpstr>Pathofysiologie</vt:lpstr>
      <vt:lpstr>Factoren van invloed</vt:lpstr>
      <vt:lpstr>Peri-operatief beleid</vt:lpstr>
      <vt:lpstr>Vroege enterale voeding</vt:lpstr>
      <vt:lpstr>PowerPoint Presentation</vt:lpstr>
      <vt:lpstr>Soort voeding</vt:lpstr>
      <vt:lpstr>Kauwgom</vt:lpstr>
      <vt:lpstr>Kauwgom studie 2011-2015</vt:lpstr>
      <vt:lpstr>Gastrografine (Amidotrizoïnezuur): dunne darm ileus</vt:lpstr>
      <vt:lpstr>Peri-operatief beleid: Opioid geinduceerde ileus</vt:lpstr>
      <vt:lpstr>Casus</vt:lpstr>
      <vt:lpstr>Peri-operatief beleid</vt:lpstr>
      <vt:lpstr>PowerPoint Presentation</vt:lpstr>
    </vt:vector>
  </TitlesOfParts>
  <Company>LUMC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YourName</dc:creator>
  <cp:lastModifiedBy>Peeters, K.C.M.J. (HLK)</cp:lastModifiedBy>
  <cp:revision>505</cp:revision>
  <dcterms:created xsi:type="dcterms:W3CDTF">2004-01-22T14:47:02Z</dcterms:created>
  <dcterms:modified xsi:type="dcterms:W3CDTF">2019-10-01T07:20:02Z</dcterms:modified>
</cp:coreProperties>
</file>